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78" r:id="rId2"/>
    <p:sldId id="260" r:id="rId3"/>
    <p:sldId id="433" r:id="rId4"/>
    <p:sldId id="383" r:id="rId5"/>
    <p:sldId id="398" r:id="rId6"/>
    <p:sldId id="380" r:id="rId7"/>
    <p:sldId id="381" r:id="rId8"/>
    <p:sldId id="434" r:id="rId9"/>
    <p:sldId id="397" r:id="rId10"/>
    <p:sldId id="449" r:id="rId11"/>
    <p:sldId id="448" r:id="rId12"/>
    <p:sldId id="447" r:id="rId13"/>
    <p:sldId id="441" r:id="rId14"/>
    <p:sldId id="442" r:id="rId15"/>
    <p:sldId id="439" r:id="rId16"/>
    <p:sldId id="440" r:id="rId17"/>
    <p:sldId id="345" r:id="rId18"/>
    <p:sldId id="394"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ECE"/>
    <a:srgbClr val="E7E6E6"/>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0516" autoAdjust="0"/>
  </p:normalViewPr>
  <p:slideViewPr>
    <p:cSldViewPr snapToGrid="0">
      <p:cViewPr>
        <p:scale>
          <a:sx n="50" d="100"/>
          <a:sy n="50" d="100"/>
        </p:scale>
        <p:origin x="1872" y="2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927A629-CF69-43E5-B424-863D8A547E02}" type="datetimeFigureOut">
              <a:rPr lang="en-US" smtClean="0"/>
              <a:t>12/11/2019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CF13C6F-CAB3-4018-A7DF-303FA540341B}" type="slidenum">
              <a:rPr lang="en-US" smtClean="0"/>
              <a:t>‹#›</a:t>
            </a:fld>
            <a:endParaRPr lang="en-US"/>
          </a:p>
        </p:txBody>
      </p:sp>
    </p:spTree>
    <p:extLst>
      <p:ext uri="{BB962C8B-B14F-4D97-AF65-F5344CB8AC3E}">
        <p14:creationId xmlns:p14="http://schemas.microsoft.com/office/powerpoint/2010/main" val="134052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NYDEC: Sea levels along New York's coast have already </a:t>
            </a:r>
            <a:r>
              <a:rPr lang="en-US" sz="1200" b="1" i="0" kern="1200" dirty="0" smtClean="0">
                <a:solidFill>
                  <a:schemeClr val="tx1"/>
                </a:solidFill>
                <a:effectLst/>
                <a:latin typeface="+mn-lt"/>
                <a:ea typeface="+mn-ea"/>
                <a:cs typeface="+mn-cs"/>
              </a:rPr>
              <a:t>risen more than a foot since 1900</a:t>
            </a:r>
            <a:r>
              <a:rPr lang="en-US" sz="1200" b="0" i="0" kern="1200" dirty="0" smtClean="0">
                <a:solidFill>
                  <a:schemeClr val="tx1"/>
                </a:solidFill>
                <a:effectLst/>
                <a:latin typeface="+mn-lt"/>
                <a:ea typeface="+mn-ea"/>
                <a:cs typeface="+mn-cs"/>
              </a:rPr>
              <a:t>.</a:t>
            </a:r>
          </a:p>
          <a:p>
            <a:r>
              <a:rPr lang="en-US" b="1" dirty="0" smtClean="0"/>
              <a:t>Sea level is projected to rise along the New York State coastline and in the tidal Hudson zone by 9-21 inches by the 2050s, and 14-39 inches by the 2080s </a:t>
            </a:r>
            <a:endParaRPr lang="en-US" sz="1200" b="0" i="0" kern="1200" dirty="0" smtClean="0">
              <a:solidFill>
                <a:schemeClr val="tx1"/>
              </a:solidFill>
              <a:effectLst/>
              <a:latin typeface="+mn-lt"/>
              <a:ea typeface="+mn-ea"/>
              <a:cs typeface="+mn-cs"/>
            </a:endParaRPr>
          </a:p>
          <a:p>
            <a:r>
              <a:rPr lang="en-US" dirty="0" smtClean="0"/>
              <a:t>New York State Energy Research and Development Authority, Updating the 2011 </a:t>
            </a:r>
            <a:r>
              <a:rPr lang="en-US" dirty="0" err="1" smtClean="0"/>
              <a:t>ClimAID</a:t>
            </a:r>
            <a:r>
              <a:rPr lang="en-US" dirty="0" smtClean="0"/>
              <a:t> Climate Risk Information Supplement to NYSERDA Report 11-18 (Responding to Climate Change in New York State): source.</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1</a:t>
            </a:fld>
            <a:endParaRPr lang="en-US"/>
          </a:p>
        </p:txBody>
      </p:sp>
    </p:spTree>
    <p:extLst>
      <p:ext uri="{BB962C8B-B14F-4D97-AF65-F5344CB8AC3E}">
        <p14:creationId xmlns:p14="http://schemas.microsoft.com/office/powerpoint/2010/main" val="394724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10</a:t>
            </a:fld>
            <a:endParaRPr lang="en-US"/>
          </a:p>
        </p:txBody>
      </p:sp>
    </p:spTree>
    <p:extLst>
      <p:ext uri="{BB962C8B-B14F-4D97-AF65-F5344CB8AC3E}">
        <p14:creationId xmlns:p14="http://schemas.microsoft.com/office/powerpoint/2010/main" val="1248731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11</a:t>
            </a:fld>
            <a:endParaRPr lang="en-US"/>
          </a:p>
        </p:txBody>
      </p:sp>
    </p:spTree>
    <p:extLst>
      <p:ext uri="{BB962C8B-B14F-4D97-AF65-F5344CB8AC3E}">
        <p14:creationId xmlns:p14="http://schemas.microsoft.com/office/powerpoint/2010/main" val="168918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12</a:t>
            </a:fld>
            <a:endParaRPr lang="en-US"/>
          </a:p>
        </p:txBody>
      </p:sp>
    </p:spTree>
    <p:extLst>
      <p:ext uri="{BB962C8B-B14F-4D97-AF65-F5344CB8AC3E}">
        <p14:creationId xmlns:p14="http://schemas.microsoft.com/office/powerpoint/2010/main" val="397894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familiar species, that is steadily increasing across the US and breeds in our backyards and up the mountains. </a:t>
            </a: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13</a:t>
            </a:fld>
            <a:endParaRPr lang="en-US"/>
          </a:p>
        </p:txBody>
      </p:sp>
    </p:spTree>
    <p:extLst>
      <p:ext uri="{BB962C8B-B14F-4D97-AF65-F5344CB8AC3E}">
        <p14:creationId xmlns:p14="http://schemas.microsoft.com/office/powerpoint/2010/main" val="2701453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Swainson’s Thrush breed in northern hardwood forests of New England, too, but are far more common in the high-elevation forests of spruce and fir.</a:t>
            </a:r>
          </a:p>
          <a:p>
            <a:r>
              <a:rPr lang="en-US" sz="1200" b="0" i="0" kern="1200" dirty="0" smtClean="0">
                <a:solidFill>
                  <a:schemeClr val="tx1"/>
                </a:solidFill>
                <a:effectLst/>
                <a:latin typeface="+mn-lt"/>
                <a:ea typeface="+mn-ea"/>
                <a:cs typeface="+mn-cs"/>
              </a:rPr>
              <a:t>Banding data</a:t>
            </a:r>
            <a:r>
              <a:rPr lang="en-US" sz="1200" b="0" i="0" kern="1200" baseline="0" dirty="0" smtClean="0">
                <a:solidFill>
                  <a:schemeClr val="tx1"/>
                </a:solidFill>
                <a:effectLst/>
                <a:latin typeface="+mn-lt"/>
                <a:ea typeface="+mn-ea"/>
                <a:cs typeface="+mn-cs"/>
              </a:rPr>
              <a:t> from Mansfield tracks this pattern, and these results agree with Deluca and King for northern New Hampshire. </a:t>
            </a: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14</a:t>
            </a:fld>
            <a:endParaRPr lang="en-US"/>
          </a:p>
        </p:txBody>
      </p:sp>
    </p:spTree>
    <p:extLst>
      <p:ext uri="{BB962C8B-B14F-4D97-AF65-F5344CB8AC3E}">
        <p14:creationId xmlns:p14="http://schemas.microsoft.com/office/powerpoint/2010/main" val="4227013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During the breeding season, White-throated Sparrows inhabit boreal and mixed-forest of the northern United States and Canada. Within this region, they are most often found nesting on forest edges or in patches of young forest created by timber harvest or natural disturbances. Steadily</a:t>
            </a:r>
            <a:r>
              <a:rPr lang="en-US" sz="1200" b="0" i="0" kern="1200" baseline="0" dirty="0" smtClean="0">
                <a:solidFill>
                  <a:schemeClr val="tx1"/>
                </a:solidFill>
                <a:effectLst/>
                <a:latin typeface="+mn-lt"/>
                <a:ea typeface="+mn-ea"/>
                <a:cs typeface="+mn-cs"/>
              </a:rPr>
              <a:t> declining in BBS data.</a:t>
            </a: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15</a:t>
            </a:fld>
            <a:endParaRPr lang="en-US"/>
          </a:p>
        </p:txBody>
      </p:sp>
    </p:spTree>
    <p:extLst>
      <p:ext uri="{BB962C8B-B14F-4D97-AF65-F5344CB8AC3E}">
        <p14:creationId xmlns:p14="http://schemas.microsoft.com/office/powerpoint/2010/main" val="646990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Blackpoll Warblers breed throughout the boreal forest of Canada and Alaska, in addition to the high peaks of the northeastern United States. Blackpoll Warblers make one of the longest migrations of any North American bird.</a:t>
            </a:r>
          </a:p>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16</a:t>
            </a:fld>
            <a:endParaRPr lang="en-US"/>
          </a:p>
        </p:txBody>
      </p:sp>
    </p:spTree>
    <p:extLst>
      <p:ext uri="{BB962C8B-B14F-4D97-AF65-F5344CB8AC3E}">
        <p14:creationId xmlns:p14="http://schemas.microsoft.com/office/powerpoint/2010/main" val="2605181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endParaRPr lang="en-US" sz="1400" dirty="0"/>
          </a:p>
        </p:txBody>
      </p:sp>
      <p:sp>
        <p:nvSpPr>
          <p:cNvPr id="4" name="Slide Number Placeholder 3"/>
          <p:cNvSpPr>
            <a:spLocks noGrp="1"/>
          </p:cNvSpPr>
          <p:nvPr>
            <p:ph type="sldNum" sz="quarter" idx="10"/>
          </p:nvPr>
        </p:nvSpPr>
        <p:spPr/>
        <p:txBody>
          <a:bodyPr/>
          <a:lstStyle/>
          <a:p>
            <a:fld id="{17C88963-0A86-49B4-B8A3-EB1EECFC454A}" type="slidenum">
              <a:rPr lang="en-US" smtClean="0"/>
              <a:t>17</a:t>
            </a:fld>
            <a:endParaRPr lang="en-US"/>
          </a:p>
        </p:txBody>
      </p:sp>
    </p:spTree>
    <p:extLst>
      <p:ext uri="{BB962C8B-B14F-4D97-AF65-F5344CB8AC3E}">
        <p14:creationId xmlns:p14="http://schemas.microsoft.com/office/powerpoint/2010/main" val="2044870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18</a:t>
            </a:fld>
            <a:endParaRPr lang="en-US"/>
          </a:p>
        </p:txBody>
      </p:sp>
    </p:spTree>
    <p:extLst>
      <p:ext uri="{BB962C8B-B14F-4D97-AF65-F5344CB8AC3E}">
        <p14:creationId xmlns:p14="http://schemas.microsoft.com/office/powerpoint/2010/main" val="375844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2</a:t>
            </a:fld>
            <a:endParaRPr lang="en-US"/>
          </a:p>
        </p:txBody>
      </p:sp>
    </p:spTree>
    <p:extLst>
      <p:ext uri="{BB962C8B-B14F-4D97-AF65-F5344CB8AC3E}">
        <p14:creationId xmlns:p14="http://schemas.microsoft.com/office/powerpoint/2010/main" val="260740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Mountains</a:t>
            </a:r>
            <a:r>
              <a:rPr lang="en-US" baseline="0" dirty="0" smtClean="0"/>
              <a:t> are warming twice as fast as the rest of the world, and mountaintops perhaps 5X the global rate. </a:t>
            </a:r>
          </a:p>
          <a:p>
            <a:r>
              <a:rPr lang="en-US" baseline="0" dirty="0" smtClean="0"/>
              <a:t>Nature paper: </a:t>
            </a:r>
            <a:r>
              <a:rPr lang="en-US" sz="1200" kern="1200" dirty="0" smtClean="0">
                <a:solidFill>
                  <a:schemeClr val="tx1"/>
                </a:solidFill>
                <a:effectLst/>
                <a:latin typeface="+mn-lt"/>
                <a:ea typeface="+mn-ea"/>
                <a:cs typeface="+mn-cs"/>
              </a:rPr>
              <a:t>87% of European mountain</a:t>
            </a:r>
            <a:r>
              <a:rPr lang="en-US" sz="1200" kern="1200" baseline="0" dirty="0" smtClean="0">
                <a:solidFill>
                  <a:schemeClr val="tx1"/>
                </a:solidFill>
                <a:effectLst/>
                <a:latin typeface="+mn-lt"/>
                <a:ea typeface="+mn-ea"/>
                <a:cs typeface="+mn-cs"/>
              </a:rPr>
              <a:t> peaks </a:t>
            </a:r>
            <a:r>
              <a:rPr lang="en-US" sz="1200" kern="1200" dirty="0" smtClean="0">
                <a:solidFill>
                  <a:schemeClr val="tx1"/>
                </a:solidFill>
                <a:effectLst/>
                <a:latin typeface="+mn-lt"/>
                <a:ea typeface="+mn-ea"/>
                <a:cs typeface="+mn-cs"/>
              </a:rPr>
              <a:t>are being colonized by lower</a:t>
            </a:r>
            <a:r>
              <a:rPr lang="en-US" sz="1200" kern="1200" baseline="0" dirty="0" smtClean="0">
                <a:solidFill>
                  <a:schemeClr val="tx1"/>
                </a:solidFill>
                <a:effectLst/>
                <a:latin typeface="+mn-lt"/>
                <a:ea typeface="+mn-ea"/>
                <a:cs typeface="+mn-cs"/>
              </a:rPr>
              <a:t> elevational </a:t>
            </a:r>
            <a:r>
              <a:rPr lang="en-US" sz="1200" kern="1200" dirty="0" smtClean="0">
                <a:solidFill>
                  <a:schemeClr val="tx1"/>
                </a:solidFill>
                <a:effectLst/>
                <a:latin typeface="+mn-lt"/>
                <a:ea typeface="+mn-ea"/>
                <a:cs typeface="+mn-cs"/>
              </a:rPr>
              <a:t>plant species due to milder weather at the top</a:t>
            </a:r>
          </a:p>
          <a:p>
            <a:r>
              <a:rPr lang="en-US" sz="1200" kern="1200" dirty="0" smtClean="0">
                <a:solidFill>
                  <a:schemeClr val="tx1"/>
                </a:solidFill>
                <a:effectLst/>
                <a:latin typeface="+mn-lt"/>
                <a:ea typeface="+mn-ea"/>
                <a:cs typeface="+mn-cs"/>
              </a:rPr>
              <a:t>In the Andes, we see high</a:t>
            </a:r>
            <a:r>
              <a:rPr lang="en-US" sz="1200" kern="1200" baseline="0" dirty="0" smtClean="0">
                <a:solidFill>
                  <a:schemeClr val="tx1"/>
                </a:solidFill>
                <a:effectLst/>
                <a:latin typeface="+mn-lt"/>
                <a:ea typeface="+mn-ea"/>
                <a:cs typeface="+mn-cs"/>
              </a:rPr>
              <a:t>-elevation species (over 1200 m) with shrinking ranges and abundance.</a:t>
            </a:r>
          </a:p>
          <a:p>
            <a:r>
              <a:rPr lang="en-US" sz="1200" kern="1200" baseline="0" dirty="0" smtClean="0">
                <a:solidFill>
                  <a:schemeClr val="tx1"/>
                </a:solidFill>
                <a:effectLst/>
                <a:latin typeface="+mn-lt"/>
                <a:ea typeface="+mn-ea"/>
                <a:cs typeface="+mn-cs"/>
              </a:rPr>
              <a:t>Globally, we see </a:t>
            </a:r>
            <a:r>
              <a:rPr lang="en-US" sz="1200" kern="1200" dirty="0" smtClean="0">
                <a:solidFill>
                  <a:schemeClr val="tx1"/>
                </a:solidFill>
                <a:effectLst/>
                <a:latin typeface="+mn-lt"/>
                <a:ea typeface="+mn-ea"/>
                <a:cs typeface="+mn-cs"/>
              </a:rPr>
              <a:t>distributions of species have recently shifted to higher elevations at a median rate of 11.0 meters per decade, and to higher latitudes at a median rate of 16.9 kilometers per decade. </a:t>
            </a: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3</a:t>
            </a:fld>
            <a:endParaRPr lang="en-US"/>
          </a:p>
        </p:txBody>
      </p:sp>
    </p:spTree>
    <p:extLst>
      <p:ext uri="{BB962C8B-B14F-4D97-AF65-F5344CB8AC3E}">
        <p14:creationId xmlns:p14="http://schemas.microsoft.com/office/powerpoint/2010/main" val="246052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p:spPr>
      </p:sp>
      <p:sp>
        <p:nvSpPr>
          <p:cNvPr id="3" name="Notes Placeholder 2"/>
          <p:cNvSpPr>
            <a:spLocks noGrp="1"/>
          </p:cNvSpPr>
          <p:nvPr>
            <p:ph type="body" idx="1"/>
          </p:nvPr>
        </p:nvSpPr>
        <p:spPr/>
        <p:txBody>
          <a:bodyPr/>
          <a:lstStyle/>
          <a:p>
            <a:pPr marL="0" marR="0" lvl="0" indent="0" algn="l" defTabSz="1021806" rtl="0" eaLnBrk="1" fontAlgn="auto" latinLnBrk="0" hangingPunct="1">
              <a:lnSpc>
                <a:spcPct val="100000"/>
              </a:lnSpc>
              <a:spcBef>
                <a:spcPts val="0"/>
              </a:spcBef>
              <a:spcAft>
                <a:spcPts val="0"/>
              </a:spcAft>
              <a:buClrTx/>
              <a:buSzTx/>
              <a:buFontTx/>
              <a:buNone/>
              <a:tabLst/>
              <a:defRPr/>
            </a:pPr>
            <a:r>
              <a:rPr lang="en-US" dirty="0" smtClean="0"/>
              <a:t>Climate has already changed in </a:t>
            </a:r>
            <a:r>
              <a:rPr lang="en-US" baseline="0" dirty="0" smtClean="0"/>
              <a:t>the NE US</a:t>
            </a:r>
            <a:r>
              <a:rPr lang="en-US" dirty="0" smtClean="0"/>
              <a:t>,</a:t>
            </a:r>
            <a:r>
              <a:rPr lang="en-US" baseline="0" dirty="0" smtClean="0"/>
              <a:t> &amp; will continue to change no matter what we do at this point. </a:t>
            </a:r>
            <a:endParaRPr lang="en-US" sz="1200" baseline="0" dirty="0" smtClean="0"/>
          </a:p>
          <a:p>
            <a:pPr marL="0" marR="0" lvl="0" indent="0" algn="l" defTabSz="1021806" rtl="0" eaLnBrk="1" fontAlgn="auto" latinLnBrk="0" hangingPunct="1">
              <a:lnSpc>
                <a:spcPct val="100000"/>
              </a:lnSpc>
              <a:spcBef>
                <a:spcPts val="0"/>
              </a:spcBef>
              <a:spcAft>
                <a:spcPts val="0"/>
              </a:spcAft>
              <a:buClrTx/>
              <a:buSzTx/>
              <a:buFontTx/>
              <a:buNone/>
              <a:tabLst/>
              <a:defRPr/>
            </a:pPr>
            <a:r>
              <a:rPr lang="en-US" sz="1200" baseline="0" dirty="0" err="1" smtClean="0"/>
              <a:t>Fei</a:t>
            </a:r>
            <a:r>
              <a:rPr lang="en-US" sz="1200" baseline="0" dirty="0" smtClean="0"/>
              <a:t> </a:t>
            </a:r>
            <a:r>
              <a:rPr lang="en-US" sz="1200" baseline="0" dirty="0" smtClean="0"/>
              <a:t>et al. 2017: </a:t>
            </a:r>
            <a:r>
              <a:rPr lang="en-US" sz="1200" b="1" i="0" kern="1200" dirty="0" smtClean="0">
                <a:solidFill>
                  <a:schemeClr val="tx1"/>
                </a:solidFill>
                <a:effectLst/>
                <a:latin typeface="+mn-lt"/>
                <a:ea typeface="+mn-ea"/>
                <a:cs typeface="+mn-cs"/>
              </a:rPr>
              <a:t>86 tree species</a:t>
            </a:r>
            <a:r>
              <a:rPr lang="en-US" sz="1200" b="0" i="0" kern="1200" dirty="0" smtClean="0">
                <a:solidFill>
                  <a:schemeClr val="tx1"/>
                </a:solidFill>
                <a:effectLst/>
                <a:latin typeface="+mn-lt"/>
                <a:ea typeface="+mn-ea"/>
                <a:cs typeface="+mn-cs"/>
              </a:rPr>
              <a:t> across the eastern United States spanning the last </a:t>
            </a:r>
            <a:r>
              <a:rPr lang="en-US" sz="1200" b="1" i="0" kern="1200" dirty="0" smtClean="0">
                <a:solidFill>
                  <a:schemeClr val="tx1"/>
                </a:solidFill>
                <a:effectLst/>
                <a:latin typeface="+mn-lt"/>
                <a:ea typeface="+mn-ea"/>
                <a:cs typeface="+mn-cs"/>
              </a:rPr>
              <a:t>30 years</a:t>
            </a:r>
            <a:r>
              <a:rPr lang="en-US" sz="1200" b="0" i="0" kern="1200" dirty="0" smtClean="0">
                <a:solidFill>
                  <a:schemeClr val="tx1"/>
                </a:solidFill>
                <a:effectLst/>
                <a:latin typeface="+mn-lt"/>
                <a:ea typeface="+mn-ea"/>
                <a:cs typeface="+mn-cs"/>
              </a:rPr>
              <a:t>. More tree species have experienced a westward shift (73%) than a poleward shift (62%) in their abundance, a trend that is stronger for saplings than adult trees</a:t>
            </a:r>
            <a:endParaRPr lang="en-US" sz="1200" baseline="0" dirty="0" smtClean="0"/>
          </a:p>
          <a:p>
            <a:pPr defTabSz="1021806">
              <a:defRPr/>
            </a:pPr>
            <a:r>
              <a:rPr lang="en-US" sz="1200" baseline="0" dirty="0" err="1" smtClean="0"/>
              <a:t>Beckage</a:t>
            </a:r>
            <a:r>
              <a:rPr lang="en-US" sz="1200" baseline="0" dirty="0" smtClean="0"/>
              <a:t> </a:t>
            </a:r>
            <a:r>
              <a:rPr lang="en-US" sz="1200" baseline="0" dirty="0" smtClean="0"/>
              <a:t>et al. 2018: </a:t>
            </a:r>
            <a:r>
              <a:rPr lang="en-US" sz="1200" b="0" i="0" kern="1200" dirty="0" smtClean="0">
                <a:solidFill>
                  <a:schemeClr val="tx1"/>
                </a:solidFill>
                <a:effectLst/>
                <a:latin typeface="+mn-lt"/>
                <a:ea typeface="+mn-ea"/>
                <a:cs typeface="+mn-cs"/>
              </a:rPr>
              <a:t>from 1964 to 2004. They used aerial photographs and satellite imagery to estimate a 91- to 119-m upslope shift in the upper limits of the NBE from 1962 to 2005</a:t>
            </a:r>
          </a:p>
          <a:p>
            <a:pPr defTabSz="1021806">
              <a:defRPr/>
            </a:pPr>
            <a:endParaRPr lang="en-US" sz="1200" baseline="0" dirty="0" smtClean="0"/>
          </a:p>
          <a:p>
            <a:pPr defTabSz="933237"/>
            <a:endParaRPr lang="en-US" dirty="0"/>
          </a:p>
        </p:txBody>
      </p:sp>
      <p:sp>
        <p:nvSpPr>
          <p:cNvPr id="4" name="Slide Number Placeholder 3"/>
          <p:cNvSpPr>
            <a:spLocks noGrp="1"/>
          </p:cNvSpPr>
          <p:nvPr>
            <p:ph type="sldNum" sz="quarter" idx="10"/>
          </p:nvPr>
        </p:nvSpPr>
        <p:spPr/>
        <p:txBody>
          <a:bodyPr/>
          <a:lstStyle/>
          <a:p>
            <a:fld id="{A5CF4158-55A5-4ADA-86F2-5558A3E79246}" type="slidenum">
              <a:rPr lang="en-US" smtClean="0"/>
              <a:t>4</a:t>
            </a:fld>
            <a:endParaRPr lang="en-US"/>
          </a:p>
        </p:txBody>
      </p:sp>
    </p:spTree>
    <p:extLst>
      <p:ext uri="{BB962C8B-B14F-4D97-AF65-F5344CB8AC3E}">
        <p14:creationId xmlns:p14="http://schemas.microsoft.com/office/powerpoint/2010/main" val="16481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p:spPr>
      </p:sp>
      <p:sp>
        <p:nvSpPr>
          <p:cNvPr id="3" name="Notes Placeholder 2"/>
          <p:cNvSpPr>
            <a:spLocks noGrp="1"/>
          </p:cNvSpPr>
          <p:nvPr>
            <p:ph type="body" idx="1"/>
          </p:nvPr>
        </p:nvSpPr>
        <p:spPr/>
        <p:txBody>
          <a:bodyPr/>
          <a:lstStyle/>
          <a:p>
            <a:pPr defTabSz="933237"/>
            <a:r>
              <a:rPr lang="en-US" dirty="0" smtClean="0"/>
              <a:t>Via climate change over the next 300 years, we expect &gt;50% of the Northeast spruce-fir community (shown in green) to be replaced by the upslope movement of maple-beech forests (shown in brown). </a:t>
            </a:r>
          </a:p>
          <a:p>
            <a:pPr defTabSz="1021806">
              <a:defRPr/>
            </a:pPr>
            <a:r>
              <a:rPr lang="en-US" sz="1200" dirty="0" smtClean="0"/>
              <a:t>Unlike other ecosystem types, where organisms</a:t>
            </a:r>
            <a:r>
              <a:rPr lang="en-US" sz="1200" baseline="0" dirty="0" smtClean="0"/>
              <a:t> may be able to track their preferred habitat as it moves up in elevation in response to climate change, that simply won’t be possible for organisms that already live at the top of the mountain. So we can expect a </a:t>
            </a:r>
            <a:r>
              <a:rPr lang="en-US" sz="1200" dirty="0" smtClean="0"/>
              <a:t>shrinking</a:t>
            </a:r>
            <a:r>
              <a:rPr lang="en-US" sz="1200" baseline="0" dirty="0" smtClean="0"/>
              <a:t> suitable climate envelope for high-elevation birds.</a:t>
            </a:r>
            <a:endParaRPr lang="en-US" sz="1200" dirty="0" smtClean="0"/>
          </a:p>
          <a:p>
            <a:pPr defTabSz="1021806">
              <a:defRPr/>
            </a:pPr>
            <a:endParaRPr lang="en-US" sz="1200" baseline="0" dirty="0" smtClean="0"/>
          </a:p>
        </p:txBody>
      </p:sp>
      <p:sp>
        <p:nvSpPr>
          <p:cNvPr id="4" name="Slide Number Placeholder 3"/>
          <p:cNvSpPr>
            <a:spLocks noGrp="1"/>
          </p:cNvSpPr>
          <p:nvPr>
            <p:ph type="sldNum" sz="quarter" idx="10"/>
          </p:nvPr>
        </p:nvSpPr>
        <p:spPr/>
        <p:txBody>
          <a:bodyPr/>
          <a:lstStyle/>
          <a:p>
            <a:fld id="{A5CF4158-55A5-4ADA-86F2-5558A3E79246}" type="slidenum">
              <a:rPr lang="en-US" smtClean="0"/>
              <a:t>5</a:t>
            </a:fld>
            <a:endParaRPr lang="en-US"/>
          </a:p>
        </p:txBody>
      </p:sp>
    </p:spTree>
    <p:extLst>
      <p:ext uri="{BB962C8B-B14F-4D97-AF65-F5344CB8AC3E}">
        <p14:creationId xmlns:p14="http://schemas.microsoft.com/office/powerpoint/2010/main" val="234642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Montane birds around</a:t>
            </a:r>
            <a:r>
              <a:rPr lang="en-US" baseline="0" dirty="0" smtClean="0"/>
              <a:t> the world are responding similarly.</a:t>
            </a:r>
            <a:endParaRPr lang="en-US" dirty="0" smtClean="0"/>
          </a:p>
          <a:p>
            <a:r>
              <a:rPr lang="en-US" dirty="0" smtClean="0"/>
              <a:t>Freeman and Freeman</a:t>
            </a:r>
            <a:r>
              <a:rPr lang="en-US" baseline="0" dirty="0" smtClean="0"/>
              <a:t> 2014. 50 years, </a:t>
            </a:r>
            <a:r>
              <a:rPr lang="en-US" sz="1200" b="0" i="0" kern="1200" dirty="0" smtClean="0">
                <a:solidFill>
                  <a:schemeClr val="tx1"/>
                </a:solidFill>
                <a:effectLst/>
                <a:latin typeface="+mn-lt"/>
                <a:ea typeface="+mn-ea"/>
                <a:cs typeface="+mn-cs"/>
              </a:rPr>
              <a:t>Papua New Guinea, ~75% of the bird species have moved up </a:t>
            </a:r>
            <a:r>
              <a:rPr lang="en-US" sz="1200" b="0" i="0" kern="1200" dirty="0" smtClean="0">
                <a:solidFill>
                  <a:schemeClr val="tx1"/>
                </a:solidFill>
                <a:effectLst/>
                <a:latin typeface="+mn-lt"/>
                <a:ea typeface="+mn-ea"/>
                <a:cs typeface="+mn-cs"/>
              </a:rPr>
              <a:t>100-150 m</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in elevation.</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Ralston and </a:t>
            </a:r>
            <a:r>
              <a:rPr lang="en-US" sz="1200" b="0" i="0" kern="1200" dirty="0" err="1" smtClean="0">
                <a:solidFill>
                  <a:schemeClr val="tx1"/>
                </a:solidFill>
                <a:effectLst/>
                <a:latin typeface="+mn-lt"/>
                <a:ea typeface="+mn-ea"/>
                <a:cs typeface="+mn-cs"/>
              </a:rPr>
              <a:t>Kirchman</a:t>
            </a:r>
            <a:r>
              <a:rPr lang="en-US" sz="1200" b="0" i="0" kern="1200" dirty="0" smtClean="0">
                <a:solidFill>
                  <a:schemeClr val="tx1"/>
                </a:solidFill>
                <a:effectLst/>
                <a:latin typeface="+mn-lt"/>
                <a:ea typeface="+mn-ea"/>
                <a:cs typeface="+mn-cs"/>
              </a:rPr>
              <a:t> 2013: </a:t>
            </a:r>
            <a:r>
              <a:rPr lang="en-US" sz="1200" b="0" i="0" kern="1200" dirty="0" smtClean="0">
                <a:solidFill>
                  <a:schemeClr val="tx1"/>
                </a:solidFill>
                <a:effectLst/>
                <a:latin typeface="+mn-lt"/>
                <a:ea typeface="+mn-ea"/>
                <a:cs typeface="+mn-cs"/>
              </a:rPr>
              <a:t>PREDICTED</a:t>
            </a:r>
            <a:r>
              <a:rPr lang="en-US" sz="1200" b="0" i="0" kern="1200" baseline="0" dirty="0" smtClean="0">
                <a:solidFill>
                  <a:schemeClr val="tx1"/>
                </a:solidFill>
                <a:effectLst/>
                <a:latin typeface="+mn-lt"/>
                <a:ea typeface="+mn-ea"/>
                <a:cs typeface="+mn-cs"/>
              </a:rPr>
              <a:t> THAT </a:t>
            </a:r>
            <a:r>
              <a:rPr lang="en-US" sz="1200" b="0" i="0" kern="1200" dirty="0" smtClean="0">
                <a:solidFill>
                  <a:schemeClr val="tx1"/>
                </a:solidFill>
                <a:effectLst/>
                <a:latin typeface="+mn-lt"/>
                <a:ea typeface="+mn-ea"/>
                <a:cs typeface="+mn-cs"/>
              </a:rPr>
              <a:t>Breeding </a:t>
            </a:r>
            <a:r>
              <a:rPr lang="en-US" sz="1200" b="0" i="0" kern="1200" dirty="0" smtClean="0">
                <a:solidFill>
                  <a:schemeClr val="tx1"/>
                </a:solidFill>
                <a:effectLst/>
                <a:latin typeface="+mn-lt"/>
                <a:ea typeface="+mn-ea"/>
                <a:cs typeface="+mn-cs"/>
              </a:rPr>
              <a:t>distributions of nearly all boreal bird species are predicted to expand as they shift northward, but will dramatically decrease or be completely lost from mountain </a:t>
            </a:r>
            <a:r>
              <a:rPr lang="en-US" sz="1200" b="0" i="0" kern="1200" dirty="0" smtClean="0">
                <a:solidFill>
                  <a:schemeClr val="tx1"/>
                </a:solidFill>
                <a:effectLst/>
                <a:latin typeface="+mn-lt"/>
                <a:ea typeface="+mn-ea"/>
                <a:cs typeface="+mn-cs"/>
              </a:rPr>
              <a:t>populations </a:t>
            </a:r>
            <a:r>
              <a:rPr lang="en-US" sz="1200" b="0" i="0" kern="1200" dirty="0" smtClean="0">
                <a:solidFill>
                  <a:schemeClr val="tx1"/>
                </a:solidFill>
                <a:effectLst/>
                <a:latin typeface="+mn-lt"/>
                <a:ea typeface="+mn-ea"/>
                <a:cs typeface="+mn-cs"/>
              </a:rPr>
              <a:t>in New York, Vermont, and New Hampshire by 2080</a:t>
            </a:r>
            <a:r>
              <a:rPr lang="en-US" sz="1200" b="0" i="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Deluca and King: 20+ year study from Northern New Hampshire saw slight downward shifts in high-elevation bird species.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BUT HOW ABOUT THE REST OF NEW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6</a:t>
            </a:fld>
            <a:endParaRPr lang="en-US"/>
          </a:p>
        </p:txBody>
      </p:sp>
    </p:spTree>
    <p:extLst>
      <p:ext uri="{BB962C8B-B14F-4D97-AF65-F5344CB8AC3E}">
        <p14:creationId xmlns:p14="http://schemas.microsoft.com/office/powerpoint/2010/main" val="66618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Started</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in 2000, </a:t>
            </a:r>
            <a:r>
              <a:rPr lang="en-US" sz="1200" kern="1200" dirty="0" smtClean="0">
                <a:solidFill>
                  <a:schemeClr val="tx1"/>
                </a:solidFill>
                <a:effectLst/>
                <a:latin typeface="+mn-lt"/>
                <a:ea typeface="+mn-ea"/>
                <a:cs typeface="+mn-cs"/>
              </a:rPr>
              <a:t>Mountain Birdwatch is an initiative by the Vermont Center for Ecostudies to engage hikers and wildlife enthusiasts, and to harness the power of the public to conduct wildlife monitoring across northern New England and eastern New York. </a:t>
            </a:r>
          </a:p>
          <a:p>
            <a:endParaRPr lang="en-US" b="1" dirty="0" smtClean="0"/>
          </a:p>
        </p:txBody>
      </p:sp>
      <p:sp>
        <p:nvSpPr>
          <p:cNvPr id="4" name="Slide Number Placeholder 3"/>
          <p:cNvSpPr>
            <a:spLocks noGrp="1"/>
          </p:cNvSpPr>
          <p:nvPr>
            <p:ph type="sldNum" sz="quarter" idx="10"/>
          </p:nvPr>
        </p:nvSpPr>
        <p:spPr/>
        <p:txBody>
          <a:bodyPr/>
          <a:lstStyle/>
          <a:p>
            <a:fld id="{4CF13C6F-CAB3-4018-A7DF-303FA540341B}" type="slidenum">
              <a:rPr lang="en-US" smtClean="0"/>
              <a:t>7</a:t>
            </a:fld>
            <a:endParaRPr lang="en-US"/>
          </a:p>
        </p:txBody>
      </p:sp>
    </p:spTree>
    <p:extLst>
      <p:ext uri="{BB962C8B-B14F-4D97-AF65-F5344CB8AC3E}">
        <p14:creationId xmlns:p14="http://schemas.microsoft.com/office/powerpoint/2010/main" val="2474436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4CF13C6F-CAB3-4018-A7DF-303FA540341B}" type="slidenum">
              <a:rPr lang="en-US" smtClean="0"/>
              <a:t>8</a:t>
            </a:fld>
            <a:endParaRPr lang="en-US"/>
          </a:p>
        </p:txBody>
      </p:sp>
    </p:spTree>
    <p:extLst>
      <p:ext uri="{BB962C8B-B14F-4D97-AF65-F5344CB8AC3E}">
        <p14:creationId xmlns:p14="http://schemas.microsoft.com/office/powerpoint/2010/main" val="160073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9</a:t>
            </a:fld>
            <a:endParaRPr lang="en-US"/>
          </a:p>
        </p:txBody>
      </p:sp>
    </p:spTree>
    <p:extLst>
      <p:ext uri="{BB962C8B-B14F-4D97-AF65-F5344CB8AC3E}">
        <p14:creationId xmlns:p14="http://schemas.microsoft.com/office/powerpoint/2010/main" val="21494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44815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5219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59191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144494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0AA66E-05F8-4B76-9841-8A38BE9B93A4}"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00448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0AA66E-05F8-4B76-9841-8A38BE9B93A4}"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351293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0AA66E-05F8-4B76-9841-8A38BE9B93A4}" type="datetimeFigureOut">
              <a:rPr lang="en-US" smtClean="0"/>
              <a:t>12/11/2019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3348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0AA66E-05F8-4B76-9841-8A38BE9B93A4}" type="datetimeFigureOut">
              <a:rPr lang="en-US" smtClean="0"/>
              <a:t>12/11/2019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163156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AA66E-05F8-4B76-9841-8A38BE9B93A4}" type="datetimeFigureOut">
              <a:rPr lang="en-US" smtClean="0"/>
              <a:t>12/11/2019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349022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0AA66E-05F8-4B76-9841-8A38BE9B93A4}"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45204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0AA66E-05F8-4B76-9841-8A38BE9B93A4}"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8382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A66E-05F8-4B76-9841-8A38BE9B93A4}" type="datetimeFigureOut">
              <a:rPr lang="en-US" smtClean="0"/>
              <a:t>12/11/2019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B722D-7C4C-49DA-83EE-C5DD448A0C2F}" type="slidenum">
              <a:rPr lang="en-US" smtClean="0"/>
              <a:t>‹#›</a:t>
            </a:fld>
            <a:endParaRPr lang="en-US"/>
          </a:p>
        </p:txBody>
      </p:sp>
    </p:spTree>
    <p:extLst>
      <p:ext uri="{BB962C8B-B14F-4D97-AF65-F5344CB8AC3E}">
        <p14:creationId xmlns:p14="http://schemas.microsoft.com/office/powerpoint/2010/main" val="2477809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12.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static01.nyt.com/images/2018/09/18/science/18SCI-SPARROWS3/18SCI-SPARROWS3-articleLarge.jpg?quality=75&amp;auto=webp&amp;disable=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283" y="2705351"/>
            <a:ext cx="5734945" cy="3823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tatic01.nyt.com/images/2018/09/18/science/18SCI-SPARROWS2/18SCI-SPARROWS2-articleLarge.jpg?quality=75&amp;auto=webp&amp;disable=up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33" y="2712636"/>
            <a:ext cx="5724017" cy="38160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71020" y="6300199"/>
            <a:ext cx="2379177" cy="215444"/>
          </a:xfrm>
          <a:prstGeom prst="rect">
            <a:avLst/>
          </a:prstGeom>
          <a:solidFill>
            <a:schemeClr val="accent2"/>
          </a:solidFill>
          <a:ln>
            <a:noFill/>
          </a:ln>
        </p:spPr>
        <p:txBody>
          <a:bodyPr wrap="none">
            <a:spAutoFit/>
          </a:bodyPr>
          <a:lstStyle/>
          <a:p>
            <a:r>
              <a:rPr lang="en-US" sz="800" dirty="0" smtClean="0">
                <a:solidFill>
                  <a:schemeClr val="bg1"/>
                </a:solidFill>
                <a:latin typeface="nyt-imperial"/>
              </a:rPr>
              <a:t>Photos: </a:t>
            </a:r>
            <a:r>
              <a:rPr lang="en-US" sz="800" b="0" i="0" dirty="0" smtClean="0">
                <a:solidFill>
                  <a:schemeClr val="bg1"/>
                </a:solidFill>
                <a:effectLst/>
                <a:latin typeface="nyt-imperial"/>
              </a:rPr>
              <a:t>Karsten Moran for The New York Times</a:t>
            </a:r>
            <a:endParaRPr lang="en-US" sz="800" dirty="0">
              <a:solidFill>
                <a:schemeClr val="bg1"/>
              </a:solidFill>
            </a:endParaRPr>
          </a:p>
        </p:txBody>
      </p:sp>
      <p:pic>
        <p:nvPicPr>
          <p:cNvPr id="2" name="Picture 1"/>
          <p:cNvPicPr>
            <a:picLocks noChangeAspect="1"/>
          </p:cNvPicPr>
          <p:nvPr/>
        </p:nvPicPr>
        <p:blipFill>
          <a:blip r:embed="rId5"/>
          <a:stretch>
            <a:fillRect/>
          </a:stretch>
        </p:blipFill>
        <p:spPr>
          <a:xfrm>
            <a:off x="2957051" y="218652"/>
            <a:ext cx="6607113" cy="2415749"/>
          </a:xfrm>
          <a:prstGeom prst="rect">
            <a:avLst/>
          </a:prstGeom>
        </p:spPr>
      </p:pic>
    </p:spTree>
    <p:extLst>
      <p:ext uri="{BB962C8B-B14F-4D97-AF65-F5344CB8AC3E}">
        <p14:creationId xmlns:p14="http://schemas.microsoft.com/office/powerpoint/2010/main" val="2409105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mount mansfield verm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035" y="1232452"/>
            <a:ext cx="7115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908" b="91009" l="9961" r="93532"/>
                    </a14:imgEffect>
                  </a14:imgLayer>
                </a14:imgProps>
              </a:ext>
            </a:extLst>
          </a:blip>
          <a:stretch>
            <a:fillRect/>
          </a:stretch>
        </p:blipFill>
        <p:spPr>
          <a:xfrm rot="19408032">
            <a:off x="633156" y="2424448"/>
            <a:ext cx="6742458" cy="2526028"/>
          </a:xfrm>
          <a:prstGeom prst="rect">
            <a:avLst/>
          </a:prstGeom>
        </p:spPr>
      </p:pic>
      <p:sp>
        <p:nvSpPr>
          <p:cNvPr id="10"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9-Year Elevational Shifts</a:t>
            </a:r>
            <a:endParaRPr lang="en-US" sz="3000" b="1" dirty="0">
              <a:solidFill>
                <a:schemeClr val="accent1">
                  <a:lumMod val="75000"/>
                </a:schemeClr>
              </a:solidFill>
            </a:endParaRPr>
          </a:p>
        </p:txBody>
      </p:sp>
    </p:spTree>
    <p:extLst>
      <p:ext uri="{BB962C8B-B14F-4D97-AF65-F5344CB8AC3E}">
        <p14:creationId xmlns:p14="http://schemas.microsoft.com/office/powerpoint/2010/main" val="4183850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mount mansfield verm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035" y="1232452"/>
            <a:ext cx="7115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908" b="91009" l="9961" r="93532"/>
                    </a14:imgEffect>
                  </a14:imgLayer>
                </a14:imgProps>
              </a:ext>
            </a:extLst>
          </a:blip>
          <a:stretch>
            <a:fillRect/>
          </a:stretch>
        </p:blipFill>
        <p:spPr>
          <a:xfrm rot="19408032">
            <a:off x="633156" y="2424448"/>
            <a:ext cx="6742458" cy="2526028"/>
          </a:xfrm>
          <a:prstGeom prst="rect">
            <a:avLst/>
          </a:prstGeom>
        </p:spPr>
      </p:pic>
      <p:sp>
        <p:nvSpPr>
          <p:cNvPr id="2" name="Oval 1"/>
          <p:cNvSpPr/>
          <p:nvPr/>
        </p:nvSpPr>
        <p:spPr>
          <a:xfrm>
            <a:off x="3475260" y="276953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9-Year Elevational Shifts</a:t>
            </a:r>
            <a:endParaRPr lang="en-US" sz="3000" b="1" dirty="0">
              <a:solidFill>
                <a:schemeClr val="accent1">
                  <a:lumMod val="75000"/>
                </a:schemeClr>
              </a:solidFill>
            </a:endParaRPr>
          </a:p>
        </p:txBody>
      </p:sp>
      <p:cxnSp>
        <p:nvCxnSpPr>
          <p:cNvPr id="5" name="Straight Arrow Connector 4"/>
          <p:cNvCxnSpPr/>
          <p:nvPr/>
        </p:nvCxnSpPr>
        <p:spPr>
          <a:xfrm flipV="1">
            <a:off x="3749580" y="2514600"/>
            <a:ext cx="334740" cy="2549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125820" y="3043850"/>
            <a:ext cx="290100" cy="3241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25043" y="3114114"/>
            <a:ext cx="583814" cy="369332"/>
          </a:xfrm>
          <a:prstGeom prst="rect">
            <a:avLst/>
          </a:prstGeom>
          <a:noFill/>
        </p:spPr>
        <p:txBody>
          <a:bodyPr wrap="none" rtlCol="0">
            <a:spAutoFit/>
          </a:bodyPr>
          <a:lstStyle/>
          <a:p>
            <a:r>
              <a:rPr lang="en-US" dirty="0" smtClean="0"/>
              <a:t>50%</a:t>
            </a:r>
            <a:endParaRPr lang="en-US" dirty="0"/>
          </a:p>
        </p:txBody>
      </p:sp>
    </p:spTree>
    <p:extLst>
      <p:ext uri="{BB962C8B-B14F-4D97-AF65-F5344CB8AC3E}">
        <p14:creationId xmlns:p14="http://schemas.microsoft.com/office/powerpoint/2010/main" val="3477632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mount mansfield verm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035" y="1232452"/>
            <a:ext cx="7115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908" b="91009" l="9961" r="93532"/>
                    </a14:imgEffect>
                  </a14:imgLayer>
                </a14:imgProps>
              </a:ext>
            </a:extLst>
          </a:blip>
          <a:stretch>
            <a:fillRect/>
          </a:stretch>
        </p:blipFill>
        <p:spPr>
          <a:xfrm rot="19408032">
            <a:off x="633156" y="2424448"/>
            <a:ext cx="6742458" cy="2526028"/>
          </a:xfrm>
          <a:prstGeom prst="rect">
            <a:avLst/>
          </a:prstGeom>
        </p:spPr>
      </p:pic>
      <p:sp>
        <p:nvSpPr>
          <p:cNvPr id="2" name="Oval 1"/>
          <p:cNvSpPr/>
          <p:nvPr/>
        </p:nvSpPr>
        <p:spPr>
          <a:xfrm>
            <a:off x="3475260" y="276953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00940" y="4110098"/>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87805" y="290669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9-Year Elevational Shifts</a:t>
            </a:r>
            <a:endParaRPr lang="en-US" sz="3000" b="1" dirty="0">
              <a:solidFill>
                <a:schemeClr val="accent1">
                  <a:lumMod val="75000"/>
                </a:schemeClr>
              </a:solidFill>
            </a:endParaRPr>
          </a:p>
        </p:txBody>
      </p:sp>
      <p:sp>
        <p:nvSpPr>
          <p:cNvPr id="11" name="TextBox 10"/>
          <p:cNvSpPr txBox="1"/>
          <p:nvPr/>
        </p:nvSpPr>
        <p:spPr>
          <a:xfrm>
            <a:off x="3457673" y="4211596"/>
            <a:ext cx="583814" cy="369332"/>
          </a:xfrm>
          <a:prstGeom prst="rect">
            <a:avLst/>
          </a:prstGeom>
          <a:noFill/>
        </p:spPr>
        <p:txBody>
          <a:bodyPr wrap="none" rtlCol="0">
            <a:spAutoFit/>
          </a:bodyPr>
          <a:lstStyle/>
          <a:p>
            <a:r>
              <a:rPr lang="en-US" dirty="0" smtClean="0"/>
              <a:t>25%</a:t>
            </a:r>
            <a:endParaRPr lang="en-US" dirty="0"/>
          </a:p>
        </p:txBody>
      </p:sp>
      <p:sp>
        <p:nvSpPr>
          <p:cNvPr id="12" name="TextBox 11"/>
          <p:cNvSpPr txBox="1"/>
          <p:nvPr/>
        </p:nvSpPr>
        <p:spPr>
          <a:xfrm>
            <a:off x="4675149" y="3244370"/>
            <a:ext cx="583814" cy="369332"/>
          </a:xfrm>
          <a:prstGeom prst="rect">
            <a:avLst/>
          </a:prstGeom>
          <a:noFill/>
        </p:spPr>
        <p:txBody>
          <a:bodyPr wrap="none" rtlCol="0">
            <a:spAutoFit/>
          </a:bodyPr>
          <a:lstStyle/>
          <a:p>
            <a:r>
              <a:rPr lang="en-US" dirty="0" smtClean="0"/>
              <a:t>75%</a:t>
            </a:r>
            <a:endParaRPr lang="en-US" dirty="0"/>
          </a:p>
        </p:txBody>
      </p:sp>
      <p:cxnSp>
        <p:nvCxnSpPr>
          <p:cNvPr id="13" name="Straight Arrow Connector 12"/>
          <p:cNvCxnSpPr/>
          <p:nvPr/>
        </p:nvCxnSpPr>
        <p:spPr>
          <a:xfrm flipV="1">
            <a:off x="3473817" y="3889583"/>
            <a:ext cx="334740" cy="2549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850057" y="4384418"/>
            <a:ext cx="350883" cy="3586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091593" y="2658505"/>
            <a:ext cx="334740" cy="2549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67833" y="3187755"/>
            <a:ext cx="290100" cy="3241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638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3376"/>
          <a:stretch/>
        </p:blipFill>
        <p:spPr>
          <a:xfrm>
            <a:off x="6282634" y="1571890"/>
            <a:ext cx="5594445" cy="455340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262" r="15427"/>
          <a:stretch/>
        </p:blipFill>
        <p:spPr>
          <a:xfrm>
            <a:off x="274686" y="1253032"/>
            <a:ext cx="5913120" cy="5191125"/>
          </a:xfrm>
          <a:prstGeom prst="rect">
            <a:avLst/>
          </a:prstGeom>
        </p:spPr>
      </p:pic>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Black-capped Chickadee</a:t>
            </a:r>
            <a:endParaRPr lang="en-US" sz="3000" b="1" dirty="0">
              <a:solidFill>
                <a:schemeClr val="accent1">
                  <a:lumMod val="75000"/>
                </a:schemeClr>
              </a:solidFill>
            </a:endParaRPr>
          </a:p>
        </p:txBody>
      </p:sp>
      <p:sp>
        <p:nvSpPr>
          <p:cNvPr id="9" name="TextBox 8"/>
          <p:cNvSpPr txBox="1"/>
          <p:nvPr/>
        </p:nvSpPr>
        <p:spPr>
          <a:xfrm>
            <a:off x="2682240" y="1501006"/>
            <a:ext cx="1579278" cy="369332"/>
          </a:xfrm>
          <a:prstGeom prst="rect">
            <a:avLst/>
          </a:prstGeom>
          <a:noFill/>
        </p:spPr>
        <p:txBody>
          <a:bodyPr wrap="none" rtlCol="0">
            <a:spAutoFit/>
          </a:bodyPr>
          <a:lstStyle/>
          <a:p>
            <a:r>
              <a:rPr lang="en-US" dirty="0" smtClean="0"/>
              <a:t>1200 – 1500 m</a:t>
            </a:r>
            <a:endParaRPr lang="en-US" dirty="0"/>
          </a:p>
        </p:txBody>
      </p:sp>
      <p:sp>
        <p:nvSpPr>
          <p:cNvPr id="10" name="TextBox 9"/>
          <p:cNvSpPr txBox="1"/>
          <p:nvPr/>
        </p:nvSpPr>
        <p:spPr>
          <a:xfrm>
            <a:off x="2799258" y="2961103"/>
            <a:ext cx="1462260" cy="369332"/>
          </a:xfrm>
          <a:prstGeom prst="rect">
            <a:avLst/>
          </a:prstGeom>
          <a:noFill/>
        </p:spPr>
        <p:txBody>
          <a:bodyPr wrap="none" rtlCol="0">
            <a:spAutoFit/>
          </a:bodyPr>
          <a:lstStyle/>
          <a:p>
            <a:r>
              <a:rPr lang="en-US" dirty="0" smtClean="0"/>
              <a:t>900 – 1200 m</a:t>
            </a:r>
            <a:endParaRPr lang="en-US" dirty="0"/>
          </a:p>
        </p:txBody>
      </p:sp>
      <p:sp>
        <p:nvSpPr>
          <p:cNvPr id="11" name="TextBox 10"/>
          <p:cNvSpPr txBox="1"/>
          <p:nvPr/>
        </p:nvSpPr>
        <p:spPr>
          <a:xfrm>
            <a:off x="2799258" y="4975540"/>
            <a:ext cx="1345240" cy="369332"/>
          </a:xfrm>
          <a:prstGeom prst="rect">
            <a:avLst/>
          </a:prstGeom>
          <a:noFill/>
        </p:spPr>
        <p:txBody>
          <a:bodyPr wrap="none" rtlCol="0">
            <a:spAutoFit/>
          </a:bodyPr>
          <a:lstStyle/>
          <a:p>
            <a:r>
              <a:rPr lang="en-US" dirty="0" smtClean="0"/>
              <a:t>600 – 900 m</a:t>
            </a:r>
            <a:endParaRPr lang="en-US" dirty="0"/>
          </a:p>
        </p:txBody>
      </p:sp>
      <p:sp>
        <p:nvSpPr>
          <p:cNvPr id="12" name="TextBox 11"/>
          <p:cNvSpPr txBox="1"/>
          <p:nvPr/>
        </p:nvSpPr>
        <p:spPr>
          <a:xfrm>
            <a:off x="7810140" y="5305770"/>
            <a:ext cx="1089914" cy="646331"/>
          </a:xfrm>
          <a:prstGeom prst="rect">
            <a:avLst/>
          </a:prstGeom>
          <a:noFill/>
        </p:spPr>
        <p:txBody>
          <a:bodyPr wrap="none" rtlCol="0">
            <a:spAutoFit/>
          </a:bodyPr>
          <a:lstStyle/>
          <a:p>
            <a:r>
              <a:rPr lang="en-US" dirty="0" smtClean="0"/>
              <a:t>Lower</a:t>
            </a:r>
          </a:p>
          <a:p>
            <a:r>
              <a:rPr lang="en-US" dirty="0" smtClean="0"/>
              <a:t>boundary</a:t>
            </a:r>
            <a:endParaRPr lang="en-US" dirty="0"/>
          </a:p>
        </p:txBody>
      </p:sp>
      <p:sp>
        <p:nvSpPr>
          <p:cNvPr id="13" name="TextBox 12"/>
          <p:cNvSpPr txBox="1"/>
          <p:nvPr/>
        </p:nvSpPr>
        <p:spPr>
          <a:xfrm>
            <a:off x="9380896" y="4837040"/>
            <a:ext cx="1089914" cy="646331"/>
          </a:xfrm>
          <a:prstGeom prst="rect">
            <a:avLst/>
          </a:prstGeom>
          <a:noFill/>
        </p:spPr>
        <p:txBody>
          <a:bodyPr wrap="none" rtlCol="0">
            <a:spAutoFit/>
          </a:bodyPr>
          <a:lstStyle/>
          <a:p>
            <a:r>
              <a:rPr lang="en-US" dirty="0" smtClean="0"/>
              <a:t>Middle</a:t>
            </a:r>
          </a:p>
          <a:p>
            <a:r>
              <a:rPr lang="en-US" dirty="0" smtClean="0"/>
              <a:t>boundary</a:t>
            </a:r>
            <a:endParaRPr lang="en-US" dirty="0"/>
          </a:p>
        </p:txBody>
      </p:sp>
      <p:sp>
        <p:nvSpPr>
          <p:cNvPr id="14" name="TextBox 13"/>
          <p:cNvSpPr txBox="1"/>
          <p:nvPr/>
        </p:nvSpPr>
        <p:spPr>
          <a:xfrm>
            <a:off x="10908402" y="4837040"/>
            <a:ext cx="1089914" cy="646331"/>
          </a:xfrm>
          <a:prstGeom prst="rect">
            <a:avLst/>
          </a:prstGeom>
          <a:noFill/>
        </p:spPr>
        <p:txBody>
          <a:bodyPr wrap="none" rtlCol="0">
            <a:spAutoFit/>
          </a:bodyPr>
          <a:lstStyle/>
          <a:p>
            <a:r>
              <a:rPr lang="en-US" dirty="0" smtClean="0"/>
              <a:t>Upper</a:t>
            </a:r>
          </a:p>
          <a:p>
            <a:r>
              <a:rPr lang="en-US" dirty="0" smtClean="0"/>
              <a:t>boundary</a:t>
            </a:r>
            <a:endParaRPr lang="en-US" dirty="0"/>
          </a:p>
        </p:txBody>
      </p:sp>
      <p:pic>
        <p:nvPicPr>
          <p:cNvPr id="2050" name="Picture 2" descr="black-capped-chickadee-Bryan P 1800×7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5566" y="118109"/>
            <a:ext cx="2286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292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4000"/>
          <a:stretch/>
        </p:blipFill>
        <p:spPr>
          <a:xfrm>
            <a:off x="6003180" y="1193749"/>
            <a:ext cx="5804123" cy="475835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556" r="15133"/>
          <a:stretch/>
        </p:blipFill>
        <p:spPr>
          <a:xfrm>
            <a:off x="179869" y="1253032"/>
            <a:ext cx="5913120" cy="5191125"/>
          </a:xfrm>
          <a:prstGeom prst="rect">
            <a:avLst/>
          </a:prstGeom>
        </p:spPr>
      </p:pic>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Swainson’s Thrush</a:t>
            </a:r>
            <a:endParaRPr lang="en-US" sz="3000" b="1" dirty="0">
              <a:solidFill>
                <a:schemeClr val="accent1">
                  <a:lumMod val="75000"/>
                </a:schemeClr>
              </a:solidFill>
            </a:endParaRPr>
          </a:p>
        </p:txBody>
      </p:sp>
      <p:sp>
        <p:nvSpPr>
          <p:cNvPr id="9" name="TextBox 8"/>
          <p:cNvSpPr txBox="1"/>
          <p:nvPr/>
        </p:nvSpPr>
        <p:spPr>
          <a:xfrm>
            <a:off x="2682240" y="1798320"/>
            <a:ext cx="1579278" cy="369332"/>
          </a:xfrm>
          <a:prstGeom prst="rect">
            <a:avLst/>
          </a:prstGeom>
          <a:noFill/>
        </p:spPr>
        <p:txBody>
          <a:bodyPr wrap="none" rtlCol="0">
            <a:spAutoFit/>
          </a:bodyPr>
          <a:lstStyle/>
          <a:p>
            <a:r>
              <a:rPr lang="en-US" dirty="0" smtClean="0"/>
              <a:t>1200 – 1500 m</a:t>
            </a:r>
            <a:endParaRPr lang="en-US" dirty="0"/>
          </a:p>
        </p:txBody>
      </p:sp>
      <p:sp>
        <p:nvSpPr>
          <p:cNvPr id="10" name="TextBox 9"/>
          <p:cNvSpPr txBox="1"/>
          <p:nvPr/>
        </p:nvSpPr>
        <p:spPr>
          <a:xfrm>
            <a:off x="2799258" y="3204943"/>
            <a:ext cx="1462260" cy="369332"/>
          </a:xfrm>
          <a:prstGeom prst="rect">
            <a:avLst/>
          </a:prstGeom>
          <a:noFill/>
        </p:spPr>
        <p:txBody>
          <a:bodyPr wrap="none" rtlCol="0">
            <a:spAutoFit/>
          </a:bodyPr>
          <a:lstStyle/>
          <a:p>
            <a:r>
              <a:rPr lang="en-US" dirty="0" smtClean="0"/>
              <a:t>900 – 1200 m</a:t>
            </a:r>
            <a:endParaRPr lang="en-US" dirty="0"/>
          </a:p>
        </p:txBody>
      </p:sp>
      <p:sp>
        <p:nvSpPr>
          <p:cNvPr id="11" name="TextBox 10"/>
          <p:cNvSpPr txBox="1"/>
          <p:nvPr/>
        </p:nvSpPr>
        <p:spPr>
          <a:xfrm>
            <a:off x="2799258" y="4975540"/>
            <a:ext cx="1345240" cy="369332"/>
          </a:xfrm>
          <a:prstGeom prst="rect">
            <a:avLst/>
          </a:prstGeom>
          <a:noFill/>
        </p:spPr>
        <p:txBody>
          <a:bodyPr wrap="none" rtlCol="0">
            <a:spAutoFit/>
          </a:bodyPr>
          <a:lstStyle/>
          <a:p>
            <a:r>
              <a:rPr lang="en-US" dirty="0" smtClean="0"/>
              <a:t>600 – 900 m</a:t>
            </a:r>
            <a:endParaRPr lang="en-US" dirty="0"/>
          </a:p>
        </p:txBody>
      </p:sp>
      <p:sp>
        <p:nvSpPr>
          <p:cNvPr id="12" name="TextBox 11"/>
          <p:cNvSpPr txBox="1"/>
          <p:nvPr/>
        </p:nvSpPr>
        <p:spPr>
          <a:xfrm>
            <a:off x="7617208" y="3989054"/>
            <a:ext cx="1089914" cy="646331"/>
          </a:xfrm>
          <a:prstGeom prst="rect">
            <a:avLst/>
          </a:prstGeom>
          <a:noFill/>
        </p:spPr>
        <p:txBody>
          <a:bodyPr wrap="none" rtlCol="0">
            <a:spAutoFit/>
          </a:bodyPr>
          <a:lstStyle/>
          <a:p>
            <a:r>
              <a:rPr lang="en-US" dirty="0" smtClean="0"/>
              <a:t>Lower</a:t>
            </a:r>
          </a:p>
          <a:p>
            <a:r>
              <a:rPr lang="en-US" dirty="0" smtClean="0"/>
              <a:t>boundary</a:t>
            </a:r>
            <a:endParaRPr lang="en-US" dirty="0"/>
          </a:p>
        </p:txBody>
      </p:sp>
      <p:sp>
        <p:nvSpPr>
          <p:cNvPr id="13" name="TextBox 12"/>
          <p:cNvSpPr txBox="1"/>
          <p:nvPr/>
        </p:nvSpPr>
        <p:spPr>
          <a:xfrm>
            <a:off x="9224871" y="4312219"/>
            <a:ext cx="1089914" cy="646331"/>
          </a:xfrm>
          <a:prstGeom prst="rect">
            <a:avLst/>
          </a:prstGeom>
          <a:noFill/>
        </p:spPr>
        <p:txBody>
          <a:bodyPr wrap="none" rtlCol="0">
            <a:spAutoFit/>
          </a:bodyPr>
          <a:lstStyle/>
          <a:p>
            <a:r>
              <a:rPr lang="en-US" dirty="0" smtClean="0"/>
              <a:t>Middle</a:t>
            </a:r>
          </a:p>
          <a:p>
            <a:r>
              <a:rPr lang="en-US" dirty="0" smtClean="0"/>
              <a:t>boundary</a:t>
            </a:r>
            <a:endParaRPr lang="en-US" dirty="0"/>
          </a:p>
        </p:txBody>
      </p:sp>
      <p:sp>
        <p:nvSpPr>
          <p:cNvPr id="14" name="TextBox 13"/>
          <p:cNvSpPr txBox="1"/>
          <p:nvPr/>
        </p:nvSpPr>
        <p:spPr>
          <a:xfrm>
            <a:off x="10912828" y="5107748"/>
            <a:ext cx="1089914" cy="646331"/>
          </a:xfrm>
          <a:prstGeom prst="rect">
            <a:avLst/>
          </a:prstGeom>
          <a:noFill/>
        </p:spPr>
        <p:txBody>
          <a:bodyPr wrap="none" rtlCol="0">
            <a:spAutoFit/>
          </a:bodyPr>
          <a:lstStyle/>
          <a:p>
            <a:r>
              <a:rPr lang="en-US" dirty="0" smtClean="0"/>
              <a:t>Upper</a:t>
            </a:r>
          </a:p>
          <a:p>
            <a:r>
              <a:rPr lang="en-US" dirty="0" smtClean="0"/>
              <a:t>boundary</a:t>
            </a:r>
            <a:endParaRPr lang="en-US" dirty="0"/>
          </a:p>
        </p:txBody>
      </p:sp>
      <p:pic>
        <p:nvPicPr>
          <p:cNvPr id="6146" name="Picture 2" descr="Olive_back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828" y="131482"/>
            <a:ext cx="2286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963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7266"/>
          <a:stretch/>
        </p:blipFill>
        <p:spPr>
          <a:xfrm>
            <a:off x="6144523" y="1762944"/>
            <a:ext cx="5512427" cy="469760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77" r="15022"/>
          <a:stretch/>
        </p:blipFill>
        <p:spPr>
          <a:xfrm>
            <a:off x="104614" y="1516184"/>
            <a:ext cx="5993445" cy="5191125"/>
          </a:xfrm>
          <a:prstGeom prst="rect">
            <a:avLst/>
          </a:prstGeom>
        </p:spPr>
      </p:pic>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White-throated Sparrow</a:t>
            </a:r>
            <a:endParaRPr lang="en-US" sz="3000" b="1" dirty="0">
              <a:solidFill>
                <a:schemeClr val="accent1">
                  <a:lumMod val="75000"/>
                </a:schemeClr>
              </a:solidFill>
            </a:endParaRPr>
          </a:p>
        </p:txBody>
      </p:sp>
      <p:sp>
        <p:nvSpPr>
          <p:cNvPr id="9" name="TextBox 8"/>
          <p:cNvSpPr txBox="1"/>
          <p:nvPr/>
        </p:nvSpPr>
        <p:spPr>
          <a:xfrm>
            <a:off x="2684691" y="2114600"/>
            <a:ext cx="1579278" cy="369332"/>
          </a:xfrm>
          <a:prstGeom prst="rect">
            <a:avLst/>
          </a:prstGeom>
          <a:noFill/>
        </p:spPr>
        <p:txBody>
          <a:bodyPr wrap="none" rtlCol="0">
            <a:spAutoFit/>
          </a:bodyPr>
          <a:lstStyle/>
          <a:p>
            <a:r>
              <a:rPr lang="en-US" dirty="0" smtClean="0"/>
              <a:t>1200 – 1500 m</a:t>
            </a:r>
            <a:endParaRPr lang="en-US" dirty="0"/>
          </a:p>
        </p:txBody>
      </p:sp>
      <p:sp>
        <p:nvSpPr>
          <p:cNvPr id="10" name="TextBox 9"/>
          <p:cNvSpPr txBox="1"/>
          <p:nvPr/>
        </p:nvSpPr>
        <p:spPr>
          <a:xfrm>
            <a:off x="2743200" y="3425148"/>
            <a:ext cx="1462260" cy="369332"/>
          </a:xfrm>
          <a:prstGeom prst="rect">
            <a:avLst/>
          </a:prstGeom>
          <a:noFill/>
        </p:spPr>
        <p:txBody>
          <a:bodyPr wrap="none" rtlCol="0">
            <a:spAutoFit/>
          </a:bodyPr>
          <a:lstStyle/>
          <a:p>
            <a:r>
              <a:rPr lang="en-US" dirty="0" smtClean="0"/>
              <a:t>900 – 1200 m</a:t>
            </a:r>
            <a:endParaRPr lang="en-US" dirty="0"/>
          </a:p>
        </p:txBody>
      </p:sp>
      <p:sp>
        <p:nvSpPr>
          <p:cNvPr id="11" name="TextBox 10"/>
          <p:cNvSpPr txBox="1"/>
          <p:nvPr/>
        </p:nvSpPr>
        <p:spPr>
          <a:xfrm>
            <a:off x="2743200" y="5193520"/>
            <a:ext cx="1345240" cy="369332"/>
          </a:xfrm>
          <a:prstGeom prst="rect">
            <a:avLst/>
          </a:prstGeom>
          <a:noFill/>
        </p:spPr>
        <p:txBody>
          <a:bodyPr wrap="none" rtlCol="0">
            <a:spAutoFit/>
          </a:bodyPr>
          <a:lstStyle/>
          <a:p>
            <a:r>
              <a:rPr lang="en-US" dirty="0" smtClean="0"/>
              <a:t>600 – 900 m</a:t>
            </a:r>
            <a:endParaRPr lang="en-US" dirty="0"/>
          </a:p>
        </p:txBody>
      </p:sp>
      <p:sp>
        <p:nvSpPr>
          <p:cNvPr id="12" name="TextBox 11"/>
          <p:cNvSpPr txBox="1"/>
          <p:nvPr/>
        </p:nvSpPr>
        <p:spPr>
          <a:xfrm>
            <a:off x="7702357" y="4659440"/>
            <a:ext cx="1089914" cy="646331"/>
          </a:xfrm>
          <a:prstGeom prst="rect">
            <a:avLst/>
          </a:prstGeom>
          <a:noFill/>
        </p:spPr>
        <p:txBody>
          <a:bodyPr wrap="none" rtlCol="0">
            <a:spAutoFit/>
          </a:bodyPr>
          <a:lstStyle/>
          <a:p>
            <a:r>
              <a:rPr lang="en-US" dirty="0" smtClean="0"/>
              <a:t>Lower</a:t>
            </a:r>
          </a:p>
          <a:p>
            <a:r>
              <a:rPr lang="en-US" dirty="0" smtClean="0"/>
              <a:t>boundary</a:t>
            </a:r>
            <a:endParaRPr lang="en-US" dirty="0"/>
          </a:p>
        </p:txBody>
      </p:sp>
      <p:sp>
        <p:nvSpPr>
          <p:cNvPr id="13" name="TextBox 12"/>
          <p:cNvSpPr txBox="1"/>
          <p:nvPr/>
        </p:nvSpPr>
        <p:spPr>
          <a:xfrm>
            <a:off x="9379853" y="4013109"/>
            <a:ext cx="1089914" cy="646331"/>
          </a:xfrm>
          <a:prstGeom prst="rect">
            <a:avLst/>
          </a:prstGeom>
          <a:noFill/>
        </p:spPr>
        <p:txBody>
          <a:bodyPr wrap="none" rtlCol="0">
            <a:spAutoFit/>
          </a:bodyPr>
          <a:lstStyle/>
          <a:p>
            <a:r>
              <a:rPr lang="en-US" dirty="0" smtClean="0"/>
              <a:t>Middle</a:t>
            </a:r>
          </a:p>
          <a:p>
            <a:r>
              <a:rPr lang="en-US" dirty="0" smtClean="0"/>
              <a:t>boundary</a:t>
            </a:r>
            <a:endParaRPr lang="en-US" dirty="0"/>
          </a:p>
        </p:txBody>
      </p:sp>
      <p:sp>
        <p:nvSpPr>
          <p:cNvPr id="14" name="TextBox 13"/>
          <p:cNvSpPr txBox="1"/>
          <p:nvPr/>
        </p:nvSpPr>
        <p:spPr>
          <a:xfrm>
            <a:off x="11049744" y="5509386"/>
            <a:ext cx="1089914" cy="646331"/>
          </a:xfrm>
          <a:prstGeom prst="rect">
            <a:avLst/>
          </a:prstGeom>
          <a:noFill/>
        </p:spPr>
        <p:txBody>
          <a:bodyPr wrap="none" rtlCol="0">
            <a:spAutoFit/>
          </a:bodyPr>
          <a:lstStyle/>
          <a:p>
            <a:r>
              <a:rPr lang="en-US" dirty="0" smtClean="0"/>
              <a:t>Upper</a:t>
            </a:r>
          </a:p>
          <a:p>
            <a:r>
              <a:rPr lang="en-US" dirty="0" smtClean="0"/>
              <a:t>boundary</a:t>
            </a:r>
            <a:endParaRPr lang="en-US" dirty="0"/>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3037" t="20772" r="28586" b="12463"/>
          <a:stretch/>
        </p:blipFill>
        <p:spPr>
          <a:xfrm>
            <a:off x="10180320" y="152400"/>
            <a:ext cx="1889760" cy="2191732"/>
          </a:xfrm>
          <a:prstGeom prst="rect">
            <a:avLst/>
          </a:prstGeom>
        </p:spPr>
      </p:pic>
      <p:sp>
        <p:nvSpPr>
          <p:cNvPr id="16" name="Rectangle 15"/>
          <p:cNvSpPr/>
          <p:nvPr/>
        </p:nvSpPr>
        <p:spPr>
          <a:xfrm>
            <a:off x="10133856" y="2085040"/>
            <a:ext cx="790601" cy="253916"/>
          </a:xfrm>
          <a:prstGeom prst="rect">
            <a:avLst/>
          </a:prstGeom>
          <a:noFill/>
        </p:spPr>
        <p:txBody>
          <a:bodyPr wrap="none">
            <a:spAutoFit/>
          </a:bodyPr>
          <a:lstStyle/>
          <a:p>
            <a:r>
              <a:rPr lang="en-US" sz="1050" dirty="0" smtClean="0">
                <a:solidFill>
                  <a:schemeClr val="bg1"/>
                </a:solidFill>
                <a:latin typeface="nyt-imperial"/>
              </a:rPr>
              <a:t>T. Perkins</a:t>
            </a:r>
            <a:endParaRPr lang="en-US" sz="1050" dirty="0">
              <a:solidFill>
                <a:schemeClr val="bg1"/>
              </a:solidFill>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8818" r="1639"/>
          <a:stretch/>
        </p:blipFill>
        <p:spPr>
          <a:xfrm>
            <a:off x="7938467" y="1137230"/>
            <a:ext cx="2172157" cy="1201726"/>
          </a:xfrm>
          <a:prstGeom prst="rect">
            <a:avLst/>
          </a:prstGeom>
        </p:spPr>
      </p:pic>
    </p:spTree>
    <p:extLst>
      <p:ext uri="{BB962C8B-B14F-4D97-AF65-F5344CB8AC3E}">
        <p14:creationId xmlns:p14="http://schemas.microsoft.com/office/powerpoint/2010/main" val="3325679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490"/>
          <a:stretch/>
        </p:blipFill>
        <p:spPr>
          <a:xfrm>
            <a:off x="6171645" y="1370807"/>
            <a:ext cx="5869921" cy="467580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078" t="-1174" r="15405" b="1174"/>
          <a:stretch/>
        </p:blipFill>
        <p:spPr>
          <a:xfrm>
            <a:off x="159275" y="1130015"/>
            <a:ext cx="5928361" cy="5191125"/>
          </a:xfrm>
          <a:prstGeom prst="rect">
            <a:avLst/>
          </a:prstGeom>
        </p:spPr>
      </p:pic>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Blackpoll Warbler</a:t>
            </a:r>
            <a:endParaRPr lang="en-US" sz="3000" b="1" dirty="0">
              <a:solidFill>
                <a:schemeClr val="accent1">
                  <a:lumMod val="75000"/>
                </a:schemeClr>
              </a:solidFill>
            </a:endParaRPr>
          </a:p>
        </p:txBody>
      </p:sp>
      <p:sp>
        <p:nvSpPr>
          <p:cNvPr id="9" name="TextBox 8"/>
          <p:cNvSpPr txBox="1"/>
          <p:nvPr/>
        </p:nvSpPr>
        <p:spPr>
          <a:xfrm>
            <a:off x="2682240" y="1798320"/>
            <a:ext cx="1579278" cy="369332"/>
          </a:xfrm>
          <a:prstGeom prst="rect">
            <a:avLst/>
          </a:prstGeom>
          <a:noFill/>
        </p:spPr>
        <p:txBody>
          <a:bodyPr wrap="none" rtlCol="0">
            <a:spAutoFit/>
          </a:bodyPr>
          <a:lstStyle/>
          <a:p>
            <a:r>
              <a:rPr lang="en-US" dirty="0" smtClean="0"/>
              <a:t>1200 – 1500 m</a:t>
            </a:r>
            <a:endParaRPr lang="en-US" dirty="0"/>
          </a:p>
        </p:txBody>
      </p:sp>
      <p:sp>
        <p:nvSpPr>
          <p:cNvPr id="10" name="TextBox 9"/>
          <p:cNvSpPr txBox="1"/>
          <p:nvPr/>
        </p:nvSpPr>
        <p:spPr>
          <a:xfrm>
            <a:off x="2799258" y="3479263"/>
            <a:ext cx="1462260" cy="369332"/>
          </a:xfrm>
          <a:prstGeom prst="rect">
            <a:avLst/>
          </a:prstGeom>
          <a:noFill/>
        </p:spPr>
        <p:txBody>
          <a:bodyPr wrap="none" rtlCol="0">
            <a:spAutoFit/>
          </a:bodyPr>
          <a:lstStyle/>
          <a:p>
            <a:r>
              <a:rPr lang="en-US" dirty="0" smtClean="0"/>
              <a:t>900 – 1200 m</a:t>
            </a:r>
            <a:endParaRPr lang="en-US" dirty="0"/>
          </a:p>
        </p:txBody>
      </p:sp>
      <p:sp>
        <p:nvSpPr>
          <p:cNvPr id="11" name="TextBox 10"/>
          <p:cNvSpPr txBox="1"/>
          <p:nvPr/>
        </p:nvSpPr>
        <p:spPr>
          <a:xfrm>
            <a:off x="2799258" y="4975540"/>
            <a:ext cx="1345240" cy="369332"/>
          </a:xfrm>
          <a:prstGeom prst="rect">
            <a:avLst/>
          </a:prstGeom>
          <a:noFill/>
        </p:spPr>
        <p:txBody>
          <a:bodyPr wrap="none" rtlCol="0">
            <a:spAutoFit/>
          </a:bodyPr>
          <a:lstStyle/>
          <a:p>
            <a:r>
              <a:rPr lang="en-US" dirty="0" smtClean="0"/>
              <a:t>600 – 900 m</a:t>
            </a:r>
            <a:endParaRPr lang="en-US" dirty="0"/>
          </a:p>
        </p:txBody>
      </p:sp>
      <p:sp>
        <p:nvSpPr>
          <p:cNvPr id="12" name="TextBox 11"/>
          <p:cNvSpPr txBox="1"/>
          <p:nvPr/>
        </p:nvSpPr>
        <p:spPr>
          <a:xfrm>
            <a:off x="7815328" y="4659440"/>
            <a:ext cx="1089914" cy="646331"/>
          </a:xfrm>
          <a:prstGeom prst="rect">
            <a:avLst/>
          </a:prstGeom>
          <a:noFill/>
        </p:spPr>
        <p:txBody>
          <a:bodyPr wrap="none" rtlCol="0">
            <a:spAutoFit/>
          </a:bodyPr>
          <a:lstStyle/>
          <a:p>
            <a:r>
              <a:rPr lang="en-US" dirty="0" smtClean="0"/>
              <a:t>Lower</a:t>
            </a:r>
          </a:p>
          <a:p>
            <a:r>
              <a:rPr lang="en-US" dirty="0" smtClean="0"/>
              <a:t>boundary</a:t>
            </a:r>
            <a:endParaRPr lang="en-US" dirty="0"/>
          </a:p>
        </p:txBody>
      </p:sp>
      <p:sp>
        <p:nvSpPr>
          <p:cNvPr id="13" name="TextBox 12"/>
          <p:cNvSpPr txBox="1"/>
          <p:nvPr/>
        </p:nvSpPr>
        <p:spPr>
          <a:xfrm>
            <a:off x="9383490" y="4309969"/>
            <a:ext cx="1089914" cy="646331"/>
          </a:xfrm>
          <a:prstGeom prst="rect">
            <a:avLst/>
          </a:prstGeom>
          <a:noFill/>
        </p:spPr>
        <p:txBody>
          <a:bodyPr wrap="none" rtlCol="0">
            <a:spAutoFit/>
          </a:bodyPr>
          <a:lstStyle/>
          <a:p>
            <a:r>
              <a:rPr lang="en-US" dirty="0" smtClean="0"/>
              <a:t>Middle</a:t>
            </a:r>
          </a:p>
          <a:p>
            <a:r>
              <a:rPr lang="en-US" dirty="0" smtClean="0"/>
              <a:t>boundary</a:t>
            </a:r>
            <a:endParaRPr lang="en-US" dirty="0"/>
          </a:p>
        </p:txBody>
      </p:sp>
      <p:sp>
        <p:nvSpPr>
          <p:cNvPr id="14" name="TextBox 13"/>
          <p:cNvSpPr txBox="1"/>
          <p:nvPr/>
        </p:nvSpPr>
        <p:spPr>
          <a:xfrm>
            <a:off x="10951652" y="5305771"/>
            <a:ext cx="1089914" cy="646331"/>
          </a:xfrm>
          <a:prstGeom prst="rect">
            <a:avLst/>
          </a:prstGeom>
          <a:noFill/>
        </p:spPr>
        <p:txBody>
          <a:bodyPr wrap="none" rtlCol="0">
            <a:spAutoFit/>
          </a:bodyPr>
          <a:lstStyle/>
          <a:p>
            <a:r>
              <a:rPr lang="en-US" dirty="0" smtClean="0"/>
              <a:t>Upper</a:t>
            </a:r>
          </a:p>
          <a:p>
            <a:r>
              <a:rPr lang="en-US" dirty="0" smtClean="0"/>
              <a:t>boundary</a:t>
            </a:r>
            <a:endParaRPr lang="en-US" dirty="0"/>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1542" r="39509"/>
          <a:stretch/>
        </p:blipFill>
        <p:spPr>
          <a:xfrm>
            <a:off x="9548604" y="143225"/>
            <a:ext cx="2484120" cy="197358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85031" t="88713"/>
          <a:stretch/>
        </p:blipFill>
        <p:spPr>
          <a:xfrm>
            <a:off x="9548604" y="1815975"/>
            <a:ext cx="759687" cy="222766"/>
          </a:xfrm>
          <a:prstGeom prst="rect">
            <a:avLst/>
          </a:prstGeom>
        </p:spPr>
      </p:pic>
      <p:pic>
        <p:nvPicPr>
          <p:cNvPr id="19" name="Picture 18"/>
          <p:cNvPicPr>
            <a:picLocks noChangeAspect="1"/>
          </p:cNvPicPr>
          <p:nvPr/>
        </p:nvPicPr>
        <p:blipFill rotWithShape="1">
          <a:blip r:embed="rId7"/>
          <a:srcRect l="57636" t="11238" r="11966" b="11178"/>
          <a:stretch/>
        </p:blipFill>
        <p:spPr>
          <a:xfrm>
            <a:off x="7667577" y="759149"/>
            <a:ext cx="1847595" cy="1326244"/>
          </a:xfrm>
          <a:prstGeom prst="rect">
            <a:avLst/>
          </a:prstGeom>
        </p:spPr>
      </p:pic>
    </p:spTree>
    <p:extLst>
      <p:ext uri="{BB962C8B-B14F-4D97-AF65-F5344CB8AC3E}">
        <p14:creationId xmlns:p14="http://schemas.microsoft.com/office/powerpoint/2010/main" val="1405461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mountain corridor wildli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615" y="3522158"/>
            <a:ext cx="4541520" cy="2554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1" r="3277" b="11144"/>
          <a:stretch/>
        </p:blipFill>
        <p:spPr>
          <a:xfrm>
            <a:off x="6734615" y="752733"/>
            <a:ext cx="4541520" cy="2629626"/>
          </a:xfrm>
          <a:prstGeom prst="rect">
            <a:avLst/>
          </a:prstGeom>
        </p:spPr>
      </p:pic>
      <p:grpSp>
        <p:nvGrpSpPr>
          <p:cNvPr id="11" name="Group 10"/>
          <p:cNvGrpSpPr/>
          <p:nvPr/>
        </p:nvGrpSpPr>
        <p:grpSpPr>
          <a:xfrm>
            <a:off x="1829793" y="1167280"/>
            <a:ext cx="3319145" cy="4494650"/>
            <a:chOff x="384175" y="761622"/>
            <a:chExt cx="5296359" cy="6439458"/>
          </a:xfrm>
        </p:grpSpPr>
        <p:pic>
          <p:nvPicPr>
            <p:cNvPr id="4" name="Picture 3"/>
            <p:cNvPicPr>
              <a:picLocks noChangeAspect="1"/>
            </p:cNvPicPr>
            <p:nvPr/>
          </p:nvPicPr>
          <p:blipFill>
            <a:blip r:embed="rId5"/>
            <a:stretch>
              <a:fillRect/>
            </a:stretch>
          </p:blipFill>
          <p:spPr>
            <a:xfrm>
              <a:off x="384175" y="761622"/>
              <a:ext cx="5296359" cy="6439458"/>
            </a:xfrm>
            <a:prstGeom prst="rect">
              <a:avLst/>
            </a:prstGeom>
          </p:spPr>
        </p:pic>
        <p:sp>
          <p:nvSpPr>
            <p:cNvPr id="5" name="Rectangle 4"/>
            <p:cNvSpPr/>
            <p:nvPr/>
          </p:nvSpPr>
          <p:spPr>
            <a:xfrm>
              <a:off x="3708400" y="2768600"/>
              <a:ext cx="1744133" cy="24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6734615" y="752733"/>
            <a:ext cx="4541520" cy="5323745"/>
          </a:xfrm>
          <a:prstGeom prst="rect">
            <a:avLst/>
          </a:prstGeom>
          <a:solidFill>
            <a:srgbClr val="D0CEC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8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833" b="13833"/>
          <a:stretch/>
        </p:blipFill>
        <p:spPr>
          <a:xfrm>
            <a:off x="0" y="-30480"/>
            <a:ext cx="12192000" cy="6888480"/>
          </a:xfrm>
          <a:prstGeom prst="rect">
            <a:avLst/>
          </a:prstGeom>
        </p:spPr>
      </p:pic>
      <p:sp>
        <p:nvSpPr>
          <p:cNvPr id="6" name="Text Box 3"/>
          <p:cNvSpPr txBox="1">
            <a:spLocks noChangeArrowheads="1"/>
          </p:cNvSpPr>
          <p:nvPr/>
        </p:nvSpPr>
        <p:spPr bwMode="auto">
          <a:xfrm>
            <a:off x="-414404" y="73079"/>
            <a:ext cx="10331485" cy="941659"/>
          </a:xfrm>
          <a:prstGeom prst="rect">
            <a:avLst/>
          </a:prstGeom>
          <a:noFill/>
          <a:ln>
            <a:noFill/>
          </a:ln>
          <a:effectLst/>
          <a:extLst/>
        </p:spPr>
        <p:txBody>
          <a:bodyPr anchor="ctr"/>
          <a:lstStyle/>
          <a:p>
            <a:pPr algn="ctr" eaLnBrk="0" hangingPunct="0"/>
            <a:r>
              <a:rPr lang="en-US" sz="2400" b="1" dirty="0" smtClean="0">
                <a:solidFill>
                  <a:schemeClr val="accent1">
                    <a:lumMod val="75000"/>
                  </a:schemeClr>
                </a:solidFill>
              </a:rPr>
              <a:t>MountainBirdwatch.org: Hike mountains, count birds, be </a:t>
            </a:r>
            <a:r>
              <a:rPr lang="en-US" sz="2400" b="1" dirty="0" smtClean="0">
                <a:solidFill>
                  <a:schemeClr val="accent1">
                    <a:lumMod val="75000"/>
                  </a:schemeClr>
                </a:solidFill>
              </a:rPr>
              <a:t>merry</a:t>
            </a:r>
            <a:r>
              <a:rPr lang="en-US" sz="2400" b="1" dirty="0" smtClean="0">
                <a:solidFill>
                  <a:schemeClr val="accent1">
                    <a:lumMod val="75000"/>
                  </a:schemeClr>
                </a:solidFill>
              </a:rPr>
              <a:t>.</a:t>
            </a:r>
            <a:endParaRPr lang="en-US" sz="2400" b="1" dirty="0" smtClean="0">
              <a:solidFill>
                <a:schemeClr val="accent1">
                  <a:lumMod val="75000"/>
                </a:scheme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1677" y="214060"/>
            <a:ext cx="2689323" cy="65969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803" y="2475960"/>
            <a:ext cx="4572000" cy="365760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60622" t="12843" r="7560" b="4381"/>
          <a:stretch/>
        </p:blipFill>
        <p:spPr>
          <a:xfrm>
            <a:off x="5682397" y="2475960"/>
            <a:ext cx="4770783" cy="3657600"/>
          </a:xfrm>
          <a:prstGeom prst="rect">
            <a:avLst/>
          </a:prstGeom>
        </p:spPr>
      </p:pic>
      <p:sp>
        <p:nvSpPr>
          <p:cNvPr id="11" name="Text Box 3"/>
          <p:cNvSpPr txBox="1">
            <a:spLocks noChangeArrowheads="1"/>
          </p:cNvSpPr>
          <p:nvPr/>
        </p:nvSpPr>
        <p:spPr bwMode="auto">
          <a:xfrm>
            <a:off x="713356" y="1547020"/>
            <a:ext cx="10331485" cy="941659"/>
          </a:xfrm>
          <a:prstGeom prst="rect">
            <a:avLst/>
          </a:prstGeom>
          <a:noFill/>
          <a:ln>
            <a:noFill/>
          </a:ln>
          <a:effectLst/>
          <a:extLst/>
        </p:spPr>
        <p:txBody>
          <a:bodyPr anchor="ctr"/>
          <a:lstStyle/>
          <a:p>
            <a:pPr algn="ctr" eaLnBrk="0" hangingPunct="0"/>
            <a:r>
              <a:rPr lang="en-US" sz="2800" b="1" dirty="0" smtClean="0">
                <a:solidFill>
                  <a:schemeClr val="accent1">
                    <a:lumMod val="75000"/>
                  </a:schemeClr>
                </a:solidFill>
              </a:rPr>
              <a:t>Need a last minute holiday gift idea?</a:t>
            </a:r>
            <a:endParaRPr lang="en-US" sz="2800" b="1" dirty="0" smtClean="0">
              <a:solidFill>
                <a:schemeClr val="accent1">
                  <a:lumMod val="75000"/>
                </a:schemeClr>
              </a:solidFill>
            </a:endParaRPr>
          </a:p>
        </p:txBody>
      </p:sp>
    </p:spTree>
    <p:extLst>
      <p:ext uri="{BB962C8B-B14F-4D97-AF65-F5344CB8AC3E}">
        <p14:creationId xmlns:p14="http://schemas.microsoft.com/office/powerpoint/2010/main" val="1590541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46847" y="290793"/>
            <a:ext cx="11305575" cy="1574800"/>
          </a:xfrm>
          <a:prstGeom prst="rect">
            <a:avLst/>
          </a:prstGeom>
          <a:noFill/>
          <a:ln>
            <a:noFill/>
          </a:ln>
          <a:effectLst/>
          <a:extLst/>
        </p:spPr>
        <p:txBody>
          <a:bodyPr anchor="ctr"/>
          <a:lstStyle/>
          <a:p>
            <a:pPr algn="ctr" eaLnBrk="0" hangingPunct="0"/>
            <a:r>
              <a:rPr lang="en-US" sz="3200" b="1" dirty="0" smtClean="0">
                <a:solidFill>
                  <a:schemeClr val="accent1">
                    <a:lumMod val="75000"/>
                  </a:schemeClr>
                </a:solidFill>
              </a:rPr>
              <a:t>Elevational Shifts of Montane Spruce-fir Forest Birds (2011-2019)</a:t>
            </a:r>
            <a:endParaRPr lang="en-US" sz="3200" b="1" dirty="0">
              <a:solidFill>
                <a:schemeClr val="accent1">
                  <a:lumMod val="75000"/>
                </a:schemeClr>
              </a:solidFill>
            </a:endParaRPr>
          </a:p>
          <a:p>
            <a:pPr algn="ctr" eaLnBrk="0" hangingPunct="0"/>
            <a:r>
              <a:rPr lang="en-US" sz="3200" b="1" dirty="0" smtClean="0">
                <a:solidFill>
                  <a:schemeClr val="accent1">
                    <a:lumMod val="75000"/>
                  </a:schemeClr>
                </a:solidFill>
              </a:rPr>
              <a:t>Jason Hill</a:t>
            </a:r>
            <a:endParaRPr lang="en-US" sz="3200" b="1" baseline="30000" dirty="0" smtClean="0">
              <a:solidFill>
                <a:schemeClr val="accent1">
                  <a:lumMod val="75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47" y="2317408"/>
            <a:ext cx="5354661" cy="1313509"/>
          </a:xfrm>
          <a:prstGeom prst="rect">
            <a:avLst/>
          </a:prstGeom>
        </p:spPr>
      </p:pic>
      <p:grpSp>
        <p:nvGrpSpPr>
          <p:cNvPr id="7" name="Group 6"/>
          <p:cNvGrpSpPr/>
          <p:nvPr/>
        </p:nvGrpSpPr>
        <p:grpSpPr>
          <a:xfrm>
            <a:off x="346847" y="3935896"/>
            <a:ext cx="5420140" cy="2637182"/>
            <a:chOff x="160475" y="3644348"/>
            <a:chExt cx="5420140" cy="263718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382" y="4096163"/>
              <a:ext cx="1076325" cy="1428750"/>
            </a:xfrm>
            <a:prstGeom prst="rect">
              <a:avLst/>
            </a:prstGeom>
          </p:spPr>
        </p:pic>
        <p:pic>
          <p:nvPicPr>
            <p:cNvPr id="4" name="Picture 3"/>
            <p:cNvPicPr>
              <a:picLocks noChangeAspect="1"/>
            </p:cNvPicPr>
            <p:nvPr/>
          </p:nvPicPr>
          <p:blipFill rotWithShape="1">
            <a:blip r:embed="rId5"/>
            <a:srcRect l="35379" t="87428" r="1004" b="1194"/>
            <a:stretch/>
          </p:blipFill>
          <p:spPr>
            <a:xfrm>
              <a:off x="160475" y="5635826"/>
              <a:ext cx="5420140" cy="516835"/>
            </a:xfrm>
            <a:prstGeom prst="rect">
              <a:avLst/>
            </a:prstGeom>
          </p:spPr>
        </p:pic>
        <p:sp>
          <p:nvSpPr>
            <p:cNvPr id="5" name="Rectangle 4"/>
            <p:cNvSpPr/>
            <p:nvPr/>
          </p:nvSpPr>
          <p:spPr>
            <a:xfrm>
              <a:off x="160475" y="3644348"/>
              <a:ext cx="5420140" cy="2637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6"/>
          <a:srcRect l="4176" t="14656" r="34364" b="8341"/>
          <a:stretch/>
        </p:blipFill>
        <p:spPr>
          <a:xfrm>
            <a:off x="7059639" y="4969565"/>
            <a:ext cx="4159124" cy="1590261"/>
          </a:xfrm>
          <a:prstGeom prst="rect">
            <a:avLst/>
          </a:prstGeom>
        </p:spPr>
      </p:pic>
      <p:sp>
        <p:nvSpPr>
          <p:cNvPr id="15" name="Rectangle 14"/>
          <p:cNvSpPr/>
          <p:nvPr/>
        </p:nvSpPr>
        <p:spPr>
          <a:xfrm>
            <a:off x="6429131" y="3935896"/>
            <a:ext cx="5420140" cy="2637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3"/>
          <p:cNvSpPr txBox="1">
            <a:spLocks noChangeArrowheads="1"/>
          </p:cNvSpPr>
          <p:nvPr/>
        </p:nvSpPr>
        <p:spPr bwMode="auto">
          <a:xfrm>
            <a:off x="6429131" y="3981901"/>
            <a:ext cx="5420140"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Thank you </a:t>
            </a:r>
            <a:r>
              <a:rPr lang="en-US" sz="3000" b="1" dirty="0" err="1" smtClean="0">
                <a:solidFill>
                  <a:schemeClr val="accent1">
                    <a:lumMod val="75000"/>
                  </a:schemeClr>
                </a:solidFill>
              </a:rPr>
              <a:t>MBW’ers</a:t>
            </a:r>
            <a:r>
              <a:rPr lang="en-US" sz="3000" b="1" dirty="0" smtClean="0">
                <a:solidFill>
                  <a:schemeClr val="accent1">
                    <a:lumMod val="75000"/>
                  </a:schemeClr>
                </a:solidFill>
              </a:rPr>
              <a:t>!</a:t>
            </a:r>
            <a:endParaRPr lang="en-US" sz="3000" b="1" dirty="0">
              <a:solidFill>
                <a:schemeClr val="accent1">
                  <a:lumMod val="75000"/>
                </a:schemeClr>
              </a:solidFill>
            </a:endParaRPr>
          </a:p>
        </p:txBody>
      </p:sp>
      <p:sp>
        <p:nvSpPr>
          <p:cNvPr id="17" name="TextBox 16"/>
          <p:cNvSpPr txBox="1"/>
          <p:nvPr/>
        </p:nvSpPr>
        <p:spPr>
          <a:xfrm>
            <a:off x="6290299" y="2367199"/>
            <a:ext cx="5558972" cy="1015663"/>
          </a:xfrm>
          <a:prstGeom prst="rect">
            <a:avLst/>
          </a:prstGeom>
          <a:solidFill>
            <a:srgbClr val="C6D9F1"/>
          </a:solidFill>
        </p:spPr>
        <p:txBody>
          <a:bodyPr wrap="square" rtlCol="0">
            <a:spAutoFit/>
          </a:bodyPr>
          <a:lstStyle/>
          <a:p>
            <a:r>
              <a:rPr lang="en-US" sz="1200" dirty="0" smtClean="0">
                <a:latin typeface="nyt-imperial"/>
              </a:rPr>
              <a:t>Funding generously provided: </a:t>
            </a:r>
            <a:r>
              <a:rPr lang="en-US" sz="1200" dirty="0">
                <a:latin typeface="nyt-imperial"/>
              </a:rPr>
              <a:t>U.S. Fish and Wildlife Service Region 5, </a:t>
            </a:r>
            <a:r>
              <a:rPr lang="en-US" sz="1200" dirty="0" smtClean="0">
                <a:latin typeface="nyt-imperial"/>
              </a:rPr>
              <a:t>U.S. Forest Service, the </a:t>
            </a:r>
            <a:r>
              <a:rPr lang="en-US" sz="1200" dirty="0">
                <a:latin typeface="nyt-imperial"/>
              </a:rPr>
              <a:t>National Fish and Wildlife Foundation, the National Park Service, the Canadian Wildlife Service, the Vermont Agency of Natural Resources, Plum Creek, the Cullman Foundation, the New York State Department of Environmental Conservation, and numerous private donors.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833" b="13833"/>
          <a:stretch/>
        </p:blipFill>
        <p:spPr>
          <a:xfrm>
            <a:off x="0" y="-30480"/>
            <a:ext cx="12192000" cy="6888480"/>
          </a:xfrm>
          <a:prstGeom prst="rect">
            <a:avLst/>
          </a:prstGeom>
        </p:spPr>
      </p:pic>
      <p:sp>
        <p:nvSpPr>
          <p:cNvPr id="7" name="Rectangle 6"/>
          <p:cNvSpPr/>
          <p:nvPr/>
        </p:nvSpPr>
        <p:spPr>
          <a:xfrm>
            <a:off x="11174868" y="5897912"/>
            <a:ext cx="596638" cy="215444"/>
          </a:xfrm>
          <a:prstGeom prst="rect">
            <a:avLst/>
          </a:prstGeom>
          <a:solidFill>
            <a:schemeClr val="accent2"/>
          </a:solidFill>
          <a:ln>
            <a:noFill/>
          </a:ln>
        </p:spPr>
        <p:txBody>
          <a:bodyPr wrap="none">
            <a:spAutoFit/>
          </a:bodyPr>
          <a:lstStyle/>
          <a:p>
            <a:r>
              <a:rPr lang="en-US" sz="800" dirty="0" smtClean="0">
                <a:solidFill>
                  <a:schemeClr val="bg1"/>
                </a:solidFill>
                <a:latin typeface="nyt-imperial"/>
              </a:rPr>
              <a:t>C. Debar</a:t>
            </a:r>
            <a:endParaRPr lang="en-US" sz="800" dirty="0">
              <a:solidFill>
                <a:schemeClr val="bg1"/>
              </a:solidFill>
            </a:endParaRPr>
          </a:p>
        </p:txBody>
      </p:sp>
    </p:spTree>
    <p:extLst>
      <p:ext uri="{BB962C8B-B14F-4D97-AF65-F5344CB8AC3E}">
        <p14:creationId xmlns:p14="http://schemas.microsoft.com/office/powerpoint/2010/main" val="407097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Northeastern U.S. vegetation already responding to changing climate</a:t>
            </a:r>
            <a:endParaRPr lang="en-US" sz="3000" b="1" dirty="0">
              <a:solidFill>
                <a:schemeClr val="accent1">
                  <a:lumMod val="7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40" y="1509258"/>
            <a:ext cx="6000750" cy="43148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316" y="1509257"/>
            <a:ext cx="5534044" cy="4314825"/>
          </a:xfrm>
          <a:prstGeom prst="rect">
            <a:avLst/>
          </a:prstGeom>
        </p:spPr>
      </p:pic>
      <p:sp>
        <p:nvSpPr>
          <p:cNvPr id="10" name="Rectangle 9"/>
          <p:cNvSpPr/>
          <p:nvPr/>
        </p:nvSpPr>
        <p:spPr>
          <a:xfrm>
            <a:off x="8917613" y="5977776"/>
            <a:ext cx="1308371" cy="246221"/>
          </a:xfrm>
          <a:prstGeom prst="rect">
            <a:avLst/>
          </a:prstGeom>
          <a:solidFill>
            <a:schemeClr val="accent2"/>
          </a:solidFill>
          <a:ln>
            <a:noFill/>
          </a:ln>
        </p:spPr>
        <p:txBody>
          <a:bodyPr wrap="none">
            <a:spAutoFit/>
          </a:bodyPr>
          <a:lstStyle/>
          <a:p>
            <a:r>
              <a:rPr lang="en-US" sz="1000" dirty="0" err="1" smtClean="0">
                <a:solidFill>
                  <a:schemeClr val="bg1"/>
                </a:solidFill>
                <a:latin typeface="nyt-imperial"/>
              </a:rPr>
              <a:t>Beckage</a:t>
            </a:r>
            <a:r>
              <a:rPr lang="en-US" sz="1000" dirty="0" smtClean="0">
                <a:solidFill>
                  <a:schemeClr val="bg1"/>
                </a:solidFill>
                <a:latin typeface="nyt-imperial"/>
              </a:rPr>
              <a:t> et al. 2018</a:t>
            </a:r>
          </a:p>
        </p:txBody>
      </p:sp>
      <p:sp>
        <p:nvSpPr>
          <p:cNvPr id="11" name="Rectangle 10"/>
          <p:cNvSpPr/>
          <p:nvPr/>
        </p:nvSpPr>
        <p:spPr>
          <a:xfrm>
            <a:off x="2591695" y="5977778"/>
            <a:ext cx="990977" cy="246221"/>
          </a:xfrm>
          <a:prstGeom prst="rect">
            <a:avLst/>
          </a:prstGeom>
          <a:solidFill>
            <a:schemeClr val="accent2"/>
          </a:solidFill>
          <a:ln>
            <a:noFill/>
          </a:ln>
        </p:spPr>
        <p:txBody>
          <a:bodyPr wrap="none">
            <a:spAutoFit/>
          </a:bodyPr>
          <a:lstStyle/>
          <a:p>
            <a:r>
              <a:rPr lang="en-US" sz="1000" dirty="0" err="1" smtClean="0">
                <a:solidFill>
                  <a:schemeClr val="bg1"/>
                </a:solidFill>
                <a:latin typeface="nyt-imperial"/>
              </a:rPr>
              <a:t>Fei</a:t>
            </a:r>
            <a:r>
              <a:rPr lang="en-US" sz="1000" dirty="0" smtClean="0">
                <a:solidFill>
                  <a:schemeClr val="bg1"/>
                </a:solidFill>
                <a:latin typeface="nyt-imperial"/>
              </a:rPr>
              <a:t> et al. 2017</a:t>
            </a:r>
          </a:p>
        </p:txBody>
      </p:sp>
    </p:spTree>
    <p:extLst>
      <p:ext uri="{BB962C8B-B14F-4D97-AF65-F5344CB8AC3E}">
        <p14:creationId xmlns:p14="http://schemas.microsoft.com/office/powerpoint/2010/main" val="66704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5550"/>
          <a:stretch/>
        </p:blipFill>
        <p:spPr>
          <a:xfrm>
            <a:off x="2768600" y="994393"/>
            <a:ext cx="5759676" cy="5383187"/>
          </a:xfrm>
          <a:prstGeom prst="rect">
            <a:avLst/>
          </a:prstGeom>
        </p:spPr>
      </p:pic>
      <p:sp>
        <p:nvSpPr>
          <p:cNvPr id="9"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Future of northeastern </a:t>
            </a:r>
            <a:r>
              <a:rPr lang="en-US" sz="3000" b="1" dirty="0">
                <a:solidFill>
                  <a:schemeClr val="accent1">
                    <a:lumMod val="75000"/>
                  </a:schemeClr>
                </a:solidFill>
              </a:rPr>
              <a:t>U.S. </a:t>
            </a:r>
            <a:r>
              <a:rPr lang="en-US" sz="3000" b="1" dirty="0" smtClean="0">
                <a:solidFill>
                  <a:schemeClr val="accent1">
                    <a:lumMod val="75000"/>
                  </a:schemeClr>
                </a:solidFill>
              </a:rPr>
              <a:t>boreal forests</a:t>
            </a:r>
            <a:endParaRPr lang="en-US" sz="3000" b="1" dirty="0">
              <a:solidFill>
                <a:schemeClr val="accent1">
                  <a:lumMod val="75000"/>
                </a:schemeClr>
              </a:solidFill>
            </a:endParaRPr>
          </a:p>
        </p:txBody>
      </p:sp>
      <p:sp>
        <p:nvSpPr>
          <p:cNvPr id="10" name="Rectangle 9"/>
          <p:cNvSpPr/>
          <p:nvPr/>
        </p:nvSpPr>
        <p:spPr>
          <a:xfrm>
            <a:off x="7912562" y="4568076"/>
            <a:ext cx="1627369" cy="400110"/>
          </a:xfrm>
          <a:prstGeom prst="rect">
            <a:avLst/>
          </a:prstGeom>
          <a:solidFill>
            <a:schemeClr val="accent2"/>
          </a:solidFill>
          <a:ln>
            <a:noFill/>
          </a:ln>
        </p:spPr>
        <p:txBody>
          <a:bodyPr wrap="none">
            <a:spAutoFit/>
          </a:bodyPr>
          <a:lstStyle/>
          <a:p>
            <a:r>
              <a:rPr lang="en-US" sz="1000" i="1" dirty="0" smtClean="0">
                <a:solidFill>
                  <a:schemeClr val="bg1"/>
                </a:solidFill>
                <a:latin typeface="nyt-imperial"/>
              </a:rPr>
              <a:t>Sensu</a:t>
            </a:r>
            <a:r>
              <a:rPr lang="en-US" sz="1000" dirty="0" smtClean="0">
                <a:solidFill>
                  <a:schemeClr val="bg1"/>
                </a:solidFill>
                <a:latin typeface="nyt-imperial"/>
              </a:rPr>
              <a:t> Iverson </a:t>
            </a:r>
            <a:r>
              <a:rPr lang="en-US" sz="1000" dirty="0">
                <a:solidFill>
                  <a:schemeClr val="bg1"/>
                </a:solidFill>
                <a:latin typeface="nyt-imperial"/>
              </a:rPr>
              <a:t>et al. 2008</a:t>
            </a:r>
          </a:p>
          <a:p>
            <a:r>
              <a:rPr lang="en-US" sz="1000" dirty="0" smtClean="0">
                <a:solidFill>
                  <a:schemeClr val="bg1"/>
                </a:solidFill>
                <a:latin typeface="nyt-imperial"/>
              </a:rPr>
              <a:t>&amp; Wang </a:t>
            </a:r>
            <a:r>
              <a:rPr lang="en-US" sz="1000" dirty="0">
                <a:solidFill>
                  <a:schemeClr val="bg1"/>
                </a:solidFill>
                <a:latin typeface="nyt-imperial"/>
              </a:rPr>
              <a:t>et al. </a:t>
            </a:r>
            <a:r>
              <a:rPr lang="en-US" sz="1000" dirty="0" smtClean="0">
                <a:solidFill>
                  <a:schemeClr val="bg1"/>
                </a:solidFill>
                <a:latin typeface="nyt-imperial"/>
              </a:rPr>
              <a:t>2016</a:t>
            </a:r>
            <a:endParaRPr lang="en-US" sz="1000" dirty="0">
              <a:solidFill>
                <a:schemeClr val="bg1"/>
              </a:solidFill>
              <a:latin typeface="nyt-imperial"/>
            </a:endParaRPr>
          </a:p>
        </p:txBody>
      </p:sp>
    </p:spTree>
    <p:extLst>
      <p:ext uri="{BB962C8B-B14F-4D97-AF65-F5344CB8AC3E}">
        <p14:creationId xmlns:p14="http://schemas.microsoft.com/office/powerpoint/2010/main" val="300212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Latitudinal &amp; upslope retreat for our mountain birds</a:t>
            </a:r>
            <a:endParaRPr lang="en-US" sz="3000" b="1" dirty="0">
              <a:solidFill>
                <a:schemeClr val="accent1">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71551"/>
            <a:ext cx="5074920" cy="19735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45131"/>
            <a:ext cx="5074921" cy="190309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 y="4883875"/>
            <a:ext cx="5076323" cy="1974125"/>
          </a:xfrm>
          <a:prstGeom prst="rect">
            <a:avLst/>
          </a:prstGeom>
        </p:spPr>
      </p:pic>
      <p:sp>
        <p:nvSpPr>
          <p:cNvPr id="9" name="Rectangle 8"/>
          <p:cNvSpPr/>
          <p:nvPr/>
        </p:nvSpPr>
        <p:spPr>
          <a:xfrm>
            <a:off x="73606" y="4593707"/>
            <a:ext cx="1085554" cy="246221"/>
          </a:xfrm>
          <a:prstGeom prst="rect">
            <a:avLst/>
          </a:prstGeom>
          <a:noFill/>
          <a:ln>
            <a:noFill/>
          </a:ln>
        </p:spPr>
        <p:txBody>
          <a:bodyPr wrap="none">
            <a:spAutoFit/>
          </a:bodyPr>
          <a:lstStyle/>
          <a:p>
            <a:r>
              <a:rPr lang="en-US" sz="1000" dirty="0" smtClean="0">
                <a:solidFill>
                  <a:schemeClr val="bg1"/>
                </a:solidFill>
                <a:latin typeface="nyt-imperial"/>
              </a:rPr>
              <a:t>Kent McFarland</a:t>
            </a:r>
          </a:p>
        </p:txBody>
      </p:sp>
      <p:pic>
        <p:nvPicPr>
          <p:cNvPr id="7" name="Picture 6"/>
          <p:cNvPicPr>
            <a:picLocks noChangeAspect="1"/>
          </p:cNvPicPr>
          <p:nvPr/>
        </p:nvPicPr>
        <p:blipFill rotWithShape="1">
          <a:blip r:embed="rId6"/>
          <a:srcRect l="57636" t="11238" r="11966" b="11178"/>
          <a:stretch/>
        </p:blipFill>
        <p:spPr>
          <a:xfrm>
            <a:off x="5285259" y="1595730"/>
            <a:ext cx="6605496" cy="4741569"/>
          </a:xfrm>
          <a:prstGeom prst="rect">
            <a:avLst/>
          </a:prstGeom>
        </p:spPr>
      </p:pic>
      <p:sp>
        <p:nvSpPr>
          <p:cNvPr id="8" name="Rectangle 7"/>
          <p:cNvSpPr/>
          <p:nvPr/>
        </p:nvSpPr>
        <p:spPr>
          <a:xfrm>
            <a:off x="6750805" y="6214188"/>
            <a:ext cx="4027064" cy="246221"/>
          </a:xfrm>
          <a:prstGeom prst="rect">
            <a:avLst/>
          </a:prstGeom>
          <a:solidFill>
            <a:schemeClr val="accent2"/>
          </a:solidFill>
          <a:ln>
            <a:noFill/>
          </a:ln>
        </p:spPr>
        <p:txBody>
          <a:bodyPr wrap="none">
            <a:spAutoFit/>
          </a:bodyPr>
          <a:lstStyle/>
          <a:p>
            <a:r>
              <a:rPr lang="en-US" sz="1000" dirty="0" smtClean="0">
                <a:solidFill>
                  <a:schemeClr val="bg1"/>
                </a:solidFill>
                <a:latin typeface="nyt-imperial"/>
              </a:rPr>
              <a:t>Langham et al. 2015; Audubon’s birds &amp; climate change report 2015.</a:t>
            </a:r>
          </a:p>
        </p:txBody>
      </p:sp>
    </p:spTree>
    <p:extLst>
      <p:ext uri="{BB962C8B-B14F-4D97-AF65-F5344CB8AC3E}">
        <p14:creationId xmlns:p14="http://schemas.microsoft.com/office/powerpoint/2010/main" val="1566661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Mountain Birdwatch</a:t>
            </a:r>
            <a:endParaRPr lang="en-US" sz="3000" b="1" dirty="0">
              <a:solidFill>
                <a:schemeClr val="accent1">
                  <a:lumMod val="75000"/>
                </a:schemeClr>
              </a:solidFill>
            </a:endParaRPr>
          </a:p>
        </p:txBody>
      </p:sp>
      <p:sp>
        <p:nvSpPr>
          <p:cNvPr id="7" name="Rectangle 6"/>
          <p:cNvSpPr/>
          <p:nvPr/>
        </p:nvSpPr>
        <p:spPr>
          <a:xfrm>
            <a:off x="11110748" y="6308428"/>
            <a:ext cx="724878" cy="253916"/>
          </a:xfrm>
          <a:prstGeom prst="rect">
            <a:avLst/>
          </a:prstGeom>
          <a:noFill/>
        </p:spPr>
        <p:txBody>
          <a:bodyPr wrap="none">
            <a:spAutoFit/>
          </a:bodyPr>
          <a:lstStyle/>
          <a:p>
            <a:r>
              <a:rPr lang="en-US" sz="1050" dirty="0" smtClean="0">
                <a:solidFill>
                  <a:schemeClr val="bg1"/>
                </a:solidFill>
                <a:latin typeface="nyt-imperial"/>
              </a:rPr>
              <a:t>C. Debar</a:t>
            </a:r>
            <a:endParaRPr lang="en-US" sz="1050" dirty="0">
              <a:solidFill>
                <a:schemeClr val="bg1"/>
              </a:solidFill>
            </a:endParaRPr>
          </a:p>
        </p:txBody>
      </p:sp>
      <p:pic>
        <p:nvPicPr>
          <p:cNvPr id="8" name="Picture 7"/>
          <p:cNvPicPr>
            <a:picLocks noChangeAspect="1"/>
          </p:cNvPicPr>
          <p:nvPr/>
        </p:nvPicPr>
        <p:blipFill rotWithShape="1">
          <a:blip r:embed="rId3"/>
          <a:srcRect l="474" t="23711" r="34376" b="30665"/>
          <a:stretch/>
        </p:blipFill>
        <p:spPr>
          <a:xfrm>
            <a:off x="0" y="1059034"/>
            <a:ext cx="12192000" cy="4802504"/>
          </a:xfrm>
          <a:prstGeom prst="rect">
            <a:avLst/>
          </a:prstGeom>
        </p:spPr>
      </p:pic>
      <p:pic>
        <p:nvPicPr>
          <p:cNvPr id="3" name="Picture 2"/>
          <p:cNvPicPr>
            <a:picLocks noChangeAspect="1"/>
          </p:cNvPicPr>
          <p:nvPr/>
        </p:nvPicPr>
        <p:blipFill rotWithShape="1">
          <a:blip r:embed="rId4"/>
          <a:srcRect t="2462"/>
          <a:stretch/>
        </p:blipFill>
        <p:spPr>
          <a:xfrm>
            <a:off x="10477500" y="1059034"/>
            <a:ext cx="1548626" cy="2526859"/>
          </a:xfrm>
          <a:prstGeom prst="rect">
            <a:avLst/>
          </a:prstGeom>
        </p:spPr>
      </p:pic>
      <p:sp>
        <p:nvSpPr>
          <p:cNvPr id="10" name="TextBox 9"/>
          <p:cNvSpPr txBox="1"/>
          <p:nvPr/>
        </p:nvSpPr>
        <p:spPr>
          <a:xfrm>
            <a:off x="169993" y="1093428"/>
            <a:ext cx="1986057" cy="2631490"/>
          </a:xfrm>
          <a:prstGeom prst="rect">
            <a:avLst/>
          </a:prstGeom>
          <a:solidFill>
            <a:schemeClr val="accent4"/>
          </a:solidFill>
        </p:spPr>
        <p:txBody>
          <a:bodyPr wrap="none" rtlCol="0">
            <a:spAutoFit/>
          </a:bodyPr>
          <a:lstStyle/>
          <a:p>
            <a:r>
              <a:rPr lang="en-US" sz="1400" dirty="0"/>
              <a:t>Yellow-bellied Flycatcher</a:t>
            </a:r>
          </a:p>
          <a:p>
            <a:r>
              <a:rPr lang="en-US" sz="1400" dirty="0" smtClean="0"/>
              <a:t>Bicknell’s Thrush</a:t>
            </a:r>
          </a:p>
          <a:p>
            <a:r>
              <a:rPr lang="en-US" sz="1400" dirty="0" smtClean="0"/>
              <a:t>Hermit Thrush</a:t>
            </a:r>
          </a:p>
          <a:p>
            <a:r>
              <a:rPr lang="en-US" sz="1400" dirty="0"/>
              <a:t>Swainson’s Thrush</a:t>
            </a:r>
          </a:p>
          <a:p>
            <a:r>
              <a:rPr lang="en-US" sz="1400" dirty="0" smtClean="0"/>
              <a:t>Boreal Chickadee</a:t>
            </a:r>
          </a:p>
          <a:p>
            <a:r>
              <a:rPr lang="en-US" sz="1400" dirty="0" smtClean="0"/>
              <a:t>Black-capped Chickadee</a:t>
            </a:r>
          </a:p>
          <a:p>
            <a:r>
              <a:rPr lang="en-US" sz="1400" dirty="0" smtClean="0"/>
              <a:t>Winter Wren</a:t>
            </a:r>
          </a:p>
          <a:p>
            <a:r>
              <a:rPr lang="en-US" sz="1400" dirty="0"/>
              <a:t>Blackpoll Warbler</a:t>
            </a:r>
          </a:p>
          <a:p>
            <a:r>
              <a:rPr lang="en-US" sz="1400" dirty="0" smtClean="0"/>
              <a:t>White-throated Sparrow</a:t>
            </a:r>
          </a:p>
          <a:p>
            <a:r>
              <a:rPr lang="en-US" sz="1400" dirty="0" smtClean="0"/>
              <a:t>Fox Sparrow</a:t>
            </a:r>
          </a:p>
          <a:p>
            <a:endParaRPr lang="en-US" sz="800" dirty="0" smtClean="0"/>
          </a:p>
          <a:p>
            <a:r>
              <a:rPr lang="en-US" sz="1400" dirty="0" smtClean="0"/>
              <a:t>(Red Squirrel)</a:t>
            </a:r>
            <a:endParaRPr lang="en-US" sz="1400" dirty="0"/>
          </a:p>
        </p:txBody>
      </p:sp>
    </p:spTree>
    <p:extLst>
      <p:ext uri="{BB962C8B-B14F-4D97-AF65-F5344CB8AC3E}">
        <p14:creationId xmlns:p14="http://schemas.microsoft.com/office/powerpoint/2010/main" val="4210732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i="1" dirty="0">
                <a:solidFill>
                  <a:schemeClr val="accent1">
                    <a:lumMod val="75000"/>
                  </a:schemeClr>
                </a:solidFill>
              </a:rPr>
              <a:t>N</a:t>
            </a:r>
            <a:r>
              <a:rPr lang="en-US" sz="3000" b="1" dirty="0">
                <a:solidFill>
                  <a:schemeClr val="accent1">
                    <a:lumMod val="75000"/>
                  </a:schemeClr>
                </a:solidFill>
              </a:rPr>
              <a:t>-mixture models, hierarchical Bayesian </a:t>
            </a:r>
            <a:r>
              <a:rPr lang="en-US" sz="3000" b="1" dirty="0" smtClean="0">
                <a:solidFill>
                  <a:schemeClr val="accent1">
                    <a:lumMod val="75000"/>
                  </a:schemeClr>
                </a:solidFill>
              </a:rPr>
              <a:t>framework: 2011-2019</a:t>
            </a:r>
            <a:endParaRPr lang="en-US" sz="3000" b="1" dirty="0">
              <a:solidFill>
                <a:schemeClr val="accent1">
                  <a:lumMod val="75000"/>
                </a:schemeClr>
              </a:solidFill>
            </a:endParaRPr>
          </a:p>
        </p:txBody>
      </p:sp>
      <p:sp>
        <p:nvSpPr>
          <p:cNvPr id="7" name="Rectangle 6"/>
          <p:cNvSpPr/>
          <p:nvPr/>
        </p:nvSpPr>
        <p:spPr>
          <a:xfrm>
            <a:off x="11110748" y="6308428"/>
            <a:ext cx="724878" cy="253916"/>
          </a:xfrm>
          <a:prstGeom prst="rect">
            <a:avLst/>
          </a:prstGeom>
          <a:noFill/>
        </p:spPr>
        <p:txBody>
          <a:bodyPr wrap="none">
            <a:spAutoFit/>
          </a:bodyPr>
          <a:lstStyle/>
          <a:p>
            <a:r>
              <a:rPr lang="en-US" sz="1050" dirty="0" smtClean="0">
                <a:solidFill>
                  <a:schemeClr val="bg1"/>
                </a:solidFill>
                <a:latin typeface="nyt-imperial"/>
              </a:rPr>
              <a:t>C. Debar</a:t>
            </a:r>
            <a:endParaRPr lang="en-US" sz="1050" dirty="0">
              <a:solidFill>
                <a:schemeClr val="bg1"/>
              </a:solidFill>
            </a:endParaRPr>
          </a:p>
        </p:txBody>
      </p:sp>
      <p:pic>
        <p:nvPicPr>
          <p:cNvPr id="8" name="Picture 7"/>
          <p:cNvPicPr>
            <a:picLocks noChangeAspect="1"/>
          </p:cNvPicPr>
          <p:nvPr/>
        </p:nvPicPr>
        <p:blipFill rotWithShape="1">
          <a:blip r:embed="rId3"/>
          <a:srcRect l="474" t="23711" r="34376" b="30665"/>
          <a:stretch/>
        </p:blipFill>
        <p:spPr>
          <a:xfrm>
            <a:off x="0" y="1059034"/>
            <a:ext cx="12192000" cy="4802504"/>
          </a:xfrm>
          <a:prstGeom prst="rect">
            <a:avLst/>
          </a:prstGeom>
        </p:spPr>
      </p:pic>
      <p:sp>
        <p:nvSpPr>
          <p:cNvPr id="11" name="Text Box 3"/>
          <p:cNvSpPr txBox="1">
            <a:spLocks noChangeArrowheads="1"/>
          </p:cNvSpPr>
          <p:nvPr/>
        </p:nvSpPr>
        <p:spPr bwMode="auto">
          <a:xfrm>
            <a:off x="1663701" y="1302193"/>
            <a:ext cx="3975100" cy="2222600"/>
          </a:xfrm>
          <a:prstGeom prst="rect">
            <a:avLst/>
          </a:prstGeom>
          <a:noFill/>
          <a:ln>
            <a:noFill/>
          </a:ln>
          <a:effectLst/>
          <a:extLst/>
        </p:spPr>
        <p:txBody>
          <a:bodyPr anchor="ctr"/>
          <a:lstStyle/>
          <a:p>
            <a:pPr algn="ctr" eaLnBrk="0" hangingPunct="0"/>
            <a:r>
              <a:rPr lang="en-US" sz="3000" b="1" i="1" dirty="0" smtClean="0"/>
              <a:t>Detection components:</a:t>
            </a:r>
          </a:p>
          <a:p>
            <a:pPr algn="ctr" eaLnBrk="0" hangingPunct="0"/>
            <a:r>
              <a:rPr lang="en-US" sz="3000" b="1" dirty="0" smtClean="0"/>
              <a:t>Year</a:t>
            </a:r>
          </a:p>
          <a:p>
            <a:pPr algn="ctr" eaLnBrk="0" hangingPunct="0"/>
            <a:r>
              <a:rPr lang="en-US" sz="3000" b="1" dirty="0" smtClean="0"/>
              <a:t>Survey start time</a:t>
            </a:r>
            <a:r>
              <a:rPr lang="en-US" sz="3000" b="1" baseline="30000" dirty="0"/>
              <a:t>2</a:t>
            </a:r>
            <a:endParaRPr lang="en-US" sz="3000" b="1" dirty="0" smtClean="0"/>
          </a:p>
          <a:p>
            <a:pPr algn="ctr" eaLnBrk="0" hangingPunct="0"/>
            <a:r>
              <a:rPr lang="en-US" sz="3000" b="1" dirty="0" smtClean="0"/>
              <a:t>Survey date</a:t>
            </a:r>
            <a:r>
              <a:rPr lang="en-US" sz="3000" b="1" baseline="30000" dirty="0"/>
              <a:t>2</a:t>
            </a:r>
            <a:endParaRPr lang="en-US" sz="3000" b="1" dirty="0"/>
          </a:p>
        </p:txBody>
      </p:sp>
      <p:sp>
        <p:nvSpPr>
          <p:cNvPr id="12" name="Text Box 3"/>
          <p:cNvSpPr txBox="1">
            <a:spLocks noChangeArrowheads="1"/>
          </p:cNvSpPr>
          <p:nvPr/>
        </p:nvSpPr>
        <p:spPr bwMode="auto">
          <a:xfrm>
            <a:off x="6350000" y="1302193"/>
            <a:ext cx="4114799" cy="2222600"/>
          </a:xfrm>
          <a:prstGeom prst="rect">
            <a:avLst/>
          </a:prstGeom>
          <a:noFill/>
          <a:ln>
            <a:noFill/>
          </a:ln>
          <a:effectLst/>
          <a:extLst/>
        </p:spPr>
        <p:txBody>
          <a:bodyPr anchor="ctr"/>
          <a:lstStyle/>
          <a:p>
            <a:pPr algn="ctr" eaLnBrk="0" hangingPunct="0"/>
            <a:r>
              <a:rPr lang="en-US" sz="3000" b="1" i="1" dirty="0" smtClean="0"/>
              <a:t>Abundance components:</a:t>
            </a:r>
          </a:p>
          <a:p>
            <a:pPr algn="ctr" eaLnBrk="0" hangingPunct="0"/>
            <a:r>
              <a:rPr lang="en-US" sz="3000" b="1" dirty="0" smtClean="0"/>
              <a:t>Latitude</a:t>
            </a:r>
          </a:p>
          <a:p>
            <a:pPr algn="ctr" eaLnBrk="0" hangingPunct="0"/>
            <a:r>
              <a:rPr lang="en-US" sz="3000" b="1" dirty="0" smtClean="0"/>
              <a:t>Elevation</a:t>
            </a:r>
            <a:r>
              <a:rPr lang="en-US" sz="3000" b="1" baseline="30000" dirty="0" smtClean="0"/>
              <a:t>2</a:t>
            </a:r>
            <a:r>
              <a:rPr lang="en-US" sz="3000" b="1" dirty="0" smtClean="0"/>
              <a:t> by Year</a:t>
            </a:r>
            <a:endParaRPr lang="en-US" sz="3000" b="1" baseline="30000" dirty="0"/>
          </a:p>
          <a:p>
            <a:pPr algn="ctr" eaLnBrk="0" hangingPunct="0"/>
            <a:r>
              <a:rPr lang="en-US" sz="3000" b="1" dirty="0" smtClean="0"/>
              <a:t>Random site effect</a:t>
            </a:r>
          </a:p>
        </p:txBody>
      </p:sp>
    </p:spTree>
    <p:extLst>
      <p:ext uri="{BB962C8B-B14F-4D97-AF65-F5344CB8AC3E}">
        <p14:creationId xmlns:p14="http://schemas.microsoft.com/office/powerpoint/2010/main" val="17421989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3697" y="290793"/>
            <a:ext cx="11108725"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Elevational Proportion Change</a:t>
            </a:r>
            <a:endParaRPr lang="en-US" sz="3000" b="1" dirty="0">
              <a:solidFill>
                <a:schemeClr val="accent1">
                  <a:lumMod val="75000"/>
                </a:schemeClr>
              </a:solidFill>
            </a:endParaRPr>
          </a:p>
        </p:txBody>
      </p:sp>
      <p:pic>
        <p:nvPicPr>
          <p:cNvPr id="2" name="Picture 1"/>
          <p:cNvPicPr>
            <a:picLocks noChangeAspect="1"/>
          </p:cNvPicPr>
          <p:nvPr/>
        </p:nvPicPr>
        <p:blipFill rotWithShape="1">
          <a:blip r:embed="rId3"/>
          <a:srcRect r="15860"/>
          <a:stretch/>
        </p:blipFill>
        <p:spPr>
          <a:xfrm>
            <a:off x="210565" y="1232452"/>
            <a:ext cx="6164835" cy="5165786"/>
          </a:xfrm>
          <a:prstGeom prst="rect">
            <a:avLst/>
          </a:prstGeom>
        </p:spPr>
      </p:pic>
      <p:pic>
        <p:nvPicPr>
          <p:cNvPr id="13" name="Picture 12"/>
          <p:cNvPicPr>
            <a:picLocks noChangeAspect="1"/>
          </p:cNvPicPr>
          <p:nvPr/>
        </p:nvPicPr>
        <p:blipFill rotWithShape="1">
          <a:blip r:embed="rId3"/>
          <a:srcRect l="85704" t="46719" r="9847" b="49102"/>
          <a:stretch/>
        </p:blipFill>
        <p:spPr>
          <a:xfrm>
            <a:off x="7829550" y="3364495"/>
            <a:ext cx="977900" cy="647700"/>
          </a:xfrm>
          <a:prstGeom prst="rect">
            <a:avLst/>
          </a:prstGeom>
        </p:spPr>
      </p:pic>
      <p:pic>
        <p:nvPicPr>
          <p:cNvPr id="14" name="Picture 13"/>
          <p:cNvPicPr>
            <a:picLocks noChangeAspect="1"/>
          </p:cNvPicPr>
          <p:nvPr/>
        </p:nvPicPr>
        <p:blipFill rotWithShape="1">
          <a:blip r:embed="rId3"/>
          <a:srcRect l="85704" t="50898" r="9847" b="43775"/>
          <a:stretch/>
        </p:blipFill>
        <p:spPr>
          <a:xfrm>
            <a:off x="7848600" y="4793698"/>
            <a:ext cx="977900" cy="825500"/>
          </a:xfrm>
          <a:prstGeom prst="rect">
            <a:avLst/>
          </a:prstGeom>
        </p:spPr>
      </p:pic>
      <p:pic>
        <p:nvPicPr>
          <p:cNvPr id="15" name="Picture 14"/>
          <p:cNvPicPr>
            <a:picLocks noChangeAspect="1"/>
          </p:cNvPicPr>
          <p:nvPr/>
        </p:nvPicPr>
        <p:blipFill rotWithShape="1">
          <a:blip r:embed="rId3"/>
          <a:srcRect l="85704" t="41638" r="9847" b="53363"/>
          <a:stretch/>
        </p:blipFill>
        <p:spPr>
          <a:xfrm>
            <a:off x="7829550" y="1911123"/>
            <a:ext cx="977900" cy="774700"/>
          </a:xfrm>
          <a:prstGeom prst="rect">
            <a:avLst/>
          </a:prstGeom>
        </p:spPr>
      </p:pic>
      <p:sp>
        <p:nvSpPr>
          <p:cNvPr id="16" name="Text Box 3"/>
          <p:cNvSpPr txBox="1">
            <a:spLocks noChangeArrowheads="1"/>
          </p:cNvSpPr>
          <p:nvPr/>
        </p:nvSpPr>
        <p:spPr bwMode="auto">
          <a:xfrm>
            <a:off x="8128001" y="1911123"/>
            <a:ext cx="3803822"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1200-1500 m</a:t>
            </a:r>
            <a:endParaRPr lang="en-US" sz="3000" b="1" dirty="0">
              <a:solidFill>
                <a:schemeClr val="accent1">
                  <a:lumMod val="75000"/>
                </a:schemeClr>
              </a:solidFill>
            </a:endParaRPr>
          </a:p>
        </p:txBody>
      </p:sp>
      <p:sp>
        <p:nvSpPr>
          <p:cNvPr id="17" name="Text Box 3"/>
          <p:cNvSpPr txBox="1">
            <a:spLocks noChangeArrowheads="1"/>
          </p:cNvSpPr>
          <p:nvPr/>
        </p:nvSpPr>
        <p:spPr bwMode="auto">
          <a:xfrm>
            <a:off x="8128001" y="3163455"/>
            <a:ext cx="3803822"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900-1200 m</a:t>
            </a:r>
            <a:endParaRPr lang="en-US" sz="3000" b="1" dirty="0">
              <a:solidFill>
                <a:schemeClr val="accent1">
                  <a:lumMod val="75000"/>
                </a:schemeClr>
              </a:solidFill>
            </a:endParaRPr>
          </a:p>
        </p:txBody>
      </p:sp>
      <p:sp>
        <p:nvSpPr>
          <p:cNvPr id="18" name="Text Box 3"/>
          <p:cNvSpPr txBox="1">
            <a:spLocks noChangeArrowheads="1"/>
          </p:cNvSpPr>
          <p:nvPr/>
        </p:nvSpPr>
        <p:spPr bwMode="auto">
          <a:xfrm>
            <a:off x="8128001" y="4616827"/>
            <a:ext cx="3803822" cy="941659"/>
          </a:xfrm>
          <a:prstGeom prst="rect">
            <a:avLst/>
          </a:prstGeom>
          <a:noFill/>
          <a:ln>
            <a:noFill/>
          </a:ln>
          <a:effectLst/>
          <a:extLst/>
        </p:spPr>
        <p:txBody>
          <a:bodyPr anchor="ctr"/>
          <a:lstStyle/>
          <a:p>
            <a:pPr algn="ctr" eaLnBrk="0" hangingPunct="0"/>
            <a:r>
              <a:rPr lang="en-US" sz="3000" b="1" dirty="0" smtClean="0">
                <a:solidFill>
                  <a:schemeClr val="accent1">
                    <a:lumMod val="75000"/>
                  </a:schemeClr>
                </a:solidFill>
              </a:rPr>
              <a:t>600-900 m</a:t>
            </a:r>
            <a:endParaRPr lang="en-US" sz="3000" b="1" dirty="0">
              <a:solidFill>
                <a:schemeClr val="accent1">
                  <a:lumMod val="75000"/>
                </a:schemeClr>
              </a:solidFill>
            </a:endParaRPr>
          </a:p>
        </p:txBody>
      </p:sp>
    </p:spTree>
    <p:extLst>
      <p:ext uri="{BB962C8B-B14F-4D97-AF65-F5344CB8AC3E}">
        <p14:creationId xmlns:p14="http://schemas.microsoft.com/office/powerpoint/2010/main" val="596322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8213</TotalTime>
  <Words>968</Words>
  <Application>Microsoft Office PowerPoint</Application>
  <PresentationFormat>Widescreen</PresentationFormat>
  <Paragraphs>135</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nyt-imperial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dc:creator>
  <cp:lastModifiedBy>JMH</cp:lastModifiedBy>
  <cp:revision>300</cp:revision>
  <cp:lastPrinted>2017-10-18T20:13:03Z</cp:lastPrinted>
  <dcterms:created xsi:type="dcterms:W3CDTF">2017-09-27T19:14:34Z</dcterms:created>
  <dcterms:modified xsi:type="dcterms:W3CDTF">2019-12-13T14:13:45Z</dcterms:modified>
</cp:coreProperties>
</file>