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86" r:id="rId2"/>
    <p:sldId id="319" r:id="rId3"/>
    <p:sldId id="320" r:id="rId4"/>
    <p:sldId id="323" r:id="rId5"/>
    <p:sldId id="303" r:id="rId6"/>
    <p:sldId id="329" r:id="rId7"/>
    <p:sldId id="259" r:id="rId8"/>
    <p:sldId id="325" r:id="rId9"/>
    <p:sldId id="328" r:id="rId10"/>
    <p:sldId id="346" r:id="rId11"/>
    <p:sldId id="347" r:id="rId12"/>
    <p:sldId id="331" r:id="rId13"/>
    <p:sldId id="334" r:id="rId14"/>
    <p:sldId id="336" r:id="rId15"/>
    <p:sldId id="307" r:id="rId16"/>
    <p:sldId id="358" r:id="rId17"/>
    <p:sldId id="353" r:id="rId18"/>
    <p:sldId id="348" r:id="rId19"/>
    <p:sldId id="340" r:id="rId20"/>
    <p:sldId id="359" r:id="rId21"/>
    <p:sldId id="360" r:id="rId22"/>
    <p:sldId id="361" r:id="rId23"/>
    <p:sldId id="362" r:id="rId24"/>
    <p:sldId id="270" r:id="rId25"/>
    <p:sldId id="298" r:id="rId26"/>
    <p:sldId id="357" r:id="rId27"/>
    <p:sldId id="355" r:id="rId28"/>
    <p:sldId id="354"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pos="1488" userDrawn="1">
          <p15:clr>
            <a:srgbClr val="A4A3A4"/>
          </p15:clr>
        </p15:guide>
        <p15:guide id="3" pos="4224" userDrawn="1">
          <p15:clr>
            <a:srgbClr val="A4A3A4"/>
          </p15:clr>
        </p15:guide>
        <p15:guide id="4" orient="horz" pos="10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ovan Drummey" initials="DD" lastIdx="1" clrIdx="0">
    <p:extLst>
      <p:ext uri="{19B8F6BF-5375-455C-9EA6-DF929625EA0E}">
        <p15:presenceInfo xmlns:p15="http://schemas.microsoft.com/office/powerpoint/2012/main" userId="a38e3a59aaf55b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A6757"/>
    <a:srgbClr val="344E40"/>
    <a:srgbClr val="607A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77273" autoAdjust="0"/>
  </p:normalViewPr>
  <p:slideViewPr>
    <p:cSldViewPr>
      <p:cViewPr varScale="1">
        <p:scale>
          <a:sx n="68" d="100"/>
          <a:sy n="68" d="100"/>
        </p:scale>
        <p:origin x="1934" y="53"/>
      </p:cViewPr>
      <p:guideLst>
        <p:guide pos="2880"/>
        <p:guide pos="1488"/>
        <p:guide pos="4224"/>
        <p:guide orient="horz" pos="1008"/>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D8D9FDB-578C-4FBB-A7EC-B5D12EE2EB6A}" type="datetimeFigureOut">
              <a:rPr lang="en-US" smtClean="0"/>
              <a:t>12/12/2019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62AEC94-AF32-414A-8278-B16F85DAF24B}" type="slidenum">
              <a:rPr lang="en-US" smtClean="0"/>
              <a:t>‹#›</a:t>
            </a:fld>
            <a:endParaRPr lang="en-US"/>
          </a:p>
        </p:txBody>
      </p:sp>
    </p:spTree>
    <p:extLst>
      <p:ext uri="{BB962C8B-B14F-4D97-AF65-F5344CB8AC3E}">
        <p14:creationId xmlns:p14="http://schemas.microsoft.com/office/powerpoint/2010/main" val="438400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D81E92B-AD15-49CA-BC86-0A416BFDBBDE}" type="datetimeFigureOut">
              <a:rPr lang="en-US" smtClean="0"/>
              <a:t>12/12/2019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A6895D2-45A6-4A08-BC41-6ADBB854EED1}" type="slidenum">
              <a:rPr lang="en-US" smtClean="0"/>
              <a:t>‹#›</a:t>
            </a:fld>
            <a:endParaRPr lang="en-US"/>
          </a:p>
        </p:txBody>
      </p:sp>
    </p:spTree>
    <p:extLst>
      <p:ext uri="{BB962C8B-B14F-4D97-AF65-F5344CB8AC3E}">
        <p14:creationId xmlns:p14="http://schemas.microsoft.com/office/powerpoint/2010/main" val="7919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afternoon everyone. My name is Donovan Drummey, I am working on my Masters degree down at UMass Amherst.</a:t>
            </a:r>
            <a:endParaRPr lang="en-US"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6AF0B29-3FB0-42D0-BCE2-98523C5FEFC1}" type="slidenum">
              <a:rPr lang="en-US" smtClean="0"/>
              <a:t>1</a:t>
            </a:fld>
            <a:endParaRPr lang="en-US"/>
          </a:p>
        </p:txBody>
      </p:sp>
    </p:spTree>
    <p:extLst>
      <p:ext uri="{BB962C8B-B14F-4D97-AF65-F5344CB8AC3E}">
        <p14:creationId xmlns:p14="http://schemas.microsoft.com/office/powerpoint/2010/main" val="3864569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 even more interesting pattern emerges within the marten images. We had far fewer total marten images in 2018 – less than a quarter of 2017 – but had more visits in 2018, and twice as many individuals. More individuals in 2018 makes sense for the same reason more species did; we surveyed a greater area, and thus surveyed more individual home ranges</a:t>
            </a:r>
          </a:p>
          <a:p>
            <a:endParaRPr lang="en-US" baseline="0" dirty="0" smtClean="0"/>
          </a:p>
          <a:p>
            <a:r>
              <a:rPr lang="en-US" baseline="0" dirty="0" smtClean="0"/>
              <a:t>The larger number of visits paired with the lower number of total images suggests that visits were shorter in duration in 2018. In 2017, marten spent an average of 14 minutes at the camera. In 2018, this decreased to only 6. This change in visit duration is what explains the lower individual identification rates in 2018. Quite simply, the longer a marten spends at a trap, the more likely we will get an image that can be used to positively identify the individual. I don’t have a definitive answer for why visits got shorter, but I do have a possible explanation.</a:t>
            </a:r>
            <a:endParaRPr lang="en-US" dirty="0" smtClean="0"/>
          </a:p>
        </p:txBody>
      </p:sp>
      <p:sp>
        <p:nvSpPr>
          <p:cNvPr id="4" name="Slide Number Placeholder 3"/>
          <p:cNvSpPr>
            <a:spLocks noGrp="1"/>
          </p:cNvSpPr>
          <p:nvPr>
            <p:ph type="sldNum" sz="quarter" idx="10"/>
          </p:nvPr>
        </p:nvSpPr>
        <p:spPr/>
        <p:txBody>
          <a:bodyPr/>
          <a:lstStyle/>
          <a:p>
            <a:fld id="{1A6895D2-45A6-4A08-BC41-6ADBB854EED1}" type="slidenum">
              <a:rPr lang="en-US" smtClean="0"/>
              <a:t>10</a:t>
            </a:fld>
            <a:endParaRPr lang="en-US"/>
          </a:p>
        </p:txBody>
      </p:sp>
    </p:spTree>
    <p:extLst>
      <p:ext uri="{BB962C8B-B14F-4D97-AF65-F5344CB8AC3E}">
        <p14:creationId xmlns:p14="http://schemas.microsoft.com/office/powerpoint/2010/main" val="4596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2012, Jensen et al. published a paper describing patterns in marten and fisher trapping in New York. They found that capture rates for both species declined following a mast year. They attribute this to the greater availability of food sources, both from the mast as an immediate food source in the fall, and increased small mammal prey availability during the following winter.</a:t>
            </a:r>
          </a:p>
          <a:p>
            <a:endParaRPr lang="en-US" baseline="0" dirty="0" smtClean="0"/>
          </a:p>
          <a:p>
            <a:r>
              <a:rPr lang="en-US" baseline="0" dirty="0" smtClean="0"/>
              <a:t>In my case, the summer of 2017 saw large amounts of both hard and soft mast in New Hampshire, especially of cone species and mountain ash. Increased prey availability in early 2018 likely made the baited camera traps less enticing than they were in 2017. </a:t>
            </a:r>
            <a:endParaRPr lang="en-US" dirty="0" smtClean="0"/>
          </a:p>
        </p:txBody>
      </p:sp>
      <p:sp>
        <p:nvSpPr>
          <p:cNvPr id="4" name="Slide Number Placeholder 3"/>
          <p:cNvSpPr>
            <a:spLocks noGrp="1"/>
          </p:cNvSpPr>
          <p:nvPr>
            <p:ph type="sldNum" sz="quarter" idx="10"/>
          </p:nvPr>
        </p:nvSpPr>
        <p:spPr/>
        <p:txBody>
          <a:bodyPr/>
          <a:lstStyle/>
          <a:p>
            <a:fld id="{1A6895D2-45A6-4A08-BC41-6ADBB854EED1}" type="slidenum">
              <a:rPr lang="en-US" smtClean="0"/>
              <a:t>11</a:t>
            </a:fld>
            <a:endParaRPr lang="en-US"/>
          </a:p>
        </p:txBody>
      </p:sp>
    </p:spTree>
    <p:extLst>
      <p:ext uri="{BB962C8B-B14F-4D97-AF65-F5344CB8AC3E}">
        <p14:creationId xmlns:p14="http://schemas.microsoft.com/office/powerpoint/2010/main" val="1391886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analyzed the camera data using spatial capture-recapture, or SCR. Like more traditional mark-recapture methodologies, SCR depends on being able to capture, then recapture some portion of the population, creating a capture history of individuals. Capture histories are a binary description of when an individual was observed. So if this marten – let’s call him Greg - was observed over the course of five days to travel from site A, to B, to C, to E, and back to A, the capture history for Greg with mark-recapture would be a series of ones; it doesn’t matter which site Greg was observed at, just that he was observed during that day.</a:t>
            </a:r>
          </a:p>
          <a:p>
            <a:pPr defTabSz="931774">
              <a:defRPr/>
            </a:pPr>
            <a:r>
              <a:rPr lang="en-US" baseline="0" dirty="0" smtClean="0"/>
              <a:t>SCR breaks the capture history down by site as well as each occasion. The inclusion of this spatial data makes it possible to infer movement and space use of the marten we capture.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A6895D2-45A6-4A08-BC41-6ADBB854EED1}" type="slidenum">
              <a:rPr lang="en-US" smtClean="0"/>
              <a:t>12</a:t>
            </a:fld>
            <a:endParaRPr lang="en-US"/>
          </a:p>
        </p:txBody>
      </p:sp>
    </p:spTree>
    <p:extLst>
      <p:ext uri="{BB962C8B-B14F-4D97-AF65-F5344CB8AC3E}">
        <p14:creationId xmlns:p14="http://schemas.microsoft.com/office/powerpoint/2010/main" val="1821672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The reason we can’t make these inferences with MR is because the area that is effectively being sampled is ambiguous. Animals can move to your camera traps, so they each effectively survey an area around them. The problem is determining how big that area is! We can make guesses, and often draw arbitrary boundaries around our sites, but with MR they are just guesses. Thus, your estimates are exposed to potential error, depending on if your guess was too large or too small.</a:t>
            </a:r>
          </a:p>
          <a:p>
            <a:pPr defTabSz="931774">
              <a:defRPr/>
            </a:pPr>
            <a:endParaRPr lang="en-US" baseline="0" dirty="0" smtClean="0"/>
          </a:p>
          <a:p>
            <a:pPr defTabSz="931774">
              <a:defRPr/>
            </a:pPr>
            <a:r>
              <a:rPr lang="en-US" baseline="0" dirty="0" smtClean="0"/>
              <a:t>SCR takes away that ambiguity by allowing our marten recaptures to inform the size of the effective area around each camera, instead of for the area as a whole. But how do we do that?</a:t>
            </a:r>
          </a:p>
          <a:p>
            <a:pPr defTabSz="931774">
              <a:defRPr/>
            </a:pPr>
            <a:endParaRPr lang="en-US" baseline="0" dirty="0" smtClean="0"/>
          </a:p>
        </p:txBody>
      </p:sp>
      <p:sp>
        <p:nvSpPr>
          <p:cNvPr id="4" name="Slide Number Placeholder 3"/>
          <p:cNvSpPr>
            <a:spLocks noGrp="1"/>
          </p:cNvSpPr>
          <p:nvPr>
            <p:ph type="sldNum" sz="quarter" idx="10"/>
          </p:nvPr>
        </p:nvSpPr>
        <p:spPr/>
        <p:txBody>
          <a:bodyPr/>
          <a:lstStyle/>
          <a:p>
            <a:fld id="{1A6895D2-45A6-4A08-BC41-6ADBB854EED1}" type="slidenum">
              <a:rPr lang="en-US" smtClean="0"/>
              <a:t>13</a:t>
            </a:fld>
            <a:endParaRPr lang="en-US"/>
          </a:p>
        </p:txBody>
      </p:sp>
    </p:spTree>
    <p:extLst>
      <p:ext uri="{BB962C8B-B14F-4D97-AF65-F5344CB8AC3E}">
        <p14:creationId xmlns:p14="http://schemas.microsoft.com/office/powerpoint/2010/main" val="2360945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Essentially, we know that our ability to detect an animal decreases the further its activity center is from our camera. We also know that, in Greg’s case, camera A is likely closer to his activity center, since he visited it more often than the other sites, and D is the furthest, since he never visited it. We can use this to calculate a probability curve denoting how detection declines with distance. In this example, site A would fall somewhere along the top of the curve, while D would fall somewhere near the tail. </a:t>
            </a:r>
          </a:p>
          <a:p>
            <a:pPr defTabSz="931774">
              <a:defRPr/>
            </a:pPr>
            <a:r>
              <a:rPr lang="en-US" baseline="0" dirty="0" smtClean="0"/>
              <a:t>This is just the basics behind SCR models; I’m happy to answer questions later, but I want to move on and discuss the preliminary models I have run. SCR models include variables that affect marten density on the landscape, their use of space, and our ability to detect those individuals, I intend to test a suite of candidate models, but am not there quite yet. At this point, I am just exploring!</a:t>
            </a:r>
          </a:p>
        </p:txBody>
      </p:sp>
      <p:sp>
        <p:nvSpPr>
          <p:cNvPr id="4" name="Slide Number Placeholder 3"/>
          <p:cNvSpPr>
            <a:spLocks noGrp="1"/>
          </p:cNvSpPr>
          <p:nvPr>
            <p:ph type="sldNum" sz="quarter" idx="10"/>
          </p:nvPr>
        </p:nvSpPr>
        <p:spPr/>
        <p:txBody>
          <a:bodyPr/>
          <a:lstStyle/>
          <a:p>
            <a:fld id="{1A6895D2-45A6-4A08-BC41-6ADBB854EED1}" type="slidenum">
              <a:rPr lang="en-US" smtClean="0"/>
              <a:t>14</a:t>
            </a:fld>
            <a:endParaRPr lang="en-US"/>
          </a:p>
        </p:txBody>
      </p:sp>
    </p:spTree>
    <p:extLst>
      <p:ext uri="{BB962C8B-B14F-4D97-AF65-F5344CB8AC3E}">
        <p14:creationId xmlns:p14="http://schemas.microsoft.com/office/powerpoint/2010/main" val="3381812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For detection, I am considering only a single variable here related to marten behavior. Marten are known to be quite trap-happy. If they find a tasty treat – like a box of sardines – at a trap, they will likely visit the site again. </a:t>
            </a:r>
          </a:p>
          <a:p>
            <a:pPr defTabSz="931774">
              <a:defRPr/>
            </a:pPr>
            <a:r>
              <a:rPr lang="en-US" baseline="0" dirty="0" smtClean="0"/>
              <a:t>It is important to account for this behavior because it means that the probability of capturing a marten is not constant over time. Instead, as you can see in this image, the probability of observing a marten is very low for its first capture, but greatly increases after that. Free food is apparently as big a draw for marten as it is for college students! </a:t>
            </a:r>
          </a:p>
          <a:p>
            <a:pPr defTabSz="931774">
              <a:defRPr/>
            </a:pPr>
            <a:endParaRPr lang="en-US" baseline="0" dirty="0" smtClean="0"/>
          </a:p>
          <a:p>
            <a:pPr defTabSz="931774">
              <a:defRPr/>
            </a:pPr>
            <a:r>
              <a:rPr lang="en-US" baseline="0" dirty="0" smtClean="0"/>
              <a:t>Since there is a large body of research confirming that marten are trap happy, I used this behavioral model as an informed null in this first set of models.</a:t>
            </a:r>
          </a:p>
        </p:txBody>
      </p:sp>
      <p:sp>
        <p:nvSpPr>
          <p:cNvPr id="4" name="Slide Number Placeholder 3"/>
          <p:cNvSpPr>
            <a:spLocks noGrp="1"/>
          </p:cNvSpPr>
          <p:nvPr>
            <p:ph type="sldNum" sz="quarter" idx="10"/>
          </p:nvPr>
        </p:nvSpPr>
        <p:spPr/>
        <p:txBody>
          <a:bodyPr/>
          <a:lstStyle/>
          <a:p>
            <a:fld id="{1A6895D2-45A6-4A08-BC41-6ADBB854EED1}" type="slidenum">
              <a:rPr lang="en-US" smtClean="0"/>
              <a:t>15</a:t>
            </a:fld>
            <a:endParaRPr lang="en-US"/>
          </a:p>
        </p:txBody>
      </p:sp>
    </p:spTree>
    <p:extLst>
      <p:ext uri="{BB962C8B-B14F-4D97-AF65-F5344CB8AC3E}">
        <p14:creationId xmlns:p14="http://schemas.microsoft.com/office/powerpoint/2010/main" val="2562379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The space use parameter, sigma relates back to how detection declines with distance from the activity center. Sigma is the radius of a circle around the camera that is equivalent to a 95% home range size for the marten. In my case, sigma was approximately 2.2km, which means that each camera effectively surveys 14.5km^2.</a:t>
            </a:r>
          </a:p>
          <a:p>
            <a:pPr defTabSz="931774">
              <a:defRPr/>
            </a:pPr>
            <a:r>
              <a:rPr lang="en-US" baseline="0" dirty="0" smtClean="0"/>
              <a:t>If we know each camera can sample up to 2.2km away from itself, we could theoretically place them about 4km apart without leaving unsampled gaps between cameras. Of course, I’d recommend keeping them a bit closer than that to ensure the camera ranges overlap, and to alleviate the extremely low detection rates near the edges of the effective sampling area.</a:t>
            </a:r>
          </a:p>
        </p:txBody>
      </p:sp>
      <p:sp>
        <p:nvSpPr>
          <p:cNvPr id="4" name="Slide Number Placeholder 3"/>
          <p:cNvSpPr>
            <a:spLocks noGrp="1"/>
          </p:cNvSpPr>
          <p:nvPr>
            <p:ph type="sldNum" sz="quarter" idx="10"/>
          </p:nvPr>
        </p:nvSpPr>
        <p:spPr/>
        <p:txBody>
          <a:bodyPr/>
          <a:lstStyle/>
          <a:p>
            <a:fld id="{1A6895D2-45A6-4A08-BC41-6ADBB854EED1}" type="slidenum">
              <a:rPr lang="en-US" smtClean="0"/>
              <a:t>16</a:t>
            </a:fld>
            <a:endParaRPr lang="en-US"/>
          </a:p>
        </p:txBody>
      </p:sp>
    </p:spTree>
    <p:extLst>
      <p:ext uri="{BB962C8B-B14F-4D97-AF65-F5344CB8AC3E}">
        <p14:creationId xmlns:p14="http://schemas.microsoft.com/office/powerpoint/2010/main" val="312097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Duplicate, in case animations get messed up.</a:t>
            </a:r>
          </a:p>
        </p:txBody>
      </p:sp>
      <p:sp>
        <p:nvSpPr>
          <p:cNvPr id="4" name="Slide Number Placeholder 3"/>
          <p:cNvSpPr>
            <a:spLocks noGrp="1"/>
          </p:cNvSpPr>
          <p:nvPr>
            <p:ph type="sldNum" sz="quarter" idx="10"/>
          </p:nvPr>
        </p:nvSpPr>
        <p:spPr/>
        <p:txBody>
          <a:bodyPr/>
          <a:lstStyle/>
          <a:p>
            <a:fld id="{1A6895D2-45A6-4A08-BC41-6ADBB854EED1}" type="slidenum">
              <a:rPr lang="en-US" smtClean="0"/>
              <a:t>17</a:t>
            </a:fld>
            <a:endParaRPr lang="en-US"/>
          </a:p>
        </p:txBody>
      </p:sp>
    </p:spTree>
    <p:extLst>
      <p:ext uri="{BB962C8B-B14F-4D97-AF65-F5344CB8AC3E}">
        <p14:creationId xmlns:p14="http://schemas.microsoft.com/office/powerpoint/2010/main" val="1942717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Simultaneously, I considered habitat variables that would affect density. I selected most of these density covariates selected based off a literature review I conducted of recent marten research across their range, plus a few suggested by my collaborators. </a:t>
            </a:r>
          </a:p>
          <a:p>
            <a:endParaRPr lang="en-US" baseline="0" dirty="0" smtClean="0"/>
          </a:p>
          <a:p>
            <a:r>
              <a:rPr lang="en-US" baseline="0" dirty="0" smtClean="0"/>
              <a:t>The variables from the literature review included: Elevation,</a:t>
            </a:r>
            <a:r>
              <a:rPr lang="en-US" i="0" baseline="0" dirty="0" smtClean="0"/>
              <a:t> </a:t>
            </a:r>
            <a:r>
              <a:rPr lang="en-US" baseline="0" dirty="0" smtClean="0"/>
              <a:t>snow depth - the total snow accumulation during the winter season, roughly October to May, </a:t>
            </a:r>
            <a:r>
              <a:rPr lang="en-US" baseline="0" dirty="0" err="1" smtClean="0"/>
              <a:t>Snowdays</a:t>
            </a:r>
            <a:r>
              <a:rPr lang="en-US" baseline="0" dirty="0" smtClean="0"/>
              <a:t> - the number of days with snow on the ground over that same period, </a:t>
            </a:r>
            <a:r>
              <a:rPr lang="en-US" baseline="0" dirty="0" err="1" smtClean="0"/>
              <a:t>Landcover</a:t>
            </a:r>
            <a:r>
              <a:rPr lang="en-US" baseline="0" dirty="0" smtClean="0"/>
              <a:t>, road density, and stream density. My collaborators suggested an additional 2 variables. The first, biomass, measures the aboveground plant matter. The other variable is protection status. This last variable is a binary layer, and includes both public lands like state and federal properties, and private land with conservation easements on it. </a:t>
            </a:r>
          </a:p>
          <a:p>
            <a:endParaRPr lang="en-US" baseline="0" dirty="0" smtClean="0"/>
          </a:p>
          <a:p>
            <a:pPr defTabSz="931774">
              <a:defRPr/>
            </a:pPr>
            <a:r>
              <a:rPr lang="en-US" baseline="0" dirty="0" smtClean="0"/>
              <a:t>For my initial explorations, I tested each of these variables in conjunction with behavior. I ran these models in R, using the </a:t>
            </a:r>
            <a:r>
              <a:rPr lang="en-US" baseline="0" dirty="0" err="1" smtClean="0"/>
              <a:t>oSCR</a:t>
            </a:r>
            <a:r>
              <a:rPr lang="en-US" baseline="0" dirty="0" smtClean="0"/>
              <a:t> package.</a:t>
            </a:r>
          </a:p>
        </p:txBody>
      </p:sp>
      <p:sp>
        <p:nvSpPr>
          <p:cNvPr id="4" name="Slide Number Placeholder 3"/>
          <p:cNvSpPr>
            <a:spLocks noGrp="1"/>
          </p:cNvSpPr>
          <p:nvPr>
            <p:ph type="sldNum" sz="quarter" idx="10"/>
          </p:nvPr>
        </p:nvSpPr>
        <p:spPr/>
        <p:txBody>
          <a:bodyPr/>
          <a:lstStyle/>
          <a:p>
            <a:fld id="{1A6895D2-45A6-4A08-BC41-6ADBB854EED1}" type="slidenum">
              <a:rPr lang="en-US" smtClean="0"/>
              <a:t>18</a:t>
            </a:fld>
            <a:endParaRPr lang="en-US"/>
          </a:p>
        </p:txBody>
      </p:sp>
    </p:spTree>
    <p:extLst>
      <p:ext uri="{BB962C8B-B14F-4D97-AF65-F5344CB8AC3E}">
        <p14:creationId xmlns:p14="http://schemas.microsoft.com/office/powerpoint/2010/main" val="3306628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Of the models tested, protected lands had the greatest support. Density across my study area is 0.2 marten/km^2, which is a bit lower than is reported in other marten research. That is unsurprising here as my study are was large and diverse, and this average included both highly suitable and unsuitable habitats. </a:t>
            </a:r>
          </a:p>
        </p:txBody>
      </p:sp>
      <p:sp>
        <p:nvSpPr>
          <p:cNvPr id="4" name="Slide Number Placeholder 3"/>
          <p:cNvSpPr>
            <a:spLocks noGrp="1"/>
          </p:cNvSpPr>
          <p:nvPr>
            <p:ph type="sldNum" sz="quarter" idx="10"/>
          </p:nvPr>
        </p:nvSpPr>
        <p:spPr/>
        <p:txBody>
          <a:bodyPr/>
          <a:lstStyle/>
          <a:p>
            <a:fld id="{1A6895D2-45A6-4A08-BC41-6ADBB854EED1}" type="slidenum">
              <a:rPr lang="en-US" smtClean="0"/>
              <a:t>19</a:t>
            </a:fld>
            <a:endParaRPr lang="en-US"/>
          </a:p>
        </p:txBody>
      </p:sp>
    </p:spTree>
    <p:extLst>
      <p:ext uri="{BB962C8B-B14F-4D97-AF65-F5344CB8AC3E}">
        <p14:creationId xmlns:p14="http://schemas.microsoft.com/office/powerpoint/2010/main" val="408558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a:t>
            </a:r>
            <a:r>
              <a:rPr lang="en-US" baseline="0" dirty="0" smtClean="0"/>
              <a:t> </a:t>
            </a:r>
            <a:r>
              <a:rPr lang="en-US" dirty="0" smtClean="0"/>
              <a:t>American marten is a member of the Mustelid family</a:t>
            </a:r>
            <a:r>
              <a:rPr lang="en-US" baseline="0" dirty="0" smtClean="0"/>
              <a:t>.</a:t>
            </a:r>
            <a:r>
              <a:rPr lang="en-US" dirty="0" smtClean="0"/>
              <a:t> Their</a:t>
            </a:r>
            <a:r>
              <a:rPr lang="en-US" baseline="0" dirty="0" smtClean="0"/>
              <a:t> range is extensive, stretching coast to coast across northern North America, further south along the major mountain ranges, and into the northeastern US. They are considered a boreal species with specific habitat requirements including complex forest structure and deep winter snow.</a:t>
            </a:r>
          </a:p>
        </p:txBody>
      </p:sp>
      <p:sp>
        <p:nvSpPr>
          <p:cNvPr id="4" name="Slide Number Placeholder 3"/>
          <p:cNvSpPr>
            <a:spLocks noGrp="1"/>
          </p:cNvSpPr>
          <p:nvPr>
            <p:ph type="sldNum" sz="quarter" idx="10"/>
          </p:nvPr>
        </p:nvSpPr>
        <p:spPr/>
        <p:txBody>
          <a:bodyPr/>
          <a:lstStyle/>
          <a:p>
            <a:fld id="{1A6895D2-45A6-4A08-BC41-6ADBB854EED1}" type="slidenum">
              <a:rPr lang="en-US" smtClean="0"/>
              <a:t>2</a:t>
            </a:fld>
            <a:endParaRPr lang="en-US"/>
          </a:p>
        </p:txBody>
      </p:sp>
    </p:spTree>
    <p:extLst>
      <p:ext uri="{BB962C8B-B14F-4D97-AF65-F5344CB8AC3E}">
        <p14:creationId xmlns:p14="http://schemas.microsoft.com/office/powerpoint/2010/main" val="1648746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you can see that marten densities are predicted to be highest in the large areas of protected land in yellow, lowest in the dark blue unprotected land, and somewhere in the middle for the small protected and edge areas in green. </a:t>
            </a:r>
          </a:p>
        </p:txBody>
      </p:sp>
      <p:sp>
        <p:nvSpPr>
          <p:cNvPr id="4" name="Slide Number Placeholder 3"/>
          <p:cNvSpPr>
            <a:spLocks noGrp="1"/>
          </p:cNvSpPr>
          <p:nvPr>
            <p:ph type="sldNum" sz="quarter" idx="10"/>
          </p:nvPr>
        </p:nvSpPr>
        <p:spPr/>
        <p:txBody>
          <a:bodyPr/>
          <a:lstStyle/>
          <a:p>
            <a:fld id="{1A6895D2-45A6-4A08-BC41-6ADBB854EED1}" type="slidenum">
              <a:rPr lang="en-US" smtClean="0"/>
              <a:t>20</a:t>
            </a:fld>
            <a:endParaRPr lang="en-US"/>
          </a:p>
        </p:txBody>
      </p:sp>
    </p:spTree>
    <p:extLst>
      <p:ext uri="{BB962C8B-B14F-4D97-AF65-F5344CB8AC3E}">
        <p14:creationId xmlns:p14="http://schemas.microsoft.com/office/powerpoint/2010/main" val="2012088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We can see that in the unprotected areas, on the left at 0%, marten densities are around 0.1, and in protected areas to the right, densities are near 0.28 marten/km^2.</a:t>
            </a:r>
          </a:p>
        </p:txBody>
      </p:sp>
      <p:sp>
        <p:nvSpPr>
          <p:cNvPr id="4" name="Slide Number Placeholder 3"/>
          <p:cNvSpPr>
            <a:spLocks noGrp="1"/>
          </p:cNvSpPr>
          <p:nvPr>
            <p:ph type="sldNum" sz="quarter" idx="10"/>
          </p:nvPr>
        </p:nvSpPr>
        <p:spPr/>
        <p:txBody>
          <a:bodyPr/>
          <a:lstStyle/>
          <a:p>
            <a:fld id="{1A6895D2-45A6-4A08-BC41-6ADBB854EED1}" type="slidenum">
              <a:rPr lang="en-US" smtClean="0"/>
              <a:t>21</a:t>
            </a:fld>
            <a:endParaRPr lang="en-US"/>
          </a:p>
        </p:txBody>
      </p:sp>
    </p:spTree>
    <p:extLst>
      <p:ext uri="{BB962C8B-B14F-4D97-AF65-F5344CB8AC3E}">
        <p14:creationId xmlns:p14="http://schemas.microsoft.com/office/powerpoint/2010/main" val="3161893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does all of this mean in the end? Let’s review what we’ve learned:</a:t>
            </a:r>
          </a:p>
          <a:p>
            <a:r>
              <a:rPr lang="en-US" baseline="0" dirty="0" smtClean="0"/>
              <a:t>First, these camera trap methods are effective for capturing marten; marten were the most common species encountered. Moreover, they are highly successful at identifying individuals.</a:t>
            </a:r>
          </a:p>
          <a:p>
            <a:r>
              <a:rPr lang="en-US" baseline="0" dirty="0" smtClean="0"/>
              <a:t>Second, mast may influence marten captures.</a:t>
            </a:r>
          </a:p>
          <a:p>
            <a:pPr defTabSz="931774">
              <a:defRPr/>
            </a:pPr>
            <a:r>
              <a:rPr lang="en-US" baseline="0" dirty="0" smtClean="0"/>
              <a:t>Third, marten are trap-happy, and using bait will increase your chances of recaptures. </a:t>
            </a:r>
          </a:p>
          <a:p>
            <a:r>
              <a:rPr lang="en-US" baseline="0" dirty="0" smtClean="0"/>
              <a:t>Fourth, my cameras surveyed 2.2 km from themselves, </a:t>
            </a:r>
            <a:r>
              <a:rPr lang="en-US" baseline="0" smtClean="0"/>
              <a:t>and could </a:t>
            </a:r>
            <a:r>
              <a:rPr lang="en-US" baseline="0" dirty="0" smtClean="0"/>
              <a:t>be up to 4km apart from </a:t>
            </a:r>
            <a:r>
              <a:rPr lang="en-US" baseline="0" smtClean="0"/>
              <a:t>one another </a:t>
            </a:r>
            <a:r>
              <a:rPr lang="en-US" baseline="0" dirty="0" smtClean="0"/>
              <a:t>and still be effective. </a:t>
            </a:r>
          </a:p>
          <a:p>
            <a:r>
              <a:rPr lang="en-US" baseline="0" dirty="0" smtClean="0"/>
              <a:t>Finally, density across my sites was around 0.2marten/km^2, and protection status seems to have the greatest influence in my data. But remember, these are very preliminary results, as I have only looked at univariate models so far!</a:t>
            </a:r>
          </a:p>
          <a:p>
            <a:endParaRPr lang="en-US" baseline="0" dirty="0" smtClean="0"/>
          </a:p>
        </p:txBody>
      </p:sp>
      <p:sp>
        <p:nvSpPr>
          <p:cNvPr id="4" name="Slide Number Placeholder 3"/>
          <p:cNvSpPr>
            <a:spLocks noGrp="1"/>
          </p:cNvSpPr>
          <p:nvPr>
            <p:ph type="sldNum" sz="quarter" idx="10"/>
          </p:nvPr>
        </p:nvSpPr>
        <p:spPr/>
        <p:txBody>
          <a:bodyPr/>
          <a:lstStyle/>
          <a:p>
            <a:fld id="{1A6895D2-45A6-4A08-BC41-6ADBB854EED1}" type="slidenum">
              <a:rPr lang="en-US" smtClean="0"/>
              <a:t>22</a:t>
            </a:fld>
            <a:endParaRPr lang="en-US"/>
          </a:p>
        </p:txBody>
      </p:sp>
    </p:spTree>
    <p:extLst>
      <p:ext uri="{BB962C8B-B14F-4D97-AF65-F5344CB8AC3E}">
        <p14:creationId xmlns:p14="http://schemas.microsoft.com/office/powerpoint/2010/main" val="261962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still got more work to do! I am gearing up for my final set of models,</a:t>
            </a:r>
            <a:r>
              <a:rPr lang="en-US" baseline="0" dirty="0" smtClean="0"/>
              <a:t> but first I would like to add two more variables into the mix; fisher occupancy and landscape connectivity. I also want to look at the interactions between some variables, especially </a:t>
            </a:r>
            <a:r>
              <a:rPr lang="en-US" baseline="0" dirty="0" err="1" smtClean="0"/>
              <a:t>landcover</a:t>
            </a:r>
            <a:r>
              <a:rPr lang="en-US" baseline="0" dirty="0" smtClean="0"/>
              <a:t> and biomass. Once those are all added in, I can run my final models and evaluate the entire NH landscape for potential marten habitat. Finally, I will be able to write recommendations for NH Fish and Game that will inform future monitoring efforts and provide specific management guidelines for improving marten habitat. </a:t>
            </a:r>
            <a:endParaRPr lang="en-US" dirty="0"/>
          </a:p>
        </p:txBody>
      </p:sp>
      <p:sp>
        <p:nvSpPr>
          <p:cNvPr id="4" name="Slide Number Placeholder 3"/>
          <p:cNvSpPr>
            <a:spLocks noGrp="1"/>
          </p:cNvSpPr>
          <p:nvPr>
            <p:ph type="sldNum" sz="quarter" idx="10"/>
          </p:nvPr>
        </p:nvSpPr>
        <p:spPr/>
        <p:txBody>
          <a:bodyPr/>
          <a:lstStyle/>
          <a:p>
            <a:fld id="{1A6895D2-45A6-4A08-BC41-6ADBB854EED1}" type="slidenum">
              <a:rPr lang="en-US" smtClean="0"/>
              <a:t>23</a:t>
            </a:fld>
            <a:endParaRPr lang="en-US"/>
          </a:p>
        </p:txBody>
      </p:sp>
    </p:spTree>
    <p:extLst>
      <p:ext uri="{BB962C8B-B14F-4D97-AF65-F5344CB8AC3E}">
        <p14:creationId xmlns:p14="http://schemas.microsoft.com/office/powerpoint/2010/main" val="3493441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I wrap up, I’d like to thanks to NH Fish and Game, esp. Jill </a:t>
            </a:r>
            <a:r>
              <a:rPr lang="en-US" baseline="0" dirty="0" err="1" smtClean="0"/>
              <a:t>Kilborn</a:t>
            </a:r>
            <a:r>
              <a:rPr lang="en-US" baseline="0" dirty="0" smtClean="0"/>
              <a:t> for help w/ winter project</a:t>
            </a:r>
          </a:p>
          <a:p>
            <a:r>
              <a:rPr lang="en-US" baseline="0" dirty="0" smtClean="0"/>
              <a:t>People for their advice and expertise for this project</a:t>
            </a:r>
          </a:p>
          <a:p>
            <a:r>
              <a:rPr lang="en-US" baseline="0" dirty="0" smtClean="0"/>
              <a:t>20 undergrad volunteers who helped with photo ID, </a:t>
            </a:r>
          </a:p>
          <a:p>
            <a:r>
              <a:rPr lang="en-US" baseline="0" dirty="0" smtClean="0"/>
              <a:t>My undergrad interns,  Alex </a:t>
            </a:r>
            <a:r>
              <a:rPr lang="en-US" baseline="0" dirty="0" err="1" smtClean="0"/>
              <a:t>Ahlquist</a:t>
            </a:r>
            <a:r>
              <a:rPr lang="en-US" baseline="0" dirty="0" smtClean="0"/>
              <a:t>, Ben </a:t>
            </a:r>
            <a:r>
              <a:rPr lang="en-US" baseline="0" dirty="0" err="1" smtClean="0"/>
              <a:t>Sharaf</a:t>
            </a:r>
            <a:r>
              <a:rPr lang="en-US" baseline="0" dirty="0" smtClean="0"/>
              <a:t>, Andrew </a:t>
            </a:r>
            <a:r>
              <a:rPr lang="en-US" baseline="0" dirty="0" err="1" smtClean="0"/>
              <a:t>Carrano</a:t>
            </a:r>
            <a:r>
              <a:rPr lang="en-US" baseline="0" dirty="0" smtClean="0"/>
              <a:t>, and </a:t>
            </a:r>
          </a:p>
          <a:p>
            <a:endParaRPr lang="en-US" baseline="0" dirty="0" smtClean="0"/>
          </a:p>
          <a:p>
            <a:r>
              <a:rPr lang="en-US" baseline="0" dirty="0" smtClean="0"/>
              <a:t>Any questions?</a:t>
            </a:r>
            <a:endParaRPr lang="en-US" dirty="0"/>
          </a:p>
        </p:txBody>
      </p:sp>
      <p:sp>
        <p:nvSpPr>
          <p:cNvPr id="4" name="Slide Number Placeholder 3"/>
          <p:cNvSpPr>
            <a:spLocks noGrp="1"/>
          </p:cNvSpPr>
          <p:nvPr>
            <p:ph type="sldNum" sz="quarter" idx="10"/>
          </p:nvPr>
        </p:nvSpPr>
        <p:spPr/>
        <p:txBody>
          <a:bodyPr/>
          <a:lstStyle/>
          <a:p>
            <a:fld id="{1A6895D2-45A6-4A08-BC41-6ADBB854EED1}" type="slidenum">
              <a:rPr lang="en-US" smtClean="0"/>
              <a:t>24</a:t>
            </a:fld>
            <a:endParaRPr lang="en-US"/>
          </a:p>
        </p:txBody>
      </p:sp>
    </p:spTree>
    <p:extLst>
      <p:ext uri="{BB962C8B-B14F-4D97-AF65-F5344CB8AC3E}">
        <p14:creationId xmlns:p14="http://schemas.microsoft.com/office/powerpoint/2010/main" val="1266427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A6895D2-45A6-4A08-BC41-6ADBB854EED1}" type="slidenum">
              <a:rPr lang="en-US" smtClean="0"/>
              <a:t>25</a:t>
            </a:fld>
            <a:endParaRPr lang="en-US"/>
          </a:p>
        </p:txBody>
      </p:sp>
    </p:spTree>
    <p:extLst>
      <p:ext uri="{BB962C8B-B14F-4D97-AF65-F5344CB8AC3E}">
        <p14:creationId xmlns:p14="http://schemas.microsoft.com/office/powerpoint/2010/main" val="239322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A6895D2-45A6-4A08-BC41-6ADBB854EED1}" type="slidenum">
              <a:rPr lang="en-US" smtClean="0"/>
              <a:t>26</a:t>
            </a:fld>
            <a:endParaRPr lang="en-US"/>
          </a:p>
        </p:txBody>
      </p:sp>
    </p:spTree>
    <p:extLst>
      <p:ext uri="{BB962C8B-B14F-4D97-AF65-F5344CB8AC3E}">
        <p14:creationId xmlns:p14="http://schemas.microsoft.com/office/powerpoint/2010/main" val="4004247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895D2-45A6-4A08-BC41-6ADBB854EED1}" type="slidenum">
              <a:rPr lang="en-US" smtClean="0"/>
              <a:t>27</a:t>
            </a:fld>
            <a:endParaRPr lang="en-US"/>
          </a:p>
        </p:txBody>
      </p:sp>
    </p:spTree>
    <p:extLst>
      <p:ext uri="{BB962C8B-B14F-4D97-AF65-F5344CB8AC3E}">
        <p14:creationId xmlns:p14="http://schemas.microsoft.com/office/powerpoint/2010/main" val="2729068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895D2-45A6-4A08-BC41-6ADBB854EED1}" type="slidenum">
              <a:rPr lang="en-US" smtClean="0"/>
              <a:t>28</a:t>
            </a:fld>
            <a:endParaRPr lang="en-US"/>
          </a:p>
        </p:txBody>
      </p:sp>
    </p:spTree>
    <p:extLst>
      <p:ext uri="{BB962C8B-B14F-4D97-AF65-F5344CB8AC3E}">
        <p14:creationId xmlns:p14="http://schemas.microsoft.com/office/powerpoint/2010/main" val="3008519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we zoom in for a closer look locally, we can see marten were once found across most of the northeast, as in the top image. Near the beginning of </a:t>
            </a:r>
            <a:r>
              <a:rPr lang="en-US" baseline="0" smtClean="0"/>
              <a:t>the 1900s</a:t>
            </a:r>
            <a:r>
              <a:rPr lang="en-US" baseline="0" dirty="0" smtClean="0"/>
              <a:t>, marten range had severely contracted, the lower image. This was due to a combination of habitat loss and overharvesting for their furs. </a:t>
            </a:r>
          </a:p>
        </p:txBody>
      </p:sp>
      <p:sp>
        <p:nvSpPr>
          <p:cNvPr id="4" name="Slide Number Placeholder 3"/>
          <p:cNvSpPr>
            <a:spLocks noGrp="1"/>
          </p:cNvSpPr>
          <p:nvPr>
            <p:ph type="sldNum" sz="quarter" idx="10"/>
          </p:nvPr>
        </p:nvSpPr>
        <p:spPr/>
        <p:txBody>
          <a:bodyPr/>
          <a:lstStyle/>
          <a:p>
            <a:fld id="{1A6895D2-45A6-4A08-BC41-6ADBB854EED1}" type="slidenum">
              <a:rPr lang="en-US" smtClean="0"/>
              <a:t>3</a:t>
            </a:fld>
            <a:endParaRPr lang="en-US"/>
          </a:p>
        </p:txBody>
      </p:sp>
    </p:spTree>
    <p:extLst>
      <p:ext uri="{BB962C8B-B14F-4D97-AF65-F5344CB8AC3E}">
        <p14:creationId xmlns:p14="http://schemas.microsoft.com/office/powerpoint/2010/main" val="2542502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New Hampshire, the extremely low population numbers precipitated a moratorium on trapping and multiple reintroduction attempts, but none of these actions seemed to have much effect at the time. Marten remained scarce throughout much of the state.</a:t>
            </a:r>
          </a:p>
          <a:p>
            <a:pPr defTabSz="931774">
              <a:defRPr/>
            </a:pPr>
            <a:r>
              <a:rPr lang="en-US" baseline="0" dirty="0" smtClean="0"/>
              <a:t>As a result, marten became one of the first species listed under the state endangered species conservation act </a:t>
            </a:r>
            <a:r>
              <a:rPr lang="en-US" baseline="0" smtClean="0"/>
              <a:t>in 1979</a:t>
            </a:r>
            <a:r>
              <a:rPr lang="en-US" baseline="0" dirty="0" smtClean="0"/>
              <a:t>. Since then, continued protection and habitat improvement have led to some level of recovery and increased sightings, especially since 2000. The state has also been able to confirm that reproduction is occurring in the marten populations, so </a:t>
            </a:r>
            <a:r>
              <a:rPr lang="en-US" baseline="0" smtClean="0"/>
              <a:t>in 2017 </a:t>
            </a:r>
            <a:r>
              <a:rPr lang="en-US" baseline="0" dirty="0" smtClean="0"/>
              <a:t>they were removed from the state list.</a:t>
            </a:r>
          </a:p>
        </p:txBody>
      </p:sp>
      <p:sp>
        <p:nvSpPr>
          <p:cNvPr id="4" name="Slide Number Placeholder 3"/>
          <p:cNvSpPr>
            <a:spLocks noGrp="1"/>
          </p:cNvSpPr>
          <p:nvPr>
            <p:ph type="sldNum" sz="quarter" idx="10"/>
          </p:nvPr>
        </p:nvSpPr>
        <p:spPr/>
        <p:txBody>
          <a:bodyPr/>
          <a:lstStyle/>
          <a:p>
            <a:fld id="{1A6895D2-45A6-4A08-BC41-6ADBB854EED1}" type="slidenum">
              <a:rPr lang="en-US" smtClean="0"/>
              <a:t>4</a:t>
            </a:fld>
            <a:endParaRPr lang="en-US"/>
          </a:p>
        </p:txBody>
      </p:sp>
    </p:spTree>
    <p:extLst>
      <p:ext uri="{BB962C8B-B14F-4D97-AF65-F5344CB8AC3E}">
        <p14:creationId xmlns:p14="http://schemas.microsoft.com/office/powerpoint/2010/main" val="3809836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if they are doing better, what more do we need to know? Though there was enough marten activity to warrant the de-listing, Fish and Game does not have a clear picture of their status beyond high is some areas, and low in others. They need to know how widespread marten are across the state, which specific areas have resident martens, and how many marten are in these areas. </a:t>
            </a:r>
          </a:p>
          <a:p>
            <a:r>
              <a:rPr lang="en-US" baseline="0" dirty="0" smtClean="0"/>
              <a:t>Additionally, the state needs a way to monitor the populations, as well as baseline numbers of the current status that they can compare to as the species continues to recover. My work will provide those baseline numbers, flesh out effective methods for monitoring the species, and determine specific habitat associations in the state.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A6895D2-45A6-4A08-BC41-6ADBB854EED1}" type="slidenum">
              <a:rPr lang="en-US" smtClean="0"/>
              <a:t>5</a:t>
            </a:fld>
            <a:endParaRPr lang="en-US"/>
          </a:p>
        </p:txBody>
      </p:sp>
    </p:spTree>
    <p:extLst>
      <p:ext uri="{BB962C8B-B14F-4D97-AF65-F5344CB8AC3E}">
        <p14:creationId xmlns:p14="http://schemas.microsoft.com/office/powerpoint/2010/main" val="1174339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With all that in mind, we used baited camera traps to monitor marten in the northern counties of New Hampshire. The trapping season was from early February through the end of April in 2017 and 2018. In this maps, each dot is a camera; the green dots are the 2017 sites, and the yellow are the 2018 sites.</a:t>
            </a:r>
          </a:p>
          <a:p>
            <a:pPr defTabSz="931774">
              <a:defRPr/>
            </a:pPr>
            <a:r>
              <a:rPr lang="en-US" baseline="0" dirty="0" smtClean="0"/>
              <a:t>As you can see, we covered a much greater area in the second season. This was due in part to a change in our methods. In 2017, cameras were set for 10 days, but were re-baited after 5 days. We found that re-baiting at this midpoint did not increase the total number of individuals observed, so we eliminated it in 2018 and left the cameras up undisturbed for the full 10 days. This gave us the man-hours necessary to survey more sites. </a:t>
            </a:r>
          </a:p>
        </p:txBody>
      </p:sp>
      <p:sp>
        <p:nvSpPr>
          <p:cNvPr id="4" name="Slide Number Placeholder 3"/>
          <p:cNvSpPr>
            <a:spLocks noGrp="1"/>
          </p:cNvSpPr>
          <p:nvPr>
            <p:ph type="sldNum" sz="quarter" idx="10"/>
          </p:nvPr>
        </p:nvSpPr>
        <p:spPr/>
        <p:txBody>
          <a:bodyPr/>
          <a:lstStyle/>
          <a:p>
            <a:fld id="{76AF0B29-3FB0-42D0-BCE2-98523C5FEFC1}" type="slidenum">
              <a:rPr lang="en-US" smtClean="0"/>
              <a:t>6</a:t>
            </a:fld>
            <a:endParaRPr lang="en-US"/>
          </a:p>
        </p:txBody>
      </p:sp>
    </p:spTree>
    <p:extLst>
      <p:ext uri="{BB962C8B-B14F-4D97-AF65-F5344CB8AC3E}">
        <p14:creationId xmlns:p14="http://schemas.microsoft.com/office/powerpoint/2010/main" val="1984690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trap</a:t>
            </a:r>
            <a:r>
              <a:rPr lang="en-US" baseline="0" dirty="0" smtClean="0"/>
              <a:t> design was developed by Siren et al. The camera is on the left, and on the right is a ramp leading up to a platform, with a board with bait attached to it above. This forces the marten to sit back on its haunches and stretch up, giving us clear images of the unique markings on the neck and chest. The markings are natural </a:t>
            </a:r>
            <a:r>
              <a:rPr lang="en-US" baseline="0" dirty="0" err="1" smtClean="0"/>
              <a:t>Rorshach</a:t>
            </a:r>
            <a:r>
              <a:rPr lang="en-US" baseline="0" dirty="0" smtClean="0"/>
              <a:t> (roar-shack) tests, so we assign them easy to remember names based on what the markings remind us of. These two were named Monster, for the energy drink, and Sauron, for the magic tower from Lord of the Rings.</a:t>
            </a:r>
          </a:p>
          <a:p>
            <a:pPr defTabSz="931774">
              <a:defRPr/>
            </a:pPr>
            <a:endParaRPr lang="en-US" baseline="0" dirty="0" smtClean="0"/>
          </a:p>
          <a:p>
            <a:r>
              <a:rPr lang="en-US" baseline="0" dirty="0" smtClean="0"/>
              <a:t>This ability to name individuals means we can identify when marten are recaptured, either at the same cameras, or importantly, different ones. This is vital, because it turns camera traps - a tool often used to determine presence or abundance - into a tool for determining population densities instead. </a:t>
            </a:r>
          </a:p>
        </p:txBody>
      </p:sp>
      <p:sp>
        <p:nvSpPr>
          <p:cNvPr id="4" name="Slide Number Placeholder 3"/>
          <p:cNvSpPr>
            <a:spLocks noGrp="1"/>
          </p:cNvSpPr>
          <p:nvPr>
            <p:ph type="sldNum" sz="quarter" idx="10"/>
          </p:nvPr>
        </p:nvSpPr>
        <p:spPr/>
        <p:txBody>
          <a:bodyPr/>
          <a:lstStyle/>
          <a:p>
            <a:fld id="{76AF0B29-3FB0-42D0-BCE2-98523C5FEFC1}" type="slidenum">
              <a:rPr lang="en-US" smtClean="0"/>
              <a:t>7</a:t>
            </a:fld>
            <a:endParaRPr lang="en-US"/>
          </a:p>
        </p:txBody>
      </p:sp>
    </p:spTree>
    <p:extLst>
      <p:ext uri="{BB962C8B-B14F-4D97-AF65-F5344CB8AC3E}">
        <p14:creationId xmlns:p14="http://schemas.microsoft.com/office/powerpoint/2010/main" val="3169587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processed</a:t>
            </a:r>
            <a:r>
              <a:rPr lang="en-US" baseline="0" dirty="0" smtClean="0"/>
              <a:t> the images using the program CPW Photo Warehouse before exporting the data for analysis; I would be happy to answer any questions about the program after my presentation. With this program, I identified all images to species, divided them into unique ‘visits’ –series of images showing an animal’s interaction with the trap – and then assigned all marten visits to an individual. I was able to positively identify – assign a visit to an individual, rather than ‘unknown’ – to ~80% of the individuals in 2017, and ~60% of those in 2018. This large difference in success rates is interesting, especially since we successfully tweaked our camera setup slightly in 2018 to reduce difficulties caused by flash whiteout and blurriness. However, some interesting trends in the data may help explain this discrepancy.</a:t>
            </a:r>
          </a:p>
          <a:p>
            <a:endParaRPr lang="en-US" baseline="0" dirty="0" smtClean="0"/>
          </a:p>
        </p:txBody>
      </p:sp>
      <p:sp>
        <p:nvSpPr>
          <p:cNvPr id="4" name="Slide Number Placeholder 3"/>
          <p:cNvSpPr>
            <a:spLocks noGrp="1"/>
          </p:cNvSpPr>
          <p:nvPr>
            <p:ph type="sldNum" sz="quarter" idx="10"/>
          </p:nvPr>
        </p:nvSpPr>
        <p:spPr/>
        <p:txBody>
          <a:bodyPr/>
          <a:lstStyle/>
          <a:p>
            <a:fld id="{1A6895D2-45A6-4A08-BC41-6ADBB854EED1}" type="slidenum">
              <a:rPr lang="en-US" smtClean="0"/>
              <a:t>8</a:t>
            </a:fld>
            <a:endParaRPr lang="en-US"/>
          </a:p>
        </p:txBody>
      </p:sp>
    </p:spTree>
    <p:extLst>
      <p:ext uri="{BB962C8B-B14F-4D97-AF65-F5344CB8AC3E}">
        <p14:creationId xmlns:p14="http://schemas.microsoft.com/office/powerpoint/2010/main" val="4291390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mentioned earlier that our trapping effort was greater in 2018. Despite the increased effort, we collected slightly more images in the first year. This pattern seems contradictory to the fact that we saw almost twice as many species in the second year, but actually makes a lot of sense. In 2018, we covered a much greater area, and thus also surveyed in a greater variety of habitats. </a:t>
            </a:r>
          </a:p>
          <a:p>
            <a:endParaRPr lang="en-US" baseline="0" dirty="0" smtClean="0"/>
          </a:p>
        </p:txBody>
      </p:sp>
      <p:sp>
        <p:nvSpPr>
          <p:cNvPr id="4" name="Slide Number Placeholder 3"/>
          <p:cNvSpPr>
            <a:spLocks noGrp="1"/>
          </p:cNvSpPr>
          <p:nvPr>
            <p:ph type="sldNum" sz="quarter" idx="10"/>
          </p:nvPr>
        </p:nvSpPr>
        <p:spPr/>
        <p:txBody>
          <a:bodyPr/>
          <a:lstStyle/>
          <a:p>
            <a:fld id="{1A6895D2-45A6-4A08-BC41-6ADBB854EED1}" type="slidenum">
              <a:rPr lang="en-US" smtClean="0"/>
              <a:t>9</a:t>
            </a:fld>
            <a:endParaRPr lang="en-US"/>
          </a:p>
        </p:txBody>
      </p:sp>
    </p:spTree>
    <p:extLst>
      <p:ext uri="{BB962C8B-B14F-4D97-AF65-F5344CB8AC3E}">
        <p14:creationId xmlns:p14="http://schemas.microsoft.com/office/powerpoint/2010/main" val="279464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FCC57C-82E0-49B2-A3AC-7F35C6731BAB}"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780CB-C8EF-4B31-B7E0-E62CA109EDB9}" type="slidenum">
              <a:rPr lang="en-US" smtClean="0"/>
              <a:t>‹#›</a:t>
            </a:fld>
            <a:endParaRPr lang="en-US"/>
          </a:p>
        </p:txBody>
      </p:sp>
    </p:spTree>
    <p:extLst>
      <p:ext uri="{BB962C8B-B14F-4D97-AF65-F5344CB8AC3E}">
        <p14:creationId xmlns:p14="http://schemas.microsoft.com/office/powerpoint/2010/main" val="36573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CC57C-82E0-49B2-A3AC-7F35C6731BAB}"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780CB-C8EF-4B31-B7E0-E62CA109EDB9}" type="slidenum">
              <a:rPr lang="en-US" smtClean="0"/>
              <a:t>‹#›</a:t>
            </a:fld>
            <a:endParaRPr lang="en-US"/>
          </a:p>
        </p:txBody>
      </p:sp>
    </p:spTree>
    <p:extLst>
      <p:ext uri="{BB962C8B-B14F-4D97-AF65-F5344CB8AC3E}">
        <p14:creationId xmlns:p14="http://schemas.microsoft.com/office/powerpoint/2010/main" val="108743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CC57C-82E0-49B2-A3AC-7F35C6731BAB}"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780CB-C8EF-4B31-B7E0-E62CA109EDB9}" type="slidenum">
              <a:rPr lang="en-US" smtClean="0"/>
              <a:t>‹#›</a:t>
            </a:fld>
            <a:endParaRPr lang="en-US"/>
          </a:p>
        </p:txBody>
      </p:sp>
    </p:spTree>
    <p:extLst>
      <p:ext uri="{BB962C8B-B14F-4D97-AF65-F5344CB8AC3E}">
        <p14:creationId xmlns:p14="http://schemas.microsoft.com/office/powerpoint/2010/main" val="1082604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CC57C-82E0-49B2-A3AC-7F35C6731BAB}"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780CB-C8EF-4B31-B7E0-E62CA109EDB9}" type="slidenum">
              <a:rPr lang="en-US" smtClean="0"/>
              <a:t>‹#›</a:t>
            </a:fld>
            <a:endParaRPr lang="en-US"/>
          </a:p>
        </p:txBody>
      </p:sp>
    </p:spTree>
    <p:extLst>
      <p:ext uri="{BB962C8B-B14F-4D97-AF65-F5344CB8AC3E}">
        <p14:creationId xmlns:p14="http://schemas.microsoft.com/office/powerpoint/2010/main" val="29573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FCC57C-82E0-49B2-A3AC-7F35C6731BAB}"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780CB-C8EF-4B31-B7E0-E62CA109EDB9}" type="slidenum">
              <a:rPr lang="en-US" smtClean="0"/>
              <a:t>‹#›</a:t>
            </a:fld>
            <a:endParaRPr lang="en-US"/>
          </a:p>
        </p:txBody>
      </p:sp>
    </p:spTree>
    <p:extLst>
      <p:ext uri="{BB962C8B-B14F-4D97-AF65-F5344CB8AC3E}">
        <p14:creationId xmlns:p14="http://schemas.microsoft.com/office/powerpoint/2010/main" val="974377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FCC57C-82E0-49B2-A3AC-7F35C6731BAB}"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780CB-C8EF-4B31-B7E0-E62CA109EDB9}" type="slidenum">
              <a:rPr lang="en-US" smtClean="0"/>
              <a:t>‹#›</a:t>
            </a:fld>
            <a:endParaRPr lang="en-US"/>
          </a:p>
        </p:txBody>
      </p:sp>
    </p:spTree>
    <p:extLst>
      <p:ext uri="{BB962C8B-B14F-4D97-AF65-F5344CB8AC3E}">
        <p14:creationId xmlns:p14="http://schemas.microsoft.com/office/powerpoint/2010/main" val="318776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FCC57C-82E0-49B2-A3AC-7F35C6731BAB}" type="datetimeFigureOut">
              <a:rPr lang="en-US" smtClean="0"/>
              <a:t>12/12/2019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3780CB-C8EF-4B31-B7E0-E62CA109EDB9}" type="slidenum">
              <a:rPr lang="en-US" smtClean="0"/>
              <a:t>‹#›</a:t>
            </a:fld>
            <a:endParaRPr lang="en-US"/>
          </a:p>
        </p:txBody>
      </p:sp>
    </p:spTree>
    <p:extLst>
      <p:ext uri="{BB962C8B-B14F-4D97-AF65-F5344CB8AC3E}">
        <p14:creationId xmlns:p14="http://schemas.microsoft.com/office/powerpoint/2010/main" val="3047434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FCC57C-82E0-49B2-A3AC-7F35C6731BAB}" type="datetimeFigureOut">
              <a:rPr lang="en-US" smtClean="0"/>
              <a:t>12/12/2019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3780CB-C8EF-4B31-B7E0-E62CA109EDB9}" type="slidenum">
              <a:rPr lang="en-US" smtClean="0"/>
              <a:t>‹#›</a:t>
            </a:fld>
            <a:endParaRPr lang="en-US"/>
          </a:p>
        </p:txBody>
      </p:sp>
    </p:spTree>
    <p:extLst>
      <p:ext uri="{BB962C8B-B14F-4D97-AF65-F5344CB8AC3E}">
        <p14:creationId xmlns:p14="http://schemas.microsoft.com/office/powerpoint/2010/main" val="3094910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CC57C-82E0-49B2-A3AC-7F35C6731BAB}" type="datetimeFigureOut">
              <a:rPr lang="en-US" smtClean="0"/>
              <a:t>12/12/2019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3780CB-C8EF-4B31-B7E0-E62CA109EDB9}" type="slidenum">
              <a:rPr lang="en-US" smtClean="0"/>
              <a:t>‹#›</a:t>
            </a:fld>
            <a:endParaRPr lang="en-US"/>
          </a:p>
        </p:txBody>
      </p:sp>
    </p:spTree>
    <p:extLst>
      <p:ext uri="{BB962C8B-B14F-4D97-AF65-F5344CB8AC3E}">
        <p14:creationId xmlns:p14="http://schemas.microsoft.com/office/powerpoint/2010/main" val="2068612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CC57C-82E0-49B2-A3AC-7F35C6731BAB}"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780CB-C8EF-4B31-B7E0-E62CA109EDB9}" type="slidenum">
              <a:rPr lang="en-US" smtClean="0"/>
              <a:t>‹#›</a:t>
            </a:fld>
            <a:endParaRPr lang="en-US"/>
          </a:p>
        </p:txBody>
      </p:sp>
    </p:spTree>
    <p:extLst>
      <p:ext uri="{BB962C8B-B14F-4D97-AF65-F5344CB8AC3E}">
        <p14:creationId xmlns:p14="http://schemas.microsoft.com/office/powerpoint/2010/main" val="3380344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CC57C-82E0-49B2-A3AC-7F35C6731BAB}"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780CB-C8EF-4B31-B7E0-E62CA109EDB9}" type="slidenum">
              <a:rPr lang="en-US" smtClean="0"/>
              <a:t>‹#›</a:t>
            </a:fld>
            <a:endParaRPr lang="en-US"/>
          </a:p>
        </p:txBody>
      </p:sp>
    </p:spTree>
    <p:extLst>
      <p:ext uri="{BB962C8B-B14F-4D97-AF65-F5344CB8AC3E}">
        <p14:creationId xmlns:p14="http://schemas.microsoft.com/office/powerpoint/2010/main" val="3711590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07A6B"/>
            </a:gs>
            <a:gs pos="50000">
              <a:srgbClr val="4A6757"/>
            </a:gs>
            <a:gs pos="100000">
              <a:srgbClr val="344E4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CC57C-82E0-49B2-A3AC-7F35C6731BAB}" type="datetimeFigureOut">
              <a:rPr lang="en-US" smtClean="0"/>
              <a:t>12/12/2019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3780CB-C8EF-4B31-B7E0-E62CA109EDB9}" type="slidenum">
              <a:rPr lang="en-US" smtClean="0"/>
              <a:t>‹#›</a:t>
            </a:fld>
            <a:endParaRPr lang="en-US"/>
          </a:p>
        </p:txBody>
      </p:sp>
    </p:spTree>
    <p:extLst>
      <p:ext uri="{BB962C8B-B14F-4D97-AF65-F5344CB8AC3E}">
        <p14:creationId xmlns:p14="http://schemas.microsoft.com/office/powerpoint/2010/main" val="3299712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20.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26.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emf"/><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94" t="4109" r="2133" b="3418"/>
          <a:stretch/>
        </p:blipFill>
        <p:spPr>
          <a:xfrm>
            <a:off x="-1" y="0"/>
            <a:ext cx="9144001" cy="6857999"/>
          </a:xfrm>
          <a:prstGeom prst="rect">
            <a:avLst/>
          </a:prstGeom>
        </p:spPr>
      </p:pic>
      <p:sp>
        <p:nvSpPr>
          <p:cNvPr id="2" name="Title 1"/>
          <p:cNvSpPr>
            <a:spLocks noGrp="1"/>
          </p:cNvSpPr>
          <p:nvPr>
            <p:ph type="ctrTitle"/>
          </p:nvPr>
        </p:nvSpPr>
        <p:spPr>
          <a:xfrm>
            <a:off x="0" y="1"/>
            <a:ext cx="9144000" cy="1676399"/>
          </a:xfrm>
        </p:spPr>
        <p:txBody>
          <a:bodyPr>
            <a:noAutofit/>
          </a:bodyPr>
          <a:lstStyle/>
          <a:p>
            <a:pPr algn="ctr"/>
            <a:r>
              <a:rPr lang="en-US" sz="3600" u="sng" dirty="0" smtClean="0">
                <a:ln w="6350">
                  <a:solidFill>
                    <a:schemeClr val="tx1"/>
                  </a:solidFill>
                </a:ln>
                <a:solidFill>
                  <a:schemeClr val="accent1">
                    <a:lumMod val="20000"/>
                    <a:lumOff val="80000"/>
                  </a:schemeClr>
                </a:solidFill>
              </a:rPr>
              <a:t>Estimating Marten Density in New Hampshire</a:t>
            </a:r>
            <a:endParaRPr lang="en-US" sz="3600" u="sng" dirty="0">
              <a:ln w="6350">
                <a:solidFill>
                  <a:schemeClr val="tx1"/>
                </a:solidFill>
              </a:ln>
              <a:solidFill>
                <a:schemeClr val="accent1">
                  <a:lumMod val="20000"/>
                  <a:lumOff val="80000"/>
                </a:schemeClr>
              </a:solidFill>
            </a:endParaRPr>
          </a:p>
        </p:txBody>
      </p:sp>
      <p:sp>
        <p:nvSpPr>
          <p:cNvPr id="3" name="Subtitle 2"/>
          <p:cNvSpPr>
            <a:spLocks noGrp="1"/>
          </p:cNvSpPr>
          <p:nvPr>
            <p:ph type="subTitle" idx="1"/>
          </p:nvPr>
        </p:nvSpPr>
        <p:spPr>
          <a:xfrm>
            <a:off x="1504949" y="5562600"/>
            <a:ext cx="6134101" cy="1219200"/>
          </a:xfrm>
          <a:solidFill>
            <a:schemeClr val="bg1">
              <a:lumMod val="95000"/>
              <a:alpha val="50000"/>
            </a:schemeClr>
          </a:solidFill>
        </p:spPr>
        <p:txBody>
          <a:bodyPr>
            <a:noAutofit/>
          </a:bodyPr>
          <a:lstStyle/>
          <a:p>
            <a:r>
              <a:rPr lang="en-US" sz="2000" dirty="0" smtClean="0">
                <a:solidFill>
                  <a:schemeClr val="tx1"/>
                </a:solidFill>
                <a:latin typeface="+mj-lt"/>
              </a:rPr>
              <a:t>Donovan Drummey, University of Massachusetts Amherst</a:t>
            </a:r>
          </a:p>
          <a:p>
            <a:r>
              <a:rPr lang="en-US" sz="1600" dirty="0" smtClean="0">
                <a:solidFill>
                  <a:schemeClr val="tx1"/>
                </a:solidFill>
                <a:latin typeface="+mj-lt"/>
              </a:rPr>
              <a:t>Chris Sutherland, University of Massachusetts Amherst</a:t>
            </a:r>
          </a:p>
          <a:p>
            <a:r>
              <a:rPr lang="en-US" sz="1600" dirty="0" smtClean="0">
                <a:solidFill>
                  <a:schemeClr val="tx1"/>
                </a:solidFill>
                <a:latin typeface="+mj-lt"/>
              </a:rPr>
              <a:t>Jill </a:t>
            </a:r>
            <a:r>
              <a:rPr lang="en-US" sz="1600" dirty="0" err="1" smtClean="0">
                <a:solidFill>
                  <a:schemeClr val="tx1"/>
                </a:solidFill>
                <a:latin typeface="+mj-lt"/>
              </a:rPr>
              <a:t>Kilborn</a:t>
            </a:r>
            <a:r>
              <a:rPr lang="en-US" sz="1600" dirty="0" smtClean="0">
                <a:solidFill>
                  <a:schemeClr val="tx1"/>
                </a:solidFill>
                <a:latin typeface="+mj-lt"/>
              </a:rPr>
              <a:t>, New Hampshire Fish and Game Department</a:t>
            </a:r>
          </a:p>
        </p:txBody>
      </p:sp>
      <p:pic>
        <p:nvPicPr>
          <p:cNvPr id="6" name="Picture 2" descr="Image result for new hampshire fish and ga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5562600"/>
            <a:ext cx="961622"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umass amher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8606" y="5562601"/>
            <a:ext cx="1072161"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652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Winter Surveys Summary</a:t>
            </a:r>
            <a:endParaRPr lang="en-US" dirty="0">
              <a:solidFill>
                <a:schemeClr val="bg1"/>
              </a:solidFill>
            </a:endParaRPr>
          </a:p>
        </p:txBody>
      </p:sp>
      <p:sp>
        <p:nvSpPr>
          <p:cNvPr id="3" name="Content Placeholder 2"/>
          <p:cNvSpPr>
            <a:spLocks noGrp="1"/>
          </p:cNvSpPr>
          <p:nvPr>
            <p:ph idx="1"/>
          </p:nvPr>
        </p:nvSpPr>
        <p:spPr>
          <a:xfrm>
            <a:off x="1828800" y="1417638"/>
            <a:ext cx="5867400" cy="3687762"/>
          </a:xfrm>
        </p:spPr>
        <p:txBody>
          <a:bodyPr>
            <a:normAutofit fontScale="92500" lnSpcReduction="20000"/>
          </a:bodyPr>
          <a:lstStyle/>
          <a:p>
            <a:pPr marL="0" indent="0">
              <a:buNone/>
            </a:pPr>
            <a:r>
              <a:rPr lang="en-US" dirty="0">
                <a:solidFill>
                  <a:schemeClr val="bg1"/>
                </a:solidFill>
              </a:rPr>
              <a:t>	</a:t>
            </a:r>
            <a:r>
              <a:rPr lang="en-US" dirty="0" smtClean="0">
                <a:solidFill>
                  <a:schemeClr val="bg1"/>
                </a:solidFill>
              </a:rPr>
              <a:t>	      2017       2018</a:t>
            </a:r>
            <a:endParaRPr lang="en-US" dirty="0">
              <a:solidFill>
                <a:schemeClr val="bg1"/>
              </a:solidFill>
            </a:endParaRPr>
          </a:p>
          <a:p>
            <a:r>
              <a:rPr lang="en-US" dirty="0" smtClean="0">
                <a:solidFill>
                  <a:schemeClr val="bg1">
                    <a:alpha val="40000"/>
                  </a:schemeClr>
                </a:solidFill>
              </a:rPr>
              <a:t>Effort                         &lt;               </a:t>
            </a:r>
          </a:p>
          <a:p>
            <a:r>
              <a:rPr lang="en-US" dirty="0" smtClean="0">
                <a:solidFill>
                  <a:schemeClr val="bg1">
                    <a:alpha val="40000"/>
                  </a:schemeClr>
                </a:solidFill>
              </a:rPr>
              <a:t>Images                      &gt;      </a:t>
            </a:r>
          </a:p>
          <a:p>
            <a:r>
              <a:rPr lang="en-US" dirty="0" smtClean="0">
                <a:solidFill>
                  <a:schemeClr val="bg1">
                    <a:alpha val="40000"/>
                  </a:schemeClr>
                </a:solidFill>
              </a:rPr>
              <a:t>Species                     &lt;</a:t>
            </a:r>
          </a:p>
          <a:p>
            <a:endParaRPr lang="en-US" dirty="0" smtClean="0">
              <a:solidFill>
                <a:schemeClr val="bg1">
                  <a:alpha val="40000"/>
                </a:schemeClr>
              </a:solidFill>
            </a:endParaRPr>
          </a:p>
          <a:p>
            <a:r>
              <a:rPr lang="en-US" dirty="0" smtClean="0">
                <a:solidFill>
                  <a:schemeClr val="bg1"/>
                </a:solidFill>
              </a:rPr>
              <a:t>Images                      &gt;</a:t>
            </a:r>
          </a:p>
          <a:p>
            <a:r>
              <a:rPr lang="en-US" dirty="0" smtClean="0">
                <a:solidFill>
                  <a:schemeClr val="bg1"/>
                </a:solidFill>
              </a:rPr>
              <a:t>Visits                         &lt;</a:t>
            </a:r>
          </a:p>
          <a:p>
            <a:r>
              <a:rPr lang="en-US" dirty="0" smtClean="0">
                <a:solidFill>
                  <a:schemeClr val="bg1"/>
                </a:solidFill>
              </a:rPr>
              <a:t>Individuals               &lt;            </a:t>
            </a:r>
            <a:endParaRPr lang="en-US" dirty="0">
              <a:solidFill>
                <a:schemeClr val="bg1"/>
              </a:solidFill>
            </a:endParaRPr>
          </a:p>
        </p:txBody>
      </p:sp>
      <p:sp>
        <p:nvSpPr>
          <p:cNvPr id="5" name="Content Placeholder 2"/>
          <p:cNvSpPr txBox="1">
            <a:spLocks/>
          </p:cNvSpPr>
          <p:nvPr/>
        </p:nvSpPr>
        <p:spPr>
          <a:xfrm>
            <a:off x="457200" y="6126163"/>
            <a:ext cx="8229600" cy="731837"/>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bg1">
                    <a:alpha val="0"/>
                  </a:schemeClr>
                </a:solidFill>
              </a:rPr>
              <a:t>Jensen, P. G., C. L. Demers, S. A. McNulty, W. J. </a:t>
            </a:r>
            <a:r>
              <a:rPr lang="en-US" sz="2000" dirty="0" err="1" smtClean="0">
                <a:solidFill>
                  <a:schemeClr val="bg1">
                    <a:alpha val="0"/>
                  </a:schemeClr>
                </a:solidFill>
              </a:rPr>
              <a:t>Jakubas</a:t>
            </a:r>
            <a:r>
              <a:rPr lang="en-US" sz="2000" dirty="0" smtClean="0">
                <a:solidFill>
                  <a:schemeClr val="bg1">
                    <a:alpha val="0"/>
                  </a:schemeClr>
                </a:solidFill>
              </a:rPr>
              <a:t>, and M. M. Humphries. 2012. 	Marten and fisher responses to fluctuations in prey populations and mast crops 	in the northern hardwood forest. Journal of Wildlife Management</a:t>
            </a:r>
            <a:r>
              <a:rPr lang="en-US" sz="2000" dirty="0" smtClean="0">
                <a:solidFill>
                  <a:schemeClr val="bg1"/>
                </a:solidFill>
              </a:rPr>
              <a:t>.</a:t>
            </a:r>
            <a:endParaRPr lang="en-US" sz="2000" dirty="0">
              <a:solidFill>
                <a:schemeClr val="bg1"/>
              </a:solidFill>
            </a:endParaRPr>
          </a:p>
        </p:txBody>
      </p:sp>
      <p:sp>
        <p:nvSpPr>
          <p:cNvPr id="4" name="TextBox 3"/>
          <p:cNvSpPr txBox="1"/>
          <p:nvPr/>
        </p:nvSpPr>
        <p:spPr>
          <a:xfrm rot="16200000">
            <a:off x="985511" y="2291091"/>
            <a:ext cx="1295399" cy="523220"/>
          </a:xfrm>
          <a:prstGeom prst="rect">
            <a:avLst/>
          </a:prstGeom>
          <a:noFill/>
        </p:spPr>
        <p:txBody>
          <a:bodyPr wrap="square" rtlCol="0">
            <a:spAutoFit/>
          </a:bodyPr>
          <a:lstStyle/>
          <a:p>
            <a:pPr algn="ctr"/>
            <a:r>
              <a:rPr lang="en-US" sz="2800" dirty="0" smtClean="0">
                <a:solidFill>
                  <a:schemeClr val="bg1">
                    <a:alpha val="40000"/>
                  </a:schemeClr>
                </a:solidFill>
              </a:rPr>
              <a:t>Overall</a:t>
            </a:r>
            <a:endParaRPr lang="en-US" dirty="0" smtClean="0">
              <a:solidFill>
                <a:schemeClr val="bg1">
                  <a:alpha val="40000"/>
                </a:schemeClr>
              </a:solidFill>
            </a:endParaRPr>
          </a:p>
        </p:txBody>
      </p:sp>
      <p:sp>
        <p:nvSpPr>
          <p:cNvPr id="6" name="TextBox 5"/>
          <p:cNvSpPr txBox="1"/>
          <p:nvPr/>
        </p:nvSpPr>
        <p:spPr>
          <a:xfrm rot="16200000">
            <a:off x="985512" y="4081789"/>
            <a:ext cx="1295399" cy="523220"/>
          </a:xfrm>
          <a:prstGeom prst="rect">
            <a:avLst/>
          </a:prstGeom>
          <a:noFill/>
        </p:spPr>
        <p:txBody>
          <a:bodyPr wrap="square" rtlCol="0">
            <a:spAutoFit/>
          </a:bodyPr>
          <a:lstStyle/>
          <a:p>
            <a:pPr algn="ctr"/>
            <a:r>
              <a:rPr lang="en-US" sz="2800" dirty="0" smtClean="0">
                <a:solidFill>
                  <a:schemeClr val="bg1"/>
                </a:solidFill>
              </a:rPr>
              <a:t>Marten</a:t>
            </a:r>
            <a:endParaRPr lang="en-US" dirty="0" smtClean="0">
              <a:solidFill>
                <a:schemeClr val="bg1"/>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9998" t="52869" r="41503" b="7130"/>
          <a:stretch/>
        </p:blipFill>
        <p:spPr>
          <a:xfrm>
            <a:off x="6217876" y="1875367"/>
            <a:ext cx="2621324" cy="4250796"/>
          </a:xfrm>
          <a:prstGeom prst="rect">
            <a:avLst/>
          </a:prstGeom>
        </p:spPr>
      </p:pic>
    </p:spTree>
    <p:extLst>
      <p:ext uri="{BB962C8B-B14F-4D97-AF65-F5344CB8AC3E}">
        <p14:creationId xmlns:p14="http://schemas.microsoft.com/office/powerpoint/2010/main" val="3961712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Winter Surveys Summary</a:t>
            </a:r>
            <a:endParaRPr lang="en-US" dirty="0">
              <a:solidFill>
                <a:schemeClr val="bg1"/>
              </a:solidFill>
            </a:endParaRPr>
          </a:p>
        </p:txBody>
      </p:sp>
      <p:sp>
        <p:nvSpPr>
          <p:cNvPr id="3" name="Content Placeholder 2"/>
          <p:cNvSpPr>
            <a:spLocks noGrp="1"/>
          </p:cNvSpPr>
          <p:nvPr>
            <p:ph idx="1"/>
          </p:nvPr>
        </p:nvSpPr>
        <p:spPr>
          <a:xfrm>
            <a:off x="1828800" y="1417638"/>
            <a:ext cx="5867400" cy="3687762"/>
          </a:xfrm>
        </p:spPr>
        <p:txBody>
          <a:bodyPr>
            <a:normAutofit fontScale="92500" lnSpcReduction="20000"/>
          </a:bodyPr>
          <a:lstStyle/>
          <a:p>
            <a:pPr marL="0" indent="0">
              <a:buNone/>
            </a:pPr>
            <a:r>
              <a:rPr lang="en-US" dirty="0">
                <a:solidFill>
                  <a:schemeClr val="bg1"/>
                </a:solidFill>
              </a:rPr>
              <a:t>	</a:t>
            </a:r>
            <a:r>
              <a:rPr lang="en-US" dirty="0" smtClean="0">
                <a:solidFill>
                  <a:schemeClr val="bg1"/>
                </a:solidFill>
              </a:rPr>
              <a:t>	      2017       2018</a:t>
            </a:r>
            <a:endParaRPr lang="en-US" dirty="0">
              <a:solidFill>
                <a:schemeClr val="bg1"/>
              </a:solidFill>
            </a:endParaRPr>
          </a:p>
          <a:p>
            <a:r>
              <a:rPr lang="en-US" dirty="0" smtClean="0">
                <a:solidFill>
                  <a:schemeClr val="bg1">
                    <a:alpha val="40000"/>
                  </a:schemeClr>
                </a:solidFill>
              </a:rPr>
              <a:t>Effort                         &lt;               </a:t>
            </a:r>
          </a:p>
          <a:p>
            <a:r>
              <a:rPr lang="en-US" dirty="0" smtClean="0">
                <a:solidFill>
                  <a:schemeClr val="bg1">
                    <a:alpha val="40000"/>
                  </a:schemeClr>
                </a:solidFill>
              </a:rPr>
              <a:t>Images                      &gt;      </a:t>
            </a:r>
          </a:p>
          <a:p>
            <a:r>
              <a:rPr lang="en-US" dirty="0" smtClean="0">
                <a:solidFill>
                  <a:schemeClr val="bg1">
                    <a:alpha val="40000"/>
                  </a:schemeClr>
                </a:solidFill>
              </a:rPr>
              <a:t>Species                     &lt;</a:t>
            </a:r>
          </a:p>
          <a:p>
            <a:endParaRPr lang="en-US" dirty="0" smtClean="0">
              <a:solidFill>
                <a:schemeClr val="bg1">
                  <a:alpha val="40000"/>
                </a:schemeClr>
              </a:solidFill>
            </a:endParaRPr>
          </a:p>
          <a:p>
            <a:r>
              <a:rPr lang="en-US" dirty="0" smtClean="0">
                <a:solidFill>
                  <a:schemeClr val="bg1">
                    <a:alpha val="40000"/>
                  </a:schemeClr>
                </a:solidFill>
              </a:rPr>
              <a:t>Images                      &gt;</a:t>
            </a:r>
          </a:p>
          <a:p>
            <a:r>
              <a:rPr lang="en-US" dirty="0" smtClean="0">
                <a:solidFill>
                  <a:schemeClr val="bg1">
                    <a:alpha val="40000"/>
                  </a:schemeClr>
                </a:solidFill>
              </a:rPr>
              <a:t>Visits                         &lt;</a:t>
            </a:r>
          </a:p>
          <a:p>
            <a:r>
              <a:rPr lang="en-US" dirty="0" smtClean="0">
                <a:solidFill>
                  <a:schemeClr val="bg1">
                    <a:alpha val="40000"/>
                  </a:schemeClr>
                </a:solidFill>
              </a:rPr>
              <a:t>Individuals               &lt;            </a:t>
            </a:r>
            <a:endParaRPr lang="en-US" dirty="0">
              <a:solidFill>
                <a:schemeClr val="bg1">
                  <a:alpha val="40000"/>
                </a:schemeClr>
              </a:solidFill>
            </a:endParaRPr>
          </a:p>
        </p:txBody>
      </p:sp>
      <p:sp>
        <p:nvSpPr>
          <p:cNvPr id="5" name="Content Placeholder 2"/>
          <p:cNvSpPr txBox="1">
            <a:spLocks/>
          </p:cNvSpPr>
          <p:nvPr/>
        </p:nvSpPr>
        <p:spPr>
          <a:xfrm>
            <a:off x="457200" y="6126163"/>
            <a:ext cx="8229600" cy="731837"/>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bg1"/>
                </a:solidFill>
              </a:rPr>
              <a:t>Jensen, P. G., C. L. Demers, S. A. McNulty, W. J. </a:t>
            </a:r>
            <a:r>
              <a:rPr lang="en-US" sz="2000" dirty="0" err="1" smtClean="0">
                <a:solidFill>
                  <a:schemeClr val="bg1"/>
                </a:solidFill>
              </a:rPr>
              <a:t>Jakubas</a:t>
            </a:r>
            <a:r>
              <a:rPr lang="en-US" sz="2000" dirty="0" smtClean="0">
                <a:solidFill>
                  <a:schemeClr val="bg1"/>
                </a:solidFill>
              </a:rPr>
              <a:t>, and M. M. Humphries</a:t>
            </a:r>
            <a:r>
              <a:rPr lang="en-US" sz="2000" smtClean="0">
                <a:solidFill>
                  <a:schemeClr val="bg1"/>
                </a:solidFill>
              </a:rPr>
              <a:t>. 2012</a:t>
            </a:r>
            <a:r>
              <a:rPr lang="en-US" sz="2000" dirty="0" smtClean="0">
                <a:solidFill>
                  <a:schemeClr val="bg1"/>
                </a:solidFill>
              </a:rPr>
              <a:t>. 	Marten and fisher responses to fluctuations in prey populations and mast crops 	in the northern hardwood forest. Journal of Wildlife Management.</a:t>
            </a:r>
            <a:endParaRPr lang="en-US" sz="2000" dirty="0">
              <a:solidFill>
                <a:schemeClr val="bg1"/>
              </a:solidFill>
            </a:endParaRPr>
          </a:p>
        </p:txBody>
      </p:sp>
      <p:sp>
        <p:nvSpPr>
          <p:cNvPr id="4" name="TextBox 3"/>
          <p:cNvSpPr txBox="1"/>
          <p:nvPr/>
        </p:nvSpPr>
        <p:spPr>
          <a:xfrm rot="16200000">
            <a:off x="985511" y="2291091"/>
            <a:ext cx="1295399" cy="523220"/>
          </a:xfrm>
          <a:prstGeom prst="rect">
            <a:avLst/>
          </a:prstGeom>
          <a:noFill/>
        </p:spPr>
        <p:txBody>
          <a:bodyPr wrap="square" rtlCol="0">
            <a:spAutoFit/>
          </a:bodyPr>
          <a:lstStyle/>
          <a:p>
            <a:pPr algn="ctr"/>
            <a:r>
              <a:rPr lang="en-US" sz="2800" dirty="0" smtClean="0">
                <a:solidFill>
                  <a:schemeClr val="bg1">
                    <a:alpha val="40000"/>
                  </a:schemeClr>
                </a:solidFill>
              </a:rPr>
              <a:t>Overall</a:t>
            </a:r>
            <a:endParaRPr lang="en-US" dirty="0" smtClean="0">
              <a:solidFill>
                <a:schemeClr val="bg1">
                  <a:alpha val="40000"/>
                </a:schemeClr>
              </a:solidFill>
            </a:endParaRPr>
          </a:p>
        </p:txBody>
      </p:sp>
      <p:sp>
        <p:nvSpPr>
          <p:cNvPr id="6" name="TextBox 5"/>
          <p:cNvSpPr txBox="1"/>
          <p:nvPr/>
        </p:nvSpPr>
        <p:spPr>
          <a:xfrm rot="16200000">
            <a:off x="985512" y="4081789"/>
            <a:ext cx="1295399" cy="523220"/>
          </a:xfrm>
          <a:prstGeom prst="rect">
            <a:avLst/>
          </a:prstGeom>
          <a:noFill/>
        </p:spPr>
        <p:txBody>
          <a:bodyPr wrap="square" rtlCol="0">
            <a:spAutoFit/>
          </a:bodyPr>
          <a:lstStyle/>
          <a:p>
            <a:pPr algn="ctr"/>
            <a:r>
              <a:rPr lang="en-US" sz="2800" dirty="0" smtClean="0">
                <a:solidFill>
                  <a:schemeClr val="bg1">
                    <a:alpha val="40000"/>
                  </a:schemeClr>
                </a:solidFill>
              </a:rPr>
              <a:t>Marten</a:t>
            </a:r>
            <a:endParaRPr lang="en-US" dirty="0" smtClean="0">
              <a:solidFill>
                <a:schemeClr val="bg1">
                  <a:alpha val="40000"/>
                </a:scheme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9998" t="52869" r="41503" b="7130"/>
          <a:stretch/>
        </p:blipFill>
        <p:spPr>
          <a:xfrm>
            <a:off x="6217876" y="1875367"/>
            <a:ext cx="2621324" cy="4250796"/>
          </a:xfrm>
          <a:prstGeom prst="rect">
            <a:avLst/>
          </a:prstGeom>
        </p:spPr>
      </p:pic>
    </p:spTree>
    <p:extLst>
      <p:ext uri="{BB962C8B-B14F-4D97-AF65-F5344CB8AC3E}">
        <p14:creationId xmlns:p14="http://schemas.microsoft.com/office/powerpoint/2010/main" val="598073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3">
            <a:extLst/>
          </a:blip>
          <a:srcRect l="22689" r="22688" b="5064"/>
          <a:stretch/>
        </p:blipFill>
        <p:spPr>
          <a:xfrm>
            <a:off x="3111502" y="5840058"/>
            <a:ext cx="533399" cy="766176"/>
          </a:xfrm>
          <a:prstGeom prst="rect">
            <a:avLst/>
          </a:prstGeom>
          <a:ln>
            <a:noFill/>
          </a:ln>
        </p:spPr>
      </p:pic>
      <p:pic>
        <p:nvPicPr>
          <p:cNvPr id="61" name="Picture 60"/>
          <p:cNvPicPr>
            <a:picLocks noChangeAspect="1"/>
          </p:cNvPicPr>
          <p:nvPr/>
        </p:nvPicPr>
        <p:blipFill rotWithShape="1">
          <a:blip r:embed="rId3">
            <a:extLst/>
          </a:blip>
          <a:srcRect l="22689" r="22688" b="5064"/>
          <a:stretch/>
        </p:blipFill>
        <p:spPr>
          <a:xfrm>
            <a:off x="2476500" y="4054291"/>
            <a:ext cx="533399" cy="766176"/>
          </a:xfrm>
          <a:prstGeom prst="rect">
            <a:avLst/>
          </a:prstGeom>
          <a:ln>
            <a:noFill/>
          </a:ln>
        </p:spPr>
      </p:pic>
      <p:pic>
        <p:nvPicPr>
          <p:cNvPr id="27" name="Picture 26"/>
          <p:cNvPicPr>
            <a:picLocks noChangeAspect="1"/>
          </p:cNvPicPr>
          <p:nvPr/>
        </p:nvPicPr>
        <p:blipFill rotWithShape="1">
          <a:blip r:embed="rId3">
            <a:extLst/>
          </a:blip>
          <a:srcRect l="22689" r="22688" b="5064"/>
          <a:stretch/>
        </p:blipFill>
        <p:spPr>
          <a:xfrm>
            <a:off x="3287208" y="2034949"/>
            <a:ext cx="462277" cy="766176"/>
          </a:xfrm>
          <a:prstGeom prst="rect">
            <a:avLst/>
          </a:prstGeom>
          <a:ln>
            <a:noFill/>
          </a:ln>
        </p:spPr>
      </p:pic>
      <p:cxnSp>
        <p:nvCxnSpPr>
          <p:cNvPr id="13" name="Straight Arrow Connector 12"/>
          <p:cNvCxnSpPr>
            <a:endCxn id="27" idx="1"/>
          </p:cNvCxnSpPr>
          <p:nvPr/>
        </p:nvCxnSpPr>
        <p:spPr>
          <a:xfrm>
            <a:off x="1559372" y="2034949"/>
            <a:ext cx="1727836" cy="383088"/>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pPr algn="l"/>
            <a:r>
              <a:rPr lang="en-US" dirty="0">
                <a:solidFill>
                  <a:schemeClr val="bg1"/>
                </a:solidFill>
              </a:rPr>
              <a:t>SCR: A step beyond </a:t>
            </a:r>
            <a:r>
              <a:rPr lang="en-US" dirty="0" smtClean="0">
                <a:solidFill>
                  <a:schemeClr val="bg1"/>
                </a:solidFill>
              </a:rPr>
              <a:t>Mark-Recapture</a:t>
            </a:r>
            <a:endParaRPr lang="en-US" dirty="0">
              <a:solidFill>
                <a:schemeClr val="bg1"/>
              </a:solidFill>
            </a:endParaRPr>
          </a:p>
        </p:txBody>
      </p:sp>
      <p:pic>
        <p:nvPicPr>
          <p:cNvPr id="24" name="Picture 23"/>
          <p:cNvPicPr>
            <a:picLocks noChangeAspect="1"/>
          </p:cNvPicPr>
          <p:nvPr/>
        </p:nvPicPr>
        <p:blipFill rotWithShape="1">
          <a:blip r:embed="rId3">
            <a:extLst/>
          </a:blip>
          <a:srcRect l="22689" r="22688" b="5064"/>
          <a:stretch/>
        </p:blipFill>
        <p:spPr>
          <a:xfrm>
            <a:off x="920757" y="3196224"/>
            <a:ext cx="533399" cy="766176"/>
          </a:xfrm>
          <a:prstGeom prst="rect">
            <a:avLst/>
          </a:prstGeom>
          <a:ln>
            <a:noFill/>
          </a:ln>
        </p:spPr>
      </p:pic>
      <p:pic>
        <p:nvPicPr>
          <p:cNvPr id="25" name="Picture 24"/>
          <p:cNvPicPr>
            <a:picLocks noChangeAspect="1"/>
          </p:cNvPicPr>
          <p:nvPr/>
        </p:nvPicPr>
        <p:blipFill rotWithShape="1">
          <a:blip r:embed="rId3">
            <a:extLst/>
          </a:blip>
          <a:srcRect l="22689" r="22688" b="5064"/>
          <a:stretch/>
        </p:blipFill>
        <p:spPr>
          <a:xfrm>
            <a:off x="725798" y="5542457"/>
            <a:ext cx="533399" cy="766176"/>
          </a:xfrm>
          <a:prstGeom prst="rect">
            <a:avLst/>
          </a:prstGeom>
          <a:ln>
            <a:noFill/>
          </a:ln>
        </p:spPr>
      </p:pic>
      <p:pic>
        <p:nvPicPr>
          <p:cNvPr id="42" name="Picture 2" descr="Image result for marten weasel clip ar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0360" y="1344813"/>
            <a:ext cx="1752600" cy="1237413"/>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p:cNvCxnSpPr>
            <a:stCxn id="27" idx="1"/>
            <a:endCxn id="24" idx="3"/>
          </p:cNvCxnSpPr>
          <p:nvPr/>
        </p:nvCxnSpPr>
        <p:spPr>
          <a:xfrm flipH="1">
            <a:off x="1454156" y="2418037"/>
            <a:ext cx="1833052" cy="1161275"/>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4" idx="3"/>
            <a:endCxn id="61" idx="1"/>
          </p:cNvCxnSpPr>
          <p:nvPr/>
        </p:nvCxnSpPr>
        <p:spPr>
          <a:xfrm>
            <a:off x="1454156" y="3579312"/>
            <a:ext cx="1022344" cy="858067"/>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657600" y="2221468"/>
            <a:ext cx="516254" cy="369332"/>
          </a:xfrm>
          <a:prstGeom prst="rect">
            <a:avLst/>
          </a:prstGeom>
          <a:noFill/>
        </p:spPr>
        <p:txBody>
          <a:bodyPr wrap="square" rtlCol="0">
            <a:spAutoFit/>
          </a:bodyPr>
          <a:lstStyle/>
          <a:p>
            <a:pPr algn="ctr"/>
            <a:r>
              <a:rPr lang="en-US" b="1" dirty="0" smtClean="0"/>
              <a:t>A</a:t>
            </a:r>
            <a:endParaRPr lang="en-US" b="1" dirty="0"/>
          </a:p>
        </p:txBody>
      </p:sp>
      <p:sp>
        <p:nvSpPr>
          <p:cNvPr id="57" name="TextBox 56"/>
          <p:cNvSpPr txBox="1"/>
          <p:nvPr/>
        </p:nvSpPr>
        <p:spPr>
          <a:xfrm>
            <a:off x="639129" y="5195080"/>
            <a:ext cx="516254" cy="369332"/>
          </a:xfrm>
          <a:prstGeom prst="rect">
            <a:avLst/>
          </a:prstGeom>
          <a:noFill/>
        </p:spPr>
        <p:txBody>
          <a:bodyPr wrap="square" rtlCol="0">
            <a:spAutoFit/>
          </a:bodyPr>
          <a:lstStyle/>
          <a:p>
            <a:pPr algn="ctr"/>
            <a:r>
              <a:rPr lang="en-US" b="1" dirty="0" smtClean="0"/>
              <a:t>D</a:t>
            </a:r>
            <a:endParaRPr lang="en-US" b="1" dirty="0"/>
          </a:p>
        </p:txBody>
      </p:sp>
      <p:sp>
        <p:nvSpPr>
          <p:cNvPr id="58" name="TextBox 57"/>
          <p:cNvSpPr txBox="1"/>
          <p:nvPr/>
        </p:nvSpPr>
        <p:spPr>
          <a:xfrm>
            <a:off x="469913" y="3318310"/>
            <a:ext cx="516254" cy="369332"/>
          </a:xfrm>
          <a:prstGeom prst="rect">
            <a:avLst/>
          </a:prstGeom>
          <a:noFill/>
        </p:spPr>
        <p:txBody>
          <a:bodyPr wrap="square" rtlCol="0">
            <a:spAutoFit/>
          </a:bodyPr>
          <a:lstStyle/>
          <a:p>
            <a:pPr algn="ctr"/>
            <a:r>
              <a:rPr lang="en-US" b="1" dirty="0" smtClean="0"/>
              <a:t>B</a:t>
            </a:r>
            <a:endParaRPr lang="en-US" b="1" dirty="0"/>
          </a:p>
        </p:txBody>
      </p:sp>
      <p:cxnSp>
        <p:nvCxnSpPr>
          <p:cNvPr id="65" name="Straight Arrow Connector 64"/>
          <p:cNvCxnSpPr>
            <a:stCxn id="64" idx="0"/>
            <a:endCxn id="27" idx="2"/>
          </p:cNvCxnSpPr>
          <p:nvPr/>
        </p:nvCxnSpPr>
        <p:spPr>
          <a:xfrm flipV="1">
            <a:off x="3378202" y="2801125"/>
            <a:ext cx="140145" cy="3038933"/>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61" idx="2"/>
            <a:endCxn id="64" idx="1"/>
          </p:cNvCxnSpPr>
          <p:nvPr/>
        </p:nvCxnSpPr>
        <p:spPr>
          <a:xfrm>
            <a:off x="2743200" y="4820467"/>
            <a:ext cx="368302" cy="1402679"/>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3505200" y="6013259"/>
            <a:ext cx="516254" cy="369332"/>
          </a:xfrm>
          <a:prstGeom prst="rect">
            <a:avLst/>
          </a:prstGeom>
          <a:noFill/>
        </p:spPr>
        <p:txBody>
          <a:bodyPr wrap="square" rtlCol="0">
            <a:spAutoFit/>
          </a:bodyPr>
          <a:lstStyle/>
          <a:p>
            <a:pPr algn="ctr"/>
            <a:r>
              <a:rPr lang="en-US" b="1" dirty="0" smtClean="0"/>
              <a:t>E</a:t>
            </a:r>
            <a:endParaRPr lang="en-US" b="1" dirty="0"/>
          </a:p>
        </p:txBody>
      </p:sp>
      <p:sp>
        <p:nvSpPr>
          <p:cNvPr id="85" name="TextBox 84"/>
          <p:cNvSpPr txBox="1"/>
          <p:nvPr/>
        </p:nvSpPr>
        <p:spPr>
          <a:xfrm>
            <a:off x="2438400" y="3745468"/>
            <a:ext cx="516254" cy="369332"/>
          </a:xfrm>
          <a:prstGeom prst="rect">
            <a:avLst/>
          </a:prstGeom>
          <a:noFill/>
        </p:spPr>
        <p:txBody>
          <a:bodyPr wrap="square" rtlCol="0">
            <a:spAutoFit/>
          </a:bodyPr>
          <a:lstStyle/>
          <a:p>
            <a:pPr algn="ctr"/>
            <a:r>
              <a:rPr lang="en-US" b="1" dirty="0" smtClean="0"/>
              <a:t>C</a:t>
            </a:r>
            <a:endParaRPr lang="en-US" b="1" dirty="0"/>
          </a:p>
        </p:txBody>
      </p:sp>
      <p:sp>
        <p:nvSpPr>
          <p:cNvPr id="84" name="TextBox 83"/>
          <p:cNvSpPr txBox="1"/>
          <p:nvPr/>
        </p:nvSpPr>
        <p:spPr>
          <a:xfrm>
            <a:off x="4724400" y="1219200"/>
            <a:ext cx="3733800" cy="523220"/>
          </a:xfrm>
          <a:prstGeom prst="rect">
            <a:avLst/>
          </a:prstGeom>
          <a:noFill/>
        </p:spPr>
        <p:txBody>
          <a:bodyPr wrap="square" rtlCol="0">
            <a:spAutoFit/>
          </a:bodyPr>
          <a:lstStyle/>
          <a:p>
            <a:pPr algn="ctr"/>
            <a:r>
              <a:rPr lang="en-US" sz="2800" dirty="0" smtClean="0">
                <a:solidFill>
                  <a:schemeClr val="bg1"/>
                </a:solidFill>
              </a:rPr>
              <a:t>Capture Histories</a:t>
            </a:r>
            <a:endParaRPr lang="en-US" sz="2800" dirty="0">
              <a:solidFill>
                <a:schemeClr val="bg1"/>
              </a:solidFill>
            </a:endParaRPr>
          </a:p>
        </p:txBody>
      </p:sp>
      <p:grpSp>
        <p:nvGrpSpPr>
          <p:cNvPr id="130" name="Group 129"/>
          <p:cNvGrpSpPr/>
          <p:nvPr/>
        </p:nvGrpSpPr>
        <p:grpSpPr>
          <a:xfrm>
            <a:off x="4724400" y="1905000"/>
            <a:ext cx="3840480" cy="1435608"/>
            <a:chOff x="5149852" y="2074220"/>
            <a:chExt cx="3840480" cy="1435608"/>
          </a:xfrm>
        </p:grpSpPr>
        <p:grpSp>
          <p:nvGrpSpPr>
            <p:cNvPr id="131" name="Group 130"/>
            <p:cNvGrpSpPr/>
            <p:nvPr/>
          </p:nvGrpSpPr>
          <p:grpSpPr>
            <a:xfrm>
              <a:off x="5149852" y="2074220"/>
              <a:ext cx="3840480" cy="1435608"/>
              <a:chOff x="5149852" y="2074221"/>
              <a:chExt cx="3840480" cy="1278579"/>
            </a:xfrm>
          </p:grpSpPr>
          <p:grpSp>
            <p:nvGrpSpPr>
              <p:cNvPr id="133" name="Group 132"/>
              <p:cNvGrpSpPr/>
              <p:nvPr/>
            </p:nvGrpSpPr>
            <p:grpSpPr>
              <a:xfrm>
                <a:off x="5149852" y="2074221"/>
                <a:ext cx="3840480" cy="1278579"/>
                <a:chOff x="5149852" y="2074221"/>
                <a:chExt cx="3840480" cy="1278579"/>
              </a:xfrm>
            </p:grpSpPr>
            <p:sp>
              <p:nvSpPr>
                <p:cNvPr id="135" name="Rectangle 134"/>
                <p:cNvSpPr/>
                <p:nvPr/>
              </p:nvSpPr>
              <p:spPr>
                <a:xfrm>
                  <a:off x="5149852" y="2095048"/>
                  <a:ext cx="3840480" cy="1257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Occasion</a:t>
                  </a:r>
                </a:p>
                <a:p>
                  <a:pPr algn="ctr"/>
                  <a:r>
                    <a:rPr lang="en-US" sz="2400" dirty="0" smtClean="0"/>
                    <a:t>         </a:t>
                  </a:r>
                  <a:r>
                    <a:rPr lang="en-US" sz="2400" i="1" dirty="0" smtClean="0"/>
                    <a:t>1     2     3     4     5</a:t>
                  </a:r>
                </a:p>
                <a:p>
                  <a:pPr algn="ctr"/>
                  <a:r>
                    <a:rPr lang="en-US" sz="2400" dirty="0"/>
                    <a:t> </a:t>
                  </a:r>
                  <a:r>
                    <a:rPr lang="en-US" sz="2400" i="1" dirty="0">
                      <a:solidFill>
                        <a:schemeClr val="accent1"/>
                      </a:solidFill>
                    </a:rPr>
                    <a:t>A</a:t>
                  </a:r>
                  <a:r>
                    <a:rPr lang="en-US" sz="2400" dirty="0"/>
                    <a:t>     </a:t>
                  </a:r>
                  <a:r>
                    <a:rPr lang="en-US" sz="2400" dirty="0" smtClean="0"/>
                    <a:t>1     1     1     1     1             </a:t>
                  </a:r>
                  <a:endParaRPr lang="en-US" dirty="0"/>
                </a:p>
              </p:txBody>
            </p:sp>
            <p:sp>
              <p:nvSpPr>
                <p:cNvPr id="136" name="Rectangle 135"/>
                <p:cNvSpPr/>
                <p:nvPr/>
              </p:nvSpPr>
              <p:spPr>
                <a:xfrm>
                  <a:off x="5228198" y="2074221"/>
                  <a:ext cx="926706" cy="584775"/>
                </a:xfrm>
                <a:prstGeom prst="rect">
                  <a:avLst/>
                </a:prstGeom>
              </p:spPr>
              <p:txBody>
                <a:bodyPr wrap="square">
                  <a:spAutoFit/>
                </a:bodyPr>
                <a:lstStyle/>
                <a:p>
                  <a:r>
                    <a:rPr lang="en-US" sz="3200" b="1" i="1" dirty="0" smtClean="0"/>
                    <a:t>MR</a:t>
                  </a:r>
                  <a:endParaRPr lang="en-US" sz="3200" dirty="0"/>
                </a:p>
              </p:txBody>
            </p:sp>
          </p:grpSp>
          <p:cxnSp>
            <p:nvCxnSpPr>
              <p:cNvPr id="134" name="Straight Connector 133"/>
              <p:cNvCxnSpPr/>
              <p:nvPr/>
            </p:nvCxnSpPr>
            <p:spPr>
              <a:xfrm>
                <a:off x="5715000" y="2895600"/>
                <a:ext cx="289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2" name="Rectangle 131"/>
            <p:cNvSpPr/>
            <p:nvPr/>
          </p:nvSpPr>
          <p:spPr>
            <a:xfrm rot="16200000">
              <a:off x="5009558" y="2855635"/>
              <a:ext cx="822960" cy="2932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Greg</a:t>
              </a:r>
            </a:p>
          </p:txBody>
        </p:sp>
      </p:grpSp>
      <p:grpSp>
        <p:nvGrpSpPr>
          <p:cNvPr id="1024" name="Group 1023"/>
          <p:cNvGrpSpPr/>
          <p:nvPr/>
        </p:nvGrpSpPr>
        <p:grpSpPr>
          <a:xfrm>
            <a:off x="4724400" y="3810000"/>
            <a:ext cx="3839848" cy="2620991"/>
            <a:chOff x="4724400" y="3810000"/>
            <a:chExt cx="3839848" cy="2620991"/>
          </a:xfrm>
        </p:grpSpPr>
        <p:grpSp>
          <p:nvGrpSpPr>
            <p:cNvPr id="138" name="Group 137"/>
            <p:cNvGrpSpPr/>
            <p:nvPr/>
          </p:nvGrpSpPr>
          <p:grpSpPr>
            <a:xfrm>
              <a:off x="4724400" y="3810000"/>
              <a:ext cx="3839848" cy="2620991"/>
              <a:chOff x="5150484" y="3916242"/>
              <a:chExt cx="3839848" cy="2620991"/>
            </a:xfrm>
          </p:grpSpPr>
          <p:grpSp>
            <p:nvGrpSpPr>
              <p:cNvPr id="139" name="Group 138"/>
              <p:cNvGrpSpPr/>
              <p:nvPr/>
            </p:nvGrpSpPr>
            <p:grpSpPr>
              <a:xfrm>
                <a:off x="5150484" y="3916242"/>
                <a:ext cx="3839848" cy="2620991"/>
                <a:chOff x="5146918" y="3915881"/>
                <a:chExt cx="3839848" cy="2620991"/>
              </a:xfrm>
            </p:grpSpPr>
            <p:sp>
              <p:nvSpPr>
                <p:cNvPr id="143" name="Rectangle 142"/>
                <p:cNvSpPr/>
                <p:nvPr/>
              </p:nvSpPr>
              <p:spPr>
                <a:xfrm>
                  <a:off x="5146918" y="3915881"/>
                  <a:ext cx="3839848" cy="262099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Occasion</a:t>
                  </a:r>
                  <a:endParaRPr lang="en-US" sz="2400" b="1" i="1" dirty="0"/>
                </a:p>
                <a:p>
                  <a:pPr algn="ctr"/>
                  <a:r>
                    <a:rPr lang="en-US" sz="2400" dirty="0"/>
                    <a:t>          </a:t>
                  </a:r>
                  <a:r>
                    <a:rPr lang="en-US" sz="2400" i="1" dirty="0" smtClean="0"/>
                    <a:t>1     </a:t>
                  </a:r>
                  <a:r>
                    <a:rPr lang="en-US" sz="2400" i="1" dirty="0"/>
                    <a:t>2     3     4     5      </a:t>
                  </a:r>
                </a:p>
                <a:p>
                  <a:r>
                    <a:rPr lang="en-US" sz="2400" dirty="0"/>
                    <a:t>     </a:t>
                  </a:r>
                  <a:r>
                    <a:rPr lang="en-US" sz="2400" dirty="0" smtClean="0"/>
                    <a:t>    </a:t>
                  </a:r>
                  <a:r>
                    <a:rPr lang="en-US" sz="2400" i="1" dirty="0" smtClean="0"/>
                    <a:t>A</a:t>
                  </a:r>
                  <a:r>
                    <a:rPr lang="en-US" sz="2400" dirty="0" smtClean="0"/>
                    <a:t>     </a:t>
                  </a:r>
                  <a:r>
                    <a:rPr lang="en-US" sz="2400" b="1" dirty="0" smtClean="0"/>
                    <a:t>1</a:t>
                  </a:r>
                  <a:r>
                    <a:rPr lang="en-US" sz="2400" dirty="0" smtClean="0">
                      <a:solidFill>
                        <a:schemeClr val="lt1">
                          <a:alpha val="25000"/>
                        </a:schemeClr>
                      </a:solidFill>
                    </a:rPr>
                    <a:t>     0     0     </a:t>
                  </a:r>
                  <a:r>
                    <a:rPr lang="en-US" sz="2400" dirty="0">
                      <a:solidFill>
                        <a:schemeClr val="lt1">
                          <a:alpha val="25000"/>
                        </a:schemeClr>
                      </a:solidFill>
                    </a:rPr>
                    <a:t>0     </a:t>
                  </a:r>
                  <a:r>
                    <a:rPr lang="en-US" sz="2400" b="1" dirty="0" smtClean="0"/>
                    <a:t>1</a:t>
                  </a:r>
                  <a:r>
                    <a:rPr lang="en-US" sz="2400" dirty="0" smtClean="0">
                      <a:solidFill>
                        <a:schemeClr val="lt1">
                          <a:alpha val="25000"/>
                        </a:schemeClr>
                      </a:solidFill>
                    </a:rPr>
                    <a:t>      </a:t>
                  </a:r>
                  <a:endParaRPr lang="en-US" sz="2400" dirty="0">
                    <a:solidFill>
                      <a:schemeClr val="lt1">
                        <a:alpha val="25000"/>
                      </a:schemeClr>
                    </a:solidFill>
                  </a:endParaRPr>
                </a:p>
                <a:p>
                  <a:pPr algn="ctr"/>
                  <a:r>
                    <a:rPr lang="en-US" sz="2400" dirty="0"/>
                    <a:t>   </a:t>
                  </a:r>
                  <a:r>
                    <a:rPr lang="en-US" sz="2400" i="1" dirty="0"/>
                    <a:t>B</a:t>
                  </a:r>
                  <a:r>
                    <a:rPr lang="en-US" sz="2400" dirty="0"/>
                    <a:t>     </a:t>
                  </a:r>
                  <a:r>
                    <a:rPr lang="en-US" sz="2400" dirty="0">
                      <a:solidFill>
                        <a:schemeClr val="lt1">
                          <a:alpha val="25000"/>
                        </a:schemeClr>
                      </a:solidFill>
                    </a:rPr>
                    <a:t>0     </a:t>
                  </a:r>
                  <a:r>
                    <a:rPr lang="en-US" sz="2400" b="1" dirty="0" smtClean="0"/>
                    <a:t>1</a:t>
                  </a:r>
                  <a:r>
                    <a:rPr lang="en-US" sz="2400" dirty="0" smtClean="0">
                      <a:solidFill>
                        <a:schemeClr val="lt1">
                          <a:alpha val="25000"/>
                        </a:schemeClr>
                      </a:solidFill>
                    </a:rPr>
                    <a:t>     0     </a:t>
                  </a:r>
                  <a:r>
                    <a:rPr lang="en-US" sz="2400" dirty="0">
                      <a:solidFill>
                        <a:schemeClr val="lt1">
                          <a:alpha val="25000"/>
                        </a:schemeClr>
                      </a:solidFill>
                    </a:rPr>
                    <a:t>0     </a:t>
                  </a:r>
                  <a:r>
                    <a:rPr lang="en-US" sz="2400" dirty="0" smtClean="0">
                      <a:solidFill>
                        <a:schemeClr val="lt1">
                          <a:alpha val="25000"/>
                        </a:schemeClr>
                      </a:solidFill>
                    </a:rPr>
                    <a:t>0        </a:t>
                  </a:r>
                  <a:endParaRPr lang="en-US" sz="2400" dirty="0">
                    <a:solidFill>
                      <a:schemeClr val="lt1">
                        <a:alpha val="25000"/>
                      </a:schemeClr>
                    </a:solidFill>
                  </a:endParaRPr>
                </a:p>
                <a:p>
                  <a:pPr algn="ctr"/>
                  <a:r>
                    <a:rPr lang="en-US" sz="2400" i="1" dirty="0">
                      <a:solidFill>
                        <a:schemeClr val="lt1">
                          <a:alpha val="25000"/>
                        </a:schemeClr>
                      </a:solidFill>
                    </a:rPr>
                    <a:t>   </a:t>
                  </a:r>
                  <a:r>
                    <a:rPr lang="en-US" sz="2400" i="1" dirty="0"/>
                    <a:t>C</a:t>
                  </a:r>
                  <a:r>
                    <a:rPr lang="en-US" sz="2400" dirty="0">
                      <a:solidFill>
                        <a:schemeClr val="lt1">
                          <a:alpha val="25000"/>
                        </a:schemeClr>
                      </a:solidFill>
                    </a:rPr>
                    <a:t>     </a:t>
                  </a:r>
                  <a:r>
                    <a:rPr lang="en-US" sz="2400" dirty="0" smtClean="0">
                      <a:solidFill>
                        <a:schemeClr val="lt1">
                          <a:alpha val="25000"/>
                        </a:schemeClr>
                      </a:solidFill>
                    </a:rPr>
                    <a:t>0     0     </a:t>
                  </a:r>
                  <a:r>
                    <a:rPr lang="en-US" sz="2400" b="1" dirty="0" smtClean="0"/>
                    <a:t>1</a:t>
                  </a:r>
                  <a:r>
                    <a:rPr lang="en-US" sz="2400" dirty="0" smtClean="0">
                      <a:solidFill>
                        <a:schemeClr val="lt1">
                          <a:alpha val="25000"/>
                        </a:schemeClr>
                      </a:solidFill>
                    </a:rPr>
                    <a:t>     0     </a:t>
                  </a:r>
                  <a:r>
                    <a:rPr lang="en-US" sz="2400" dirty="0">
                      <a:solidFill>
                        <a:schemeClr val="lt1">
                          <a:alpha val="25000"/>
                        </a:schemeClr>
                      </a:solidFill>
                    </a:rPr>
                    <a:t>0  </a:t>
                  </a:r>
                </a:p>
                <a:p>
                  <a:pPr algn="ctr"/>
                  <a:r>
                    <a:rPr lang="en-US" sz="2400" dirty="0">
                      <a:solidFill>
                        <a:schemeClr val="lt1">
                          <a:alpha val="25000"/>
                        </a:schemeClr>
                      </a:solidFill>
                    </a:rPr>
                    <a:t>   </a:t>
                  </a:r>
                  <a:r>
                    <a:rPr lang="en-US" sz="2400" i="1" dirty="0"/>
                    <a:t>D</a:t>
                  </a:r>
                  <a:r>
                    <a:rPr lang="en-US" sz="2400" dirty="0">
                      <a:solidFill>
                        <a:schemeClr val="lt1">
                          <a:alpha val="25000"/>
                        </a:schemeClr>
                      </a:solidFill>
                    </a:rPr>
                    <a:t>     0     </a:t>
                  </a:r>
                  <a:r>
                    <a:rPr lang="en-US" sz="2400" dirty="0" smtClean="0">
                      <a:solidFill>
                        <a:schemeClr val="lt1">
                          <a:alpha val="25000"/>
                        </a:schemeClr>
                      </a:solidFill>
                    </a:rPr>
                    <a:t>0     0     0     0</a:t>
                  </a:r>
                </a:p>
                <a:p>
                  <a:pPr algn="ctr"/>
                  <a:r>
                    <a:rPr lang="en-US" sz="2400" dirty="0">
                      <a:solidFill>
                        <a:schemeClr val="lt1">
                          <a:alpha val="25000"/>
                        </a:schemeClr>
                      </a:solidFill>
                    </a:rPr>
                    <a:t> </a:t>
                  </a:r>
                  <a:r>
                    <a:rPr lang="en-US" sz="2400" dirty="0" smtClean="0">
                      <a:solidFill>
                        <a:schemeClr val="lt1">
                          <a:alpha val="25000"/>
                        </a:schemeClr>
                      </a:solidFill>
                    </a:rPr>
                    <a:t>   </a:t>
                  </a:r>
                  <a:r>
                    <a:rPr lang="en-US" sz="2400" i="1" dirty="0" smtClean="0"/>
                    <a:t>E</a:t>
                  </a:r>
                  <a:r>
                    <a:rPr lang="en-US" sz="2400" dirty="0" smtClean="0">
                      <a:solidFill>
                        <a:schemeClr val="lt1">
                          <a:alpha val="25000"/>
                        </a:schemeClr>
                      </a:solidFill>
                    </a:rPr>
                    <a:t>     </a:t>
                  </a:r>
                  <a:r>
                    <a:rPr lang="en-US" sz="2400" dirty="0">
                      <a:solidFill>
                        <a:schemeClr val="lt1">
                          <a:alpha val="25000"/>
                        </a:schemeClr>
                      </a:solidFill>
                    </a:rPr>
                    <a:t>0     </a:t>
                  </a:r>
                  <a:r>
                    <a:rPr lang="en-US" sz="2400" dirty="0" smtClean="0">
                      <a:solidFill>
                        <a:schemeClr val="lt1">
                          <a:alpha val="25000"/>
                        </a:schemeClr>
                      </a:solidFill>
                    </a:rPr>
                    <a:t>0      0      </a:t>
                  </a:r>
                  <a:r>
                    <a:rPr lang="en-US" sz="2400" b="1" dirty="0" smtClean="0"/>
                    <a:t>1</a:t>
                  </a:r>
                  <a:r>
                    <a:rPr lang="en-US" sz="2400" dirty="0" smtClean="0">
                      <a:solidFill>
                        <a:schemeClr val="lt1">
                          <a:alpha val="25000"/>
                        </a:schemeClr>
                      </a:solidFill>
                    </a:rPr>
                    <a:t>     0            </a:t>
                  </a:r>
                  <a:endParaRPr lang="en-US" sz="2400" dirty="0">
                    <a:solidFill>
                      <a:schemeClr val="lt1">
                        <a:alpha val="25000"/>
                      </a:schemeClr>
                    </a:solidFill>
                  </a:endParaRPr>
                </a:p>
              </p:txBody>
            </p:sp>
            <p:sp>
              <p:nvSpPr>
                <p:cNvPr id="144" name="Rectangle 143"/>
                <p:cNvSpPr/>
                <p:nvPr/>
              </p:nvSpPr>
              <p:spPr>
                <a:xfrm>
                  <a:off x="5169294" y="3976291"/>
                  <a:ext cx="926706" cy="584775"/>
                </a:xfrm>
                <a:prstGeom prst="rect">
                  <a:avLst/>
                </a:prstGeom>
              </p:spPr>
              <p:txBody>
                <a:bodyPr wrap="square">
                  <a:spAutoFit/>
                </a:bodyPr>
                <a:lstStyle/>
                <a:p>
                  <a:r>
                    <a:rPr lang="en-US" sz="3200" b="1" i="1" dirty="0"/>
                    <a:t>SCR</a:t>
                  </a:r>
                  <a:endParaRPr lang="en-US" sz="3200" dirty="0"/>
                </a:p>
              </p:txBody>
            </p:sp>
          </p:grpSp>
          <p:grpSp>
            <p:nvGrpSpPr>
              <p:cNvPr id="140" name="Group 139"/>
              <p:cNvGrpSpPr/>
              <p:nvPr/>
            </p:nvGrpSpPr>
            <p:grpSpPr>
              <a:xfrm>
                <a:off x="5794766" y="4343761"/>
                <a:ext cx="2895600" cy="2117633"/>
                <a:chOff x="5791200" y="4343400"/>
                <a:chExt cx="2895600" cy="2117633"/>
              </a:xfrm>
            </p:grpSpPr>
            <p:cxnSp>
              <p:nvCxnSpPr>
                <p:cNvPr id="141" name="Straight Connector 140"/>
                <p:cNvCxnSpPr/>
                <p:nvPr/>
              </p:nvCxnSpPr>
              <p:spPr>
                <a:xfrm>
                  <a:off x="5791200" y="4648200"/>
                  <a:ext cx="289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6154904" y="4343400"/>
                  <a:ext cx="0" cy="21176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45" name="Rectangle 144"/>
            <p:cNvSpPr/>
            <p:nvPr/>
          </p:nvSpPr>
          <p:spPr>
            <a:xfrm rot="16200000">
              <a:off x="4173059" y="5266452"/>
              <a:ext cx="1657829" cy="306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Greg</a:t>
              </a:r>
            </a:p>
          </p:txBody>
        </p:sp>
      </p:grpSp>
    </p:spTree>
    <p:extLst>
      <p:ext uri="{BB962C8B-B14F-4D97-AF65-F5344CB8AC3E}">
        <p14:creationId xmlns:p14="http://schemas.microsoft.com/office/powerpoint/2010/main" val="362883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181600" y="4609721"/>
            <a:ext cx="3255807" cy="1844181"/>
            <a:chOff x="5160772" y="4609721"/>
            <a:chExt cx="3255807" cy="1844181"/>
          </a:xfrm>
        </p:grpSpPr>
        <p:sp>
          <p:nvSpPr>
            <p:cNvPr id="159" name="Oval 158"/>
            <p:cNvSpPr/>
            <p:nvPr/>
          </p:nvSpPr>
          <p:spPr>
            <a:xfrm>
              <a:off x="7355337" y="5486400"/>
              <a:ext cx="1026663" cy="96750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0" name="Oval 159"/>
            <p:cNvSpPr/>
            <p:nvPr/>
          </p:nvSpPr>
          <p:spPr>
            <a:xfrm>
              <a:off x="5867400" y="5334000"/>
              <a:ext cx="1026663" cy="96750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1" name="Oval 160"/>
            <p:cNvSpPr/>
            <p:nvPr/>
          </p:nvSpPr>
          <p:spPr>
            <a:xfrm>
              <a:off x="6745737" y="5052298"/>
              <a:ext cx="1026663" cy="96750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2" name="Oval 161"/>
            <p:cNvSpPr/>
            <p:nvPr/>
          </p:nvSpPr>
          <p:spPr>
            <a:xfrm>
              <a:off x="7389916" y="4609721"/>
              <a:ext cx="1026663" cy="96750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8" name="Oval 157"/>
            <p:cNvSpPr/>
            <p:nvPr/>
          </p:nvSpPr>
          <p:spPr>
            <a:xfrm>
              <a:off x="5160772" y="4758882"/>
              <a:ext cx="1026663" cy="96750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64" name="Picture 63"/>
          <p:cNvPicPr>
            <a:picLocks noChangeAspect="1"/>
          </p:cNvPicPr>
          <p:nvPr/>
        </p:nvPicPr>
        <p:blipFill rotWithShape="1">
          <a:blip r:embed="rId3">
            <a:extLst/>
          </a:blip>
          <a:srcRect l="22689" r="22688" b="5064"/>
          <a:stretch/>
        </p:blipFill>
        <p:spPr>
          <a:xfrm>
            <a:off x="3111502" y="5840058"/>
            <a:ext cx="533399" cy="766176"/>
          </a:xfrm>
          <a:prstGeom prst="rect">
            <a:avLst/>
          </a:prstGeom>
          <a:ln>
            <a:noFill/>
          </a:ln>
        </p:spPr>
      </p:pic>
      <p:pic>
        <p:nvPicPr>
          <p:cNvPr id="61" name="Picture 60"/>
          <p:cNvPicPr>
            <a:picLocks noChangeAspect="1"/>
          </p:cNvPicPr>
          <p:nvPr/>
        </p:nvPicPr>
        <p:blipFill rotWithShape="1">
          <a:blip r:embed="rId3">
            <a:extLst/>
          </a:blip>
          <a:srcRect l="22689" r="22688" b="5064"/>
          <a:stretch/>
        </p:blipFill>
        <p:spPr>
          <a:xfrm>
            <a:off x="2476500" y="4054291"/>
            <a:ext cx="533399" cy="766176"/>
          </a:xfrm>
          <a:prstGeom prst="rect">
            <a:avLst/>
          </a:prstGeom>
          <a:ln>
            <a:noFill/>
          </a:ln>
        </p:spPr>
      </p:pic>
      <p:pic>
        <p:nvPicPr>
          <p:cNvPr id="27" name="Picture 26"/>
          <p:cNvPicPr>
            <a:picLocks noChangeAspect="1"/>
          </p:cNvPicPr>
          <p:nvPr/>
        </p:nvPicPr>
        <p:blipFill rotWithShape="1">
          <a:blip r:embed="rId3">
            <a:extLst/>
          </a:blip>
          <a:srcRect l="22689" r="22688" b="5064"/>
          <a:stretch/>
        </p:blipFill>
        <p:spPr>
          <a:xfrm>
            <a:off x="3287208" y="2034949"/>
            <a:ext cx="462277" cy="766176"/>
          </a:xfrm>
          <a:prstGeom prst="rect">
            <a:avLst/>
          </a:prstGeom>
          <a:ln>
            <a:noFill/>
          </a:ln>
        </p:spPr>
      </p:pic>
      <p:cxnSp>
        <p:nvCxnSpPr>
          <p:cNvPr id="13" name="Straight Arrow Connector 12"/>
          <p:cNvCxnSpPr>
            <a:endCxn id="27" idx="1"/>
          </p:cNvCxnSpPr>
          <p:nvPr/>
        </p:nvCxnSpPr>
        <p:spPr>
          <a:xfrm>
            <a:off x="1559372" y="2034949"/>
            <a:ext cx="1727836" cy="383088"/>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pPr algn="l"/>
            <a:r>
              <a:rPr lang="en-US" dirty="0">
                <a:solidFill>
                  <a:schemeClr val="bg1"/>
                </a:solidFill>
              </a:rPr>
              <a:t>SCR: A step beyond </a:t>
            </a:r>
            <a:r>
              <a:rPr lang="en-US" dirty="0" smtClean="0">
                <a:solidFill>
                  <a:schemeClr val="bg1"/>
                </a:solidFill>
              </a:rPr>
              <a:t>Mark-Recapture</a:t>
            </a:r>
            <a:endParaRPr lang="en-US" dirty="0">
              <a:solidFill>
                <a:schemeClr val="bg1"/>
              </a:solidFill>
            </a:endParaRPr>
          </a:p>
        </p:txBody>
      </p:sp>
      <p:pic>
        <p:nvPicPr>
          <p:cNvPr id="24" name="Picture 23"/>
          <p:cNvPicPr>
            <a:picLocks noChangeAspect="1"/>
          </p:cNvPicPr>
          <p:nvPr/>
        </p:nvPicPr>
        <p:blipFill rotWithShape="1">
          <a:blip r:embed="rId3">
            <a:extLst/>
          </a:blip>
          <a:srcRect l="22689" r="22688" b="5064"/>
          <a:stretch/>
        </p:blipFill>
        <p:spPr>
          <a:xfrm>
            <a:off x="920757" y="3196224"/>
            <a:ext cx="533399" cy="766176"/>
          </a:xfrm>
          <a:prstGeom prst="rect">
            <a:avLst/>
          </a:prstGeom>
          <a:ln>
            <a:noFill/>
          </a:ln>
        </p:spPr>
      </p:pic>
      <p:pic>
        <p:nvPicPr>
          <p:cNvPr id="25" name="Picture 24"/>
          <p:cNvPicPr>
            <a:picLocks noChangeAspect="1"/>
          </p:cNvPicPr>
          <p:nvPr/>
        </p:nvPicPr>
        <p:blipFill rotWithShape="1">
          <a:blip r:embed="rId3">
            <a:extLst/>
          </a:blip>
          <a:srcRect l="22689" r="22688" b="5064"/>
          <a:stretch/>
        </p:blipFill>
        <p:spPr>
          <a:xfrm>
            <a:off x="725798" y="5542457"/>
            <a:ext cx="533399" cy="766176"/>
          </a:xfrm>
          <a:prstGeom prst="rect">
            <a:avLst/>
          </a:prstGeom>
          <a:ln>
            <a:noFill/>
          </a:ln>
        </p:spPr>
      </p:pic>
      <p:pic>
        <p:nvPicPr>
          <p:cNvPr id="42" name="Picture 2" descr="Image result for marten weasel clip ar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0360" y="1344813"/>
            <a:ext cx="1752600" cy="1237413"/>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p:cNvCxnSpPr>
            <a:stCxn id="27" idx="1"/>
            <a:endCxn id="24" idx="3"/>
          </p:cNvCxnSpPr>
          <p:nvPr/>
        </p:nvCxnSpPr>
        <p:spPr>
          <a:xfrm flipH="1">
            <a:off x="1454156" y="2418037"/>
            <a:ext cx="1833052" cy="1161275"/>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4" idx="3"/>
            <a:endCxn id="61" idx="1"/>
          </p:cNvCxnSpPr>
          <p:nvPr/>
        </p:nvCxnSpPr>
        <p:spPr>
          <a:xfrm>
            <a:off x="1454156" y="3579312"/>
            <a:ext cx="1022344" cy="858067"/>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657600" y="2221468"/>
            <a:ext cx="516254" cy="369332"/>
          </a:xfrm>
          <a:prstGeom prst="rect">
            <a:avLst/>
          </a:prstGeom>
          <a:noFill/>
        </p:spPr>
        <p:txBody>
          <a:bodyPr wrap="square" rtlCol="0">
            <a:spAutoFit/>
          </a:bodyPr>
          <a:lstStyle/>
          <a:p>
            <a:pPr algn="ctr"/>
            <a:r>
              <a:rPr lang="en-US" b="1" dirty="0" smtClean="0"/>
              <a:t>A</a:t>
            </a:r>
            <a:endParaRPr lang="en-US" b="1" dirty="0"/>
          </a:p>
        </p:txBody>
      </p:sp>
      <p:sp>
        <p:nvSpPr>
          <p:cNvPr id="57" name="TextBox 56"/>
          <p:cNvSpPr txBox="1"/>
          <p:nvPr/>
        </p:nvSpPr>
        <p:spPr>
          <a:xfrm>
            <a:off x="639129" y="5195080"/>
            <a:ext cx="516254" cy="369332"/>
          </a:xfrm>
          <a:prstGeom prst="rect">
            <a:avLst/>
          </a:prstGeom>
          <a:noFill/>
        </p:spPr>
        <p:txBody>
          <a:bodyPr wrap="square" rtlCol="0">
            <a:spAutoFit/>
          </a:bodyPr>
          <a:lstStyle/>
          <a:p>
            <a:pPr algn="ctr"/>
            <a:r>
              <a:rPr lang="en-US" b="1" dirty="0" smtClean="0"/>
              <a:t>D</a:t>
            </a:r>
            <a:endParaRPr lang="en-US" b="1" dirty="0"/>
          </a:p>
        </p:txBody>
      </p:sp>
      <p:sp>
        <p:nvSpPr>
          <p:cNvPr id="58" name="TextBox 57"/>
          <p:cNvSpPr txBox="1"/>
          <p:nvPr/>
        </p:nvSpPr>
        <p:spPr>
          <a:xfrm>
            <a:off x="469913" y="3318310"/>
            <a:ext cx="516254" cy="369332"/>
          </a:xfrm>
          <a:prstGeom prst="rect">
            <a:avLst/>
          </a:prstGeom>
          <a:noFill/>
        </p:spPr>
        <p:txBody>
          <a:bodyPr wrap="square" rtlCol="0">
            <a:spAutoFit/>
          </a:bodyPr>
          <a:lstStyle/>
          <a:p>
            <a:pPr algn="ctr"/>
            <a:r>
              <a:rPr lang="en-US" b="1" dirty="0" smtClean="0"/>
              <a:t>B</a:t>
            </a:r>
            <a:endParaRPr lang="en-US" b="1" dirty="0"/>
          </a:p>
        </p:txBody>
      </p:sp>
      <p:cxnSp>
        <p:nvCxnSpPr>
          <p:cNvPr id="65" name="Straight Arrow Connector 64"/>
          <p:cNvCxnSpPr>
            <a:stCxn id="64" idx="0"/>
            <a:endCxn id="27" idx="2"/>
          </p:cNvCxnSpPr>
          <p:nvPr/>
        </p:nvCxnSpPr>
        <p:spPr>
          <a:xfrm flipV="1">
            <a:off x="3378202" y="2801125"/>
            <a:ext cx="140145" cy="3038933"/>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61" idx="2"/>
            <a:endCxn id="64" idx="1"/>
          </p:cNvCxnSpPr>
          <p:nvPr/>
        </p:nvCxnSpPr>
        <p:spPr>
          <a:xfrm>
            <a:off x="2743200" y="4820467"/>
            <a:ext cx="368302" cy="1402679"/>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3505200" y="6013259"/>
            <a:ext cx="516254" cy="369332"/>
          </a:xfrm>
          <a:prstGeom prst="rect">
            <a:avLst/>
          </a:prstGeom>
          <a:noFill/>
        </p:spPr>
        <p:txBody>
          <a:bodyPr wrap="square" rtlCol="0">
            <a:spAutoFit/>
          </a:bodyPr>
          <a:lstStyle/>
          <a:p>
            <a:pPr algn="ctr"/>
            <a:r>
              <a:rPr lang="en-US" b="1" dirty="0" smtClean="0"/>
              <a:t>E</a:t>
            </a:r>
            <a:endParaRPr lang="en-US" b="1" dirty="0"/>
          </a:p>
        </p:txBody>
      </p:sp>
      <p:sp>
        <p:nvSpPr>
          <p:cNvPr id="85" name="TextBox 84"/>
          <p:cNvSpPr txBox="1"/>
          <p:nvPr/>
        </p:nvSpPr>
        <p:spPr>
          <a:xfrm>
            <a:off x="2438400" y="3745468"/>
            <a:ext cx="516254" cy="369332"/>
          </a:xfrm>
          <a:prstGeom prst="rect">
            <a:avLst/>
          </a:prstGeom>
          <a:noFill/>
        </p:spPr>
        <p:txBody>
          <a:bodyPr wrap="square" rtlCol="0">
            <a:spAutoFit/>
          </a:bodyPr>
          <a:lstStyle/>
          <a:p>
            <a:pPr algn="ctr"/>
            <a:r>
              <a:rPr lang="en-US" b="1" dirty="0" smtClean="0"/>
              <a:t>C</a:t>
            </a:r>
            <a:endParaRPr lang="en-US" b="1" dirty="0"/>
          </a:p>
        </p:txBody>
      </p:sp>
      <p:sp>
        <p:nvSpPr>
          <p:cNvPr id="142" name="Rectangle 141"/>
          <p:cNvSpPr/>
          <p:nvPr/>
        </p:nvSpPr>
        <p:spPr>
          <a:xfrm>
            <a:off x="5334000" y="2268092"/>
            <a:ext cx="3039553" cy="16943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p:cNvGrpSpPr>
            <a:grpSpLocks noChangeAspect="1"/>
          </p:cNvGrpSpPr>
          <p:nvPr/>
        </p:nvGrpSpPr>
        <p:grpSpPr>
          <a:xfrm>
            <a:off x="5486273" y="2349225"/>
            <a:ext cx="2649397" cy="1462856"/>
            <a:chOff x="-11567" y="1928644"/>
            <a:chExt cx="3296066" cy="1819913"/>
          </a:xfrm>
        </p:grpSpPr>
        <p:pic>
          <p:nvPicPr>
            <p:cNvPr id="144" name="Picture 143"/>
            <p:cNvPicPr>
              <a:picLocks noChangeAspect="1"/>
            </p:cNvPicPr>
            <p:nvPr/>
          </p:nvPicPr>
          <p:blipFill rotWithShape="1">
            <a:blip r:embed="rId3">
              <a:extLst/>
            </a:blip>
            <a:srcRect l="22689" r="22688" b="5064"/>
            <a:stretch/>
          </p:blipFill>
          <p:spPr>
            <a:xfrm>
              <a:off x="-11567" y="2107756"/>
              <a:ext cx="533399" cy="766177"/>
            </a:xfrm>
            <a:prstGeom prst="rect">
              <a:avLst/>
            </a:prstGeom>
            <a:ln>
              <a:noFill/>
            </a:ln>
          </p:spPr>
        </p:pic>
        <p:pic>
          <p:nvPicPr>
            <p:cNvPr id="145" name="Picture 144"/>
            <p:cNvPicPr>
              <a:picLocks noChangeAspect="1"/>
            </p:cNvPicPr>
            <p:nvPr/>
          </p:nvPicPr>
          <p:blipFill rotWithShape="1">
            <a:blip r:embed="rId3">
              <a:extLst/>
            </a:blip>
            <a:srcRect l="22689" r="22688" b="5064"/>
            <a:stretch/>
          </p:blipFill>
          <p:spPr>
            <a:xfrm>
              <a:off x="1921756" y="2490843"/>
              <a:ext cx="533399" cy="766177"/>
            </a:xfrm>
            <a:prstGeom prst="rect">
              <a:avLst/>
            </a:prstGeom>
            <a:ln>
              <a:noFill/>
            </a:ln>
          </p:spPr>
        </p:pic>
        <p:pic>
          <p:nvPicPr>
            <p:cNvPr id="146" name="Picture 145"/>
            <p:cNvPicPr>
              <a:picLocks noChangeAspect="1"/>
            </p:cNvPicPr>
            <p:nvPr/>
          </p:nvPicPr>
          <p:blipFill rotWithShape="1">
            <a:blip r:embed="rId3">
              <a:extLst/>
            </a:blip>
            <a:srcRect l="22689" r="22688" b="5064"/>
            <a:stretch/>
          </p:blipFill>
          <p:spPr>
            <a:xfrm>
              <a:off x="841782" y="2830919"/>
              <a:ext cx="505046" cy="725450"/>
            </a:xfrm>
            <a:prstGeom prst="rect">
              <a:avLst/>
            </a:prstGeom>
            <a:ln>
              <a:noFill/>
            </a:ln>
          </p:spPr>
        </p:pic>
        <p:pic>
          <p:nvPicPr>
            <p:cNvPr id="147" name="Picture 146"/>
            <p:cNvPicPr>
              <a:picLocks noChangeAspect="1"/>
            </p:cNvPicPr>
            <p:nvPr/>
          </p:nvPicPr>
          <p:blipFill rotWithShape="1">
            <a:blip r:embed="rId3">
              <a:extLst/>
            </a:blip>
            <a:srcRect l="22689" r="22688" b="5064"/>
            <a:stretch/>
          </p:blipFill>
          <p:spPr>
            <a:xfrm>
              <a:off x="2751100" y="2982380"/>
              <a:ext cx="533399" cy="766177"/>
            </a:xfrm>
            <a:prstGeom prst="rect">
              <a:avLst/>
            </a:prstGeom>
            <a:ln>
              <a:noFill/>
            </a:ln>
          </p:spPr>
        </p:pic>
        <p:pic>
          <p:nvPicPr>
            <p:cNvPr id="148" name="Picture 147"/>
            <p:cNvPicPr>
              <a:picLocks noChangeAspect="1"/>
            </p:cNvPicPr>
            <p:nvPr/>
          </p:nvPicPr>
          <p:blipFill rotWithShape="1">
            <a:blip r:embed="rId3">
              <a:extLst/>
            </a:blip>
            <a:srcRect l="22689" r="22688" b="5064"/>
            <a:stretch/>
          </p:blipFill>
          <p:spPr>
            <a:xfrm>
              <a:off x="2743200" y="1928644"/>
              <a:ext cx="533399" cy="766176"/>
            </a:xfrm>
            <a:prstGeom prst="rect">
              <a:avLst/>
            </a:prstGeom>
            <a:ln>
              <a:noFill/>
            </a:ln>
          </p:spPr>
        </p:pic>
      </p:grpSp>
      <p:sp>
        <p:nvSpPr>
          <p:cNvPr id="150" name="TextBox 149"/>
          <p:cNvSpPr txBox="1"/>
          <p:nvPr/>
        </p:nvSpPr>
        <p:spPr>
          <a:xfrm>
            <a:off x="5334000" y="1491115"/>
            <a:ext cx="3039554" cy="523220"/>
          </a:xfrm>
          <a:prstGeom prst="rect">
            <a:avLst/>
          </a:prstGeom>
          <a:noFill/>
        </p:spPr>
        <p:txBody>
          <a:bodyPr wrap="square" rtlCol="0">
            <a:spAutoFit/>
          </a:bodyPr>
          <a:lstStyle/>
          <a:p>
            <a:pPr algn="ctr"/>
            <a:r>
              <a:rPr lang="en-US" sz="2800" dirty="0" smtClean="0">
                <a:solidFill>
                  <a:schemeClr val="bg1"/>
                </a:solidFill>
              </a:rPr>
              <a:t>MR</a:t>
            </a:r>
            <a:endParaRPr lang="en-US" sz="2800" dirty="0">
              <a:solidFill>
                <a:schemeClr val="bg1"/>
              </a:solidFill>
            </a:endParaRPr>
          </a:p>
        </p:txBody>
      </p:sp>
      <p:grpSp>
        <p:nvGrpSpPr>
          <p:cNvPr id="151" name="Group 150"/>
          <p:cNvGrpSpPr>
            <a:grpSpLocks noChangeAspect="1"/>
          </p:cNvGrpSpPr>
          <p:nvPr/>
        </p:nvGrpSpPr>
        <p:grpSpPr>
          <a:xfrm>
            <a:off x="5486400" y="4785544"/>
            <a:ext cx="2649397" cy="1462856"/>
            <a:chOff x="-11567" y="1928644"/>
            <a:chExt cx="3296066" cy="1819913"/>
          </a:xfrm>
        </p:grpSpPr>
        <p:pic>
          <p:nvPicPr>
            <p:cNvPr id="152" name="Picture 151"/>
            <p:cNvPicPr>
              <a:picLocks noChangeAspect="1"/>
            </p:cNvPicPr>
            <p:nvPr/>
          </p:nvPicPr>
          <p:blipFill rotWithShape="1">
            <a:blip r:embed="rId3">
              <a:extLst/>
            </a:blip>
            <a:srcRect l="22689" r="22688" b="5064"/>
            <a:stretch/>
          </p:blipFill>
          <p:spPr>
            <a:xfrm>
              <a:off x="-11567" y="2107756"/>
              <a:ext cx="533399" cy="766177"/>
            </a:xfrm>
            <a:prstGeom prst="rect">
              <a:avLst/>
            </a:prstGeom>
            <a:ln>
              <a:noFill/>
            </a:ln>
          </p:spPr>
        </p:pic>
        <p:pic>
          <p:nvPicPr>
            <p:cNvPr id="153" name="Picture 152"/>
            <p:cNvPicPr>
              <a:picLocks noChangeAspect="1"/>
            </p:cNvPicPr>
            <p:nvPr/>
          </p:nvPicPr>
          <p:blipFill rotWithShape="1">
            <a:blip r:embed="rId3">
              <a:extLst/>
            </a:blip>
            <a:srcRect l="22689" r="22688" b="5064"/>
            <a:stretch/>
          </p:blipFill>
          <p:spPr>
            <a:xfrm>
              <a:off x="1921756" y="2490843"/>
              <a:ext cx="533399" cy="766177"/>
            </a:xfrm>
            <a:prstGeom prst="rect">
              <a:avLst/>
            </a:prstGeom>
            <a:ln>
              <a:noFill/>
            </a:ln>
          </p:spPr>
        </p:pic>
        <p:pic>
          <p:nvPicPr>
            <p:cNvPr id="154" name="Picture 153"/>
            <p:cNvPicPr>
              <a:picLocks noChangeAspect="1"/>
            </p:cNvPicPr>
            <p:nvPr/>
          </p:nvPicPr>
          <p:blipFill rotWithShape="1">
            <a:blip r:embed="rId3">
              <a:extLst/>
            </a:blip>
            <a:srcRect l="22689" r="22688" b="5064"/>
            <a:stretch/>
          </p:blipFill>
          <p:spPr>
            <a:xfrm>
              <a:off x="841782" y="2830919"/>
              <a:ext cx="505046" cy="725450"/>
            </a:xfrm>
            <a:prstGeom prst="rect">
              <a:avLst/>
            </a:prstGeom>
            <a:ln>
              <a:noFill/>
            </a:ln>
          </p:spPr>
        </p:pic>
        <p:pic>
          <p:nvPicPr>
            <p:cNvPr id="155" name="Picture 154"/>
            <p:cNvPicPr>
              <a:picLocks noChangeAspect="1"/>
            </p:cNvPicPr>
            <p:nvPr/>
          </p:nvPicPr>
          <p:blipFill rotWithShape="1">
            <a:blip r:embed="rId3">
              <a:extLst/>
            </a:blip>
            <a:srcRect l="22689" r="22688" b="5064"/>
            <a:stretch/>
          </p:blipFill>
          <p:spPr>
            <a:xfrm>
              <a:off x="2751100" y="2982380"/>
              <a:ext cx="533399" cy="766177"/>
            </a:xfrm>
            <a:prstGeom prst="rect">
              <a:avLst/>
            </a:prstGeom>
            <a:ln>
              <a:noFill/>
            </a:ln>
          </p:spPr>
        </p:pic>
        <p:pic>
          <p:nvPicPr>
            <p:cNvPr id="156" name="Picture 155"/>
            <p:cNvPicPr>
              <a:picLocks noChangeAspect="1"/>
            </p:cNvPicPr>
            <p:nvPr/>
          </p:nvPicPr>
          <p:blipFill rotWithShape="1">
            <a:blip r:embed="rId3">
              <a:extLst/>
            </a:blip>
            <a:srcRect l="22689" r="22688" b="5064"/>
            <a:stretch/>
          </p:blipFill>
          <p:spPr>
            <a:xfrm>
              <a:off x="2743200" y="1928644"/>
              <a:ext cx="533399" cy="766176"/>
            </a:xfrm>
            <a:prstGeom prst="rect">
              <a:avLst/>
            </a:prstGeom>
            <a:ln>
              <a:noFill/>
            </a:ln>
          </p:spPr>
        </p:pic>
      </p:grpSp>
      <p:sp>
        <p:nvSpPr>
          <p:cNvPr id="157" name="TextBox 156"/>
          <p:cNvSpPr txBox="1"/>
          <p:nvPr/>
        </p:nvSpPr>
        <p:spPr>
          <a:xfrm>
            <a:off x="5334000" y="4277380"/>
            <a:ext cx="3039554" cy="523220"/>
          </a:xfrm>
          <a:prstGeom prst="rect">
            <a:avLst/>
          </a:prstGeom>
          <a:noFill/>
        </p:spPr>
        <p:txBody>
          <a:bodyPr wrap="square" rtlCol="0">
            <a:spAutoFit/>
          </a:bodyPr>
          <a:lstStyle/>
          <a:p>
            <a:pPr algn="ctr"/>
            <a:r>
              <a:rPr lang="en-US" sz="2800" dirty="0" smtClean="0">
                <a:solidFill>
                  <a:schemeClr val="bg1"/>
                </a:solidFill>
              </a:rPr>
              <a:t>SCR</a:t>
            </a:r>
            <a:endParaRPr lang="en-US" sz="2800" dirty="0">
              <a:solidFill>
                <a:schemeClr val="bg1"/>
              </a:solidFill>
            </a:endParaRPr>
          </a:p>
        </p:txBody>
      </p:sp>
    </p:spTree>
    <p:extLst>
      <p:ext uri="{BB962C8B-B14F-4D97-AF65-F5344CB8AC3E}">
        <p14:creationId xmlns:p14="http://schemas.microsoft.com/office/powerpoint/2010/main" val="9232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r="10524"/>
          <a:stretch/>
        </p:blipFill>
        <p:spPr>
          <a:xfrm>
            <a:off x="4563553" y="1219145"/>
            <a:ext cx="4428047" cy="3446634"/>
          </a:xfrm>
          <a:prstGeom prst="rect">
            <a:avLst/>
          </a:prstGeom>
        </p:spPr>
      </p:pic>
      <p:pic>
        <p:nvPicPr>
          <p:cNvPr id="64" name="Picture 63"/>
          <p:cNvPicPr>
            <a:picLocks noChangeAspect="1"/>
          </p:cNvPicPr>
          <p:nvPr/>
        </p:nvPicPr>
        <p:blipFill rotWithShape="1">
          <a:blip r:embed="rId4">
            <a:extLst/>
          </a:blip>
          <a:srcRect l="22689" r="22688" b="5064"/>
          <a:stretch/>
        </p:blipFill>
        <p:spPr>
          <a:xfrm>
            <a:off x="3111502" y="5840058"/>
            <a:ext cx="533399" cy="766176"/>
          </a:xfrm>
          <a:prstGeom prst="rect">
            <a:avLst/>
          </a:prstGeom>
          <a:ln>
            <a:noFill/>
          </a:ln>
        </p:spPr>
      </p:pic>
      <p:pic>
        <p:nvPicPr>
          <p:cNvPr id="61" name="Picture 60"/>
          <p:cNvPicPr>
            <a:picLocks noChangeAspect="1"/>
          </p:cNvPicPr>
          <p:nvPr/>
        </p:nvPicPr>
        <p:blipFill rotWithShape="1">
          <a:blip r:embed="rId4">
            <a:extLst/>
          </a:blip>
          <a:srcRect l="22689" r="22688" b="5064"/>
          <a:stretch/>
        </p:blipFill>
        <p:spPr>
          <a:xfrm>
            <a:off x="2476500" y="4054291"/>
            <a:ext cx="533399" cy="766176"/>
          </a:xfrm>
          <a:prstGeom prst="rect">
            <a:avLst/>
          </a:prstGeom>
          <a:ln>
            <a:noFill/>
          </a:ln>
        </p:spPr>
      </p:pic>
      <p:pic>
        <p:nvPicPr>
          <p:cNvPr id="27" name="Picture 26"/>
          <p:cNvPicPr>
            <a:picLocks noChangeAspect="1"/>
          </p:cNvPicPr>
          <p:nvPr/>
        </p:nvPicPr>
        <p:blipFill rotWithShape="1">
          <a:blip r:embed="rId4">
            <a:extLst/>
          </a:blip>
          <a:srcRect l="22689" r="22688" b="5064"/>
          <a:stretch/>
        </p:blipFill>
        <p:spPr>
          <a:xfrm>
            <a:off x="3287208" y="2034949"/>
            <a:ext cx="462277" cy="766176"/>
          </a:xfrm>
          <a:prstGeom prst="rect">
            <a:avLst/>
          </a:prstGeom>
          <a:ln>
            <a:noFill/>
          </a:ln>
        </p:spPr>
      </p:pic>
      <p:cxnSp>
        <p:nvCxnSpPr>
          <p:cNvPr id="13" name="Straight Arrow Connector 12"/>
          <p:cNvCxnSpPr>
            <a:endCxn id="27" idx="1"/>
          </p:cNvCxnSpPr>
          <p:nvPr/>
        </p:nvCxnSpPr>
        <p:spPr>
          <a:xfrm>
            <a:off x="1559372" y="2034949"/>
            <a:ext cx="1727836" cy="383088"/>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pPr algn="l"/>
            <a:r>
              <a:rPr lang="en-US" dirty="0">
                <a:solidFill>
                  <a:schemeClr val="bg1"/>
                </a:solidFill>
              </a:rPr>
              <a:t>SCR: A step beyond </a:t>
            </a:r>
            <a:r>
              <a:rPr lang="en-US" dirty="0" smtClean="0">
                <a:solidFill>
                  <a:schemeClr val="bg1"/>
                </a:solidFill>
              </a:rPr>
              <a:t>Mark-Recapture</a:t>
            </a:r>
            <a:endParaRPr lang="en-US" dirty="0">
              <a:solidFill>
                <a:schemeClr val="bg1"/>
              </a:solidFill>
            </a:endParaRPr>
          </a:p>
        </p:txBody>
      </p:sp>
      <p:pic>
        <p:nvPicPr>
          <p:cNvPr id="24" name="Picture 23"/>
          <p:cNvPicPr>
            <a:picLocks noChangeAspect="1"/>
          </p:cNvPicPr>
          <p:nvPr/>
        </p:nvPicPr>
        <p:blipFill rotWithShape="1">
          <a:blip r:embed="rId4">
            <a:extLst/>
          </a:blip>
          <a:srcRect l="22689" r="22688" b="5064"/>
          <a:stretch/>
        </p:blipFill>
        <p:spPr>
          <a:xfrm>
            <a:off x="920757" y="3196224"/>
            <a:ext cx="533399" cy="766176"/>
          </a:xfrm>
          <a:prstGeom prst="rect">
            <a:avLst/>
          </a:prstGeom>
          <a:ln>
            <a:noFill/>
          </a:ln>
        </p:spPr>
      </p:pic>
      <p:pic>
        <p:nvPicPr>
          <p:cNvPr id="25" name="Picture 24"/>
          <p:cNvPicPr>
            <a:picLocks noChangeAspect="1"/>
          </p:cNvPicPr>
          <p:nvPr/>
        </p:nvPicPr>
        <p:blipFill rotWithShape="1">
          <a:blip r:embed="rId4">
            <a:extLst/>
          </a:blip>
          <a:srcRect l="22689" r="22688" b="5064"/>
          <a:stretch/>
        </p:blipFill>
        <p:spPr>
          <a:xfrm>
            <a:off x="725798" y="5542457"/>
            <a:ext cx="533399" cy="766176"/>
          </a:xfrm>
          <a:prstGeom prst="rect">
            <a:avLst/>
          </a:prstGeom>
          <a:ln>
            <a:noFill/>
          </a:ln>
        </p:spPr>
      </p:pic>
      <p:pic>
        <p:nvPicPr>
          <p:cNvPr id="42" name="Picture 2" descr="Image result for marten weasel clip ar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0360" y="1344813"/>
            <a:ext cx="1752600" cy="1237413"/>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p:cNvCxnSpPr>
            <a:stCxn id="27" idx="1"/>
            <a:endCxn id="24" idx="3"/>
          </p:cNvCxnSpPr>
          <p:nvPr/>
        </p:nvCxnSpPr>
        <p:spPr>
          <a:xfrm flipH="1">
            <a:off x="1454156" y="2418037"/>
            <a:ext cx="1833052" cy="1161275"/>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4" idx="3"/>
            <a:endCxn id="61" idx="1"/>
          </p:cNvCxnSpPr>
          <p:nvPr/>
        </p:nvCxnSpPr>
        <p:spPr>
          <a:xfrm>
            <a:off x="1454156" y="3579312"/>
            <a:ext cx="1022344" cy="858067"/>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657600" y="2221468"/>
            <a:ext cx="516254" cy="369332"/>
          </a:xfrm>
          <a:prstGeom prst="rect">
            <a:avLst/>
          </a:prstGeom>
          <a:noFill/>
        </p:spPr>
        <p:txBody>
          <a:bodyPr wrap="square" rtlCol="0">
            <a:spAutoFit/>
          </a:bodyPr>
          <a:lstStyle/>
          <a:p>
            <a:pPr algn="ctr"/>
            <a:r>
              <a:rPr lang="en-US" b="1" dirty="0" smtClean="0"/>
              <a:t>A</a:t>
            </a:r>
            <a:endParaRPr lang="en-US" b="1" dirty="0"/>
          </a:p>
        </p:txBody>
      </p:sp>
      <p:sp>
        <p:nvSpPr>
          <p:cNvPr id="57" name="TextBox 56"/>
          <p:cNvSpPr txBox="1"/>
          <p:nvPr/>
        </p:nvSpPr>
        <p:spPr>
          <a:xfrm>
            <a:off x="639129" y="5195080"/>
            <a:ext cx="516254" cy="369332"/>
          </a:xfrm>
          <a:prstGeom prst="rect">
            <a:avLst/>
          </a:prstGeom>
          <a:noFill/>
        </p:spPr>
        <p:txBody>
          <a:bodyPr wrap="square" rtlCol="0">
            <a:spAutoFit/>
          </a:bodyPr>
          <a:lstStyle/>
          <a:p>
            <a:pPr algn="ctr"/>
            <a:r>
              <a:rPr lang="en-US" b="1" dirty="0" smtClean="0"/>
              <a:t>D</a:t>
            </a:r>
            <a:endParaRPr lang="en-US" b="1" dirty="0"/>
          </a:p>
        </p:txBody>
      </p:sp>
      <p:sp>
        <p:nvSpPr>
          <p:cNvPr id="58" name="TextBox 57"/>
          <p:cNvSpPr txBox="1"/>
          <p:nvPr/>
        </p:nvSpPr>
        <p:spPr>
          <a:xfrm>
            <a:off x="469913" y="3318310"/>
            <a:ext cx="516254" cy="369332"/>
          </a:xfrm>
          <a:prstGeom prst="rect">
            <a:avLst/>
          </a:prstGeom>
          <a:noFill/>
        </p:spPr>
        <p:txBody>
          <a:bodyPr wrap="square" rtlCol="0">
            <a:spAutoFit/>
          </a:bodyPr>
          <a:lstStyle/>
          <a:p>
            <a:pPr algn="ctr"/>
            <a:r>
              <a:rPr lang="en-US" b="1" dirty="0" smtClean="0"/>
              <a:t>B</a:t>
            </a:r>
            <a:endParaRPr lang="en-US" b="1" dirty="0"/>
          </a:p>
        </p:txBody>
      </p:sp>
      <p:cxnSp>
        <p:nvCxnSpPr>
          <p:cNvPr id="65" name="Straight Arrow Connector 64"/>
          <p:cNvCxnSpPr>
            <a:stCxn id="64" idx="0"/>
            <a:endCxn id="27" idx="2"/>
          </p:cNvCxnSpPr>
          <p:nvPr/>
        </p:nvCxnSpPr>
        <p:spPr>
          <a:xfrm flipV="1">
            <a:off x="3378202" y="2801125"/>
            <a:ext cx="140145" cy="3038933"/>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61" idx="2"/>
            <a:endCxn id="64" idx="1"/>
          </p:cNvCxnSpPr>
          <p:nvPr/>
        </p:nvCxnSpPr>
        <p:spPr>
          <a:xfrm>
            <a:off x="2743200" y="4820467"/>
            <a:ext cx="368302" cy="1402679"/>
          </a:xfrm>
          <a:prstGeom prst="straightConnector1">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3505200" y="6013259"/>
            <a:ext cx="516254" cy="369332"/>
          </a:xfrm>
          <a:prstGeom prst="rect">
            <a:avLst/>
          </a:prstGeom>
          <a:noFill/>
        </p:spPr>
        <p:txBody>
          <a:bodyPr wrap="square" rtlCol="0">
            <a:spAutoFit/>
          </a:bodyPr>
          <a:lstStyle/>
          <a:p>
            <a:pPr algn="ctr"/>
            <a:r>
              <a:rPr lang="en-US" b="1" dirty="0" smtClean="0"/>
              <a:t>E</a:t>
            </a:r>
            <a:endParaRPr lang="en-US" b="1" dirty="0"/>
          </a:p>
        </p:txBody>
      </p:sp>
      <p:sp>
        <p:nvSpPr>
          <p:cNvPr id="85" name="TextBox 84"/>
          <p:cNvSpPr txBox="1"/>
          <p:nvPr/>
        </p:nvSpPr>
        <p:spPr>
          <a:xfrm>
            <a:off x="2438400" y="3745468"/>
            <a:ext cx="516254" cy="369332"/>
          </a:xfrm>
          <a:prstGeom prst="rect">
            <a:avLst/>
          </a:prstGeom>
          <a:noFill/>
        </p:spPr>
        <p:txBody>
          <a:bodyPr wrap="square" rtlCol="0">
            <a:spAutoFit/>
          </a:bodyPr>
          <a:lstStyle/>
          <a:p>
            <a:pPr algn="ctr"/>
            <a:r>
              <a:rPr lang="en-US" b="1" dirty="0" smtClean="0"/>
              <a:t>C</a:t>
            </a:r>
            <a:endParaRPr lang="en-US" b="1" dirty="0"/>
          </a:p>
        </p:txBody>
      </p:sp>
      <p:sp>
        <p:nvSpPr>
          <p:cNvPr id="46" name="TextBox 45"/>
          <p:cNvSpPr txBox="1"/>
          <p:nvPr/>
        </p:nvSpPr>
        <p:spPr>
          <a:xfrm>
            <a:off x="5381581" y="2081230"/>
            <a:ext cx="516254" cy="369332"/>
          </a:xfrm>
          <a:prstGeom prst="rect">
            <a:avLst/>
          </a:prstGeom>
          <a:noFill/>
        </p:spPr>
        <p:txBody>
          <a:bodyPr wrap="square" rtlCol="0">
            <a:spAutoFit/>
          </a:bodyPr>
          <a:lstStyle/>
          <a:p>
            <a:pPr algn="ctr"/>
            <a:r>
              <a:rPr lang="en-US" b="1" dirty="0" smtClean="0"/>
              <a:t>A</a:t>
            </a:r>
            <a:endParaRPr lang="en-US" b="1" dirty="0"/>
          </a:p>
        </p:txBody>
      </p:sp>
      <p:sp>
        <p:nvSpPr>
          <p:cNvPr id="47" name="TextBox 46"/>
          <p:cNvSpPr txBox="1"/>
          <p:nvPr/>
        </p:nvSpPr>
        <p:spPr>
          <a:xfrm>
            <a:off x="8019172" y="3537214"/>
            <a:ext cx="516254" cy="369332"/>
          </a:xfrm>
          <a:prstGeom prst="rect">
            <a:avLst/>
          </a:prstGeom>
          <a:noFill/>
        </p:spPr>
        <p:txBody>
          <a:bodyPr wrap="square" rtlCol="0">
            <a:spAutoFit/>
          </a:bodyPr>
          <a:lstStyle/>
          <a:p>
            <a:pPr algn="ctr"/>
            <a:r>
              <a:rPr lang="en-US" b="1" dirty="0" smtClean="0"/>
              <a:t>D</a:t>
            </a:r>
            <a:endParaRPr lang="en-US" b="1" dirty="0"/>
          </a:p>
        </p:txBody>
      </p:sp>
    </p:spTree>
    <p:extLst>
      <p:ext uri="{BB962C8B-B14F-4D97-AF65-F5344CB8AC3E}">
        <p14:creationId xmlns:p14="http://schemas.microsoft.com/office/powerpoint/2010/main" val="23065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3803" t="-302" r="29947" b="300"/>
          <a:stretch/>
        </p:blipFill>
        <p:spPr>
          <a:xfrm>
            <a:off x="228600" y="1219200"/>
            <a:ext cx="4114800" cy="5486400"/>
          </a:xfrm>
          <a:prstGeom prst="rect">
            <a:avLst/>
          </a:prstGeom>
        </p:spPr>
      </p:pic>
      <p:sp>
        <p:nvSpPr>
          <p:cNvPr id="2" name="Title 1"/>
          <p:cNvSpPr>
            <a:spLocks noGrp="1"/>
          </p:cNvSpPr>
          <p:nvPr>
            <p:ph type="title"/>
          </p:nvPr>
        </p:nvSpPr>
        <p:spPr/>
        <p:txBody>
          <a:bodyPr>
            <a:normAutofit/>
          </a:bodyPr>
          <a:lstStyle/>
          <a:p>
            <a:pPr algn="l"/>
            <a:r>
              <a:rPr lang="en-US" dirty="0" smtClean="0">
                <a:solidFill>
                  <a:schemeClr val="bg1"/>
                </a:solidFill>
              </a:rPr>
              <a:t>Detection Variables</a:t>
            </a:r>
            <a:endParaRPr lang="en-US" dirty="0">
              <a:solidFill>
                <a:schemeClr val="bg1"/>
              </a:solidFill>
            </a:endParaRPr>
          </a:p>
        </p:txBody>
      </p:sp>
      <p:sp>
        <p:nvSpPr>
          <p:cNvPr id="6" name="Title 1"/>
          <p:cNvSpPr txBox="1">
            <a:spLocks/>
          </p:cNvSpPr>
          <p:nvPr/>
        </p:nvSpPr>
        <p:spPr>
          <a:xfrm>
            <a:off x="381000" y="1389062"/>
            <a:ext cx="8382000" cy="74453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solidFill>
                <a:schemeClr val="bg1"/>
              </a:solidFill>
            </a:endParaRPr>
          </a:p>
        </p:txBody>
      </p:sp>
      <p:pic>
        <p:nvPicPr>
          <p:cNvPr id="10" name="Picture 9"/>
          <p:cNvPicPr>
            <a:picLocks noChangeAspect="1"/>
          </p:cNvPicPr>
          <p:nvPr/>
        </p:nvPicPr>
        <p:blipFill>
          <a:blip r:embed="rId4"/>
          <a:stretch>
            <a:fillRect/>
          </a:stretch>
        </p:blipFill>
        <p:spPr>
          <a:xfrm>
            <a:off x="4572000" y="2438400"/>
            <a:ext cx="4402667" cy="3048000"/>
          </a:xfrm>
          <a:prstGeom prst="rect">
            <a:avLst/>
          </a:prstGeom>
        </p:spPr>
      </p:pic>
    </p:spTree>
    <p:extLst>
      <p:ext uri="{BB962C8B-B14F-4D97-AF65-F5344CB8AC3E}">
        <p14:creationId xmlns:p14="http://schemas.microsoft.com/office/powerpoint/2010/main" val="310660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10524"/>
          <a:stretch/>
        </p:blipFill>
        <p:spPr>
          <a:xfrm>
            <a:off x="4969461" y="984109"/>
            <a:ext cx="4022140" cy="3130691"/>
          </a:xfrm>
          <a:prstGeom prst="rect">
            <a:avLst/>
          </a:prstGeom>
        </p:spPr>
      </p:pic>
      <p:pic>
        <p:nvPicPr>
          <p:cNvPr id="7" name="Picture 6"/>
          <p:cNvPicPr>
            <a:picLocks noChangeAspect="1"/>
          </p:cNvPicPr>
          <p:nvPr/>
        </p:nvPicPr>
        <p:blipFill rotWithShape="1">
          <a:blip r:embed="rId4"/>
          <a:srcRect r="10714"/>
          <a:stretch/>
        </p:blipFill>
        <p:spPr>
          <a:xfrm>
            <a:off x="4969460" y="995738"/>
            <a:ext cx="4022140" cy="313734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803" t="-302" r="29947" b="300"/>
          <a:stretch/>
        </p:blipFill>
        <p:spPr>
          <a:xfrm>
            <a:off x="228600" y="1219200"/>
            <a:ext cx="4114800" cy="5486400"/>
          </a:xfrm>
          <a:prstGeom prst="rect">
            <a:avLst/>
          </a:prstGeom>
        </p:spPr>
      </p:pic>
      <p:sp>
        <p:nvSpPr>
          <p:cNvPr id="2" name="Title 1"/>
          <p:cNvSpPr>
            <a:spLocks noGrp="1"/>
          </p:cNvSpPr>
          <p:nvPr>
            <p:ph type="title"/>
          </p:nvPr>
        </p:nvSpPr>
        <p:spPr/>
        <p:txBody>
          <a:bodyPr>
            <a:normAutofit/>
          </a:bodyPr>
          <a:lstStyle/>
          <a:p>
            <a:pPr algn="l"/>
            <a:r>
              <a:rPr lang="en-US" dirty="0" smtClean="0">
                <a:solidFill>
                  <a:schemeClr val="bg1"/>
                </a:solidFill>
              </a:rPr>
              <a:t>Space Use</a:t>
            </a:r>
            <a:endParaRPr lang="en-US" dirty="0">
              <a:solidFill>
                <a:schemeClr val="bg1"/>
              </a:solidFill>
            </a:endParaRPr>
          </a:p>
        </p:txBody>
      </p:sp>
      <p:sp>
        <p:nvSpPr>
          <p:cNvPr id="6" name="Title 1"/>
          <p:cNvSpPr txBox="1">
            <a:spLocks/>
          </p:cNvSpPr>
          <p:nvPr/>
        </p:nvSpPr>
        <p:spPr>
          <a:xfrm>
            <a:off x="381000" y="1389062"/>
            <a:ext cx="8382000" cy="74453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solidFill>
                <a:schemeClr val="bg1"/>
              </a:solidFill>
            </a:endParaRPr>
          </a:p>
        </p:txBody>
      </p:sp>
      <p:sp>
        <p:nvSpPr>
          <p:cNvPr id="9" name="TextBox 8"/>
          <p:cNvSpPr txBox="1"/>
          <p:nvPr/>
        </p:nvSpPr>
        <p:spPr>
          <a:xfrm>
            <a:off x="4823580" y="6248400"/>
            <a:ext cx="3863220" cy="461665"/>
          </a:xfrm>
          <a:prstGeom prst="rect">
            <a:avLst/>
          </a:prstGeom>
          <a:noFill/>
        </p:spPr>
        <p:txBody>
          <a:bodyPr wrap="square" rtlCol="0">
            <a:spAutoFit/>
          </a:bodyPr>
          <a:lstStyle/>
          <a:p>
            <a:pPr algn="ctr"/>
            <a:r>
              <a:rPr lang="en-US" sz="2400" dirty="0" smtClean="0">
                <a:solidFill>
                  <a:schemeClr val="bg1"/>
                </a:solidFill>
              </a:rPr>
              <a:t>95% home range = 14.5km</a:t>
            </a:r>
            <a:r>
              <a:rPr lang="en-US" sz="2400" baseline="30000" dirty="0" smtClean="0">
                <a:solidFill>
                  <a:schemeClr val="bg1"/>
                </a:solidFill>
              </a:rPr>
              <a:t>2</a:t>
            </a:r>
            <a:endParaRPr lang="en-US" sz="2400" dirty="0">
              <a:solidFill>
                <a:schemeClr val="bg1"/>
              </a:solidFill>
            </a:endParaRPr>
          </a:p>
        </p:txBody>
      </p:sp>
      <p:grpSp>
        <p:nvGrpSpPr>
          <p:cNvPr id="12" name="Group 11"/>
          <p:cNvGrpSpPr>
            <a:grpSpLocks noChangeAspect="1"/>
          </p:cNvGrpSpPr>
          <p:nvPr/>
        </p:nvGrpSpPr>
        <p:grpSpPr>
          <a:xfrm>
            <a:off x="4999099" y="4434840"/>
            <a:ext cx="1858901" cy="1737360"/>
            <a:chOff x="5853689" y="4798297"/>
            <a:chExt cx="1978162" cy="1848823"/>
          </a:xfrm>
        </p:grpSpPr>
        <p:grpSp>
          <p:nvGrpSpPr>
            <p:cNvPr id="13" name="Group 12"/>
            <p:cNvGrpSpPr/>
            <p:nvPr/>
          </p:nvGrpSpPr>
          <p:grpSpPr>
            <a:xfrm>
              <a:off x="5853689" y="4798297"/>
              <a:ext cx="1962002" cy="1848823"/>
              <a:chOff x="5000698" y="4915646"/>
              <a:chExt cx="1962002" cy="1848823"/>
            </a:xfrm>
          </p:grpSpPr>
          <p:sp>
            <p:nvSpPr>
              <p:cNvPr id="16" name="Oval 15"/>
              <p:cNvSpPr/>
              <p:nvPr/>
            </p:nvSpPr>
            <p:spPr>
              <a:xfrm>
                <a:off x="5000698" y="4915646"/>
                <a:ext cx="1962002" cy="184882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6">
                <a:extLst/>
              </a:blip>
              <a:srcRect l="22689" r="22688" b="5064"/>
              <a:stretch/>
            </p:blipFill>
            <p:spPr>
              <a:xfrm>
                <a:off x="5715000" y="5456970"/>
                <a:ext cx="533399" cy="766176"/>
              </a:xfrm>
              <a:prstGeom prst="rect">
                <a:avLst/>
              </a:prstGeom>
              <a:ln>
                <a:noFill/>
              </a:ln>
            </p:spPr>
          </p:pic>
        </p:grpSp>
        <p:cxnSp>
          <p:nvCxnSpPr>
            <p:cNvPr id="14" name="Straight Arrow Connector 13"/>
            <p:cNvCxnSpPr>
              <a:stCxn id="16" idx="6"/>
            </p:cNvCxnSpPr>
            <p:nvPr/>
          </p:nvCxnSpPr>
          <p:spPr>
            <a:xfrm flipH="1">
              <a:off x="6715200" y="5722709"/>
              <a:ext cx="1100491" cy="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7009205" y="5378714"/>
              <a:ext cx="822646" cy="369332"/>
            </a:xfrm>
            <a:prstGeom prst="rect">
              <a:avLst/>
            </a:prstGeom>
            <a:noFill/>
          </p:spPr>
          <p:txBody>
            <a:bodyPr wrap="square" rtlCol="0">
              <a:spAutoFit/>
            </a:bodyPr>
            <a:lstStyle/>
            <a:p>
              <a:pPr algn="ctr"/>
              <a:r>
                <a:rPr lang="en-US" dirty="0" smtClean="0"/>
                <a:t>2.2km</a:t>
              </a:r>
              <a:endParaRPr lang="en-US" dirty="0"/>
            </a:p>
          </p:txBody>
        </p:sp>
      </p:grpSp>
      <p:grpSp>
        <p:nvGrpSpPr>
          <p:cNvPr id="18" name="Group 17"/>
          <p:cNvGrpSpPr>
            <a:grpSpLocks noChangeAspect="1"/>
          </p:cNvGrpSpPr>
          <p:nvPr/>
        </p:nvGrpSpPr>
        <p:grpSpPr>
          <a:xfrm>
            <a:off x="6837984" y="4431077"/>
            <a:ext cx="1902438" cy="1737360"/>
            <a:chOff x="5791200" y="4798297"/>
            <a:chExt cx="2024491" cy="1848823"/>
          </a:xfrm>
        </p:grpSpPr>
        <p:grpSp>
          <p:nvGrpSpPr>
            <p:cNvPr id="19" name="Group 18"/>
            <p:cNvGrpSpPr/>
            <p:nvPr/>
          </p:nvGrpSpPr>
          <p:grpSpPr>
            <a:xfrm>
              <a:off x="5853689" y="4798297"/>
              <a:ext cx="1962002" cy="1848823"/>
              <a:chOff x="5000698" y="4915646"/>
              <a:chExt cx="1962002" cy="1848823"/>
            </a:xfrm>
          </p:grpSpPr>
          <p:sp>
            <p:nvSpPr>
              <p:cNvPr id="22" name="Oval 21"/>
              <p:cNvSpPr/>
              <p:nvPr/>
            </p:nvSpPr>
            <p:spPr>
              <a:xfrm>
                <a:off x="5000698" y="4915646"/>
                <a:ext cx="1962002" cy="184882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6">
                <a:extLst/>
              </a:blip>
              <a:srcRect l="22689" r="22688" b="5064"/>
              <a:stretch/>
            </p:blipFill>
            <p:spPr>
              <a:xfrm>
                <a:off x="5715000" y="5456970"/>
                <a:ext cx="533399" cy="766176"/>
              </a:xfrm>
              <a:prstGeom prst="rect">
                <a:avLst/>
              </a:prstGeom>
              <a:ln>
                <a:noFill/>
              </a:ln>
            </p:spPr>
          </p:pic>
        </p:grpSp>
        <p:cxnSp>
          <p:nvCxnSpPr>
            <p:cNvPr id="20" name="Straight Arrow Connector 19"/>
            <p:cNvCxnSpPr/>
            <p:nvPr/>
          </p:nvCxnSpPr>
          <p:spPr>
            <a:xfrm flipH="1" flipV="1">
              <a:off x="5804620" y="5722708"/>
              <a:ext cx="977181" cy="2"/>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5791200" y="5378714"/>
              <a:ext cx="822646" cy="369332"/>
            </a:xfrm>
            <a:prstGeom prst="rect">
              <a:avLst/>
            </a:prstGeom>
            <a:noFill/>
          </p:spPr>
          <p:txBody>
            <a:bodyPr wrap="square" rtlCol="0">
              <a:spAutoFit/>
            </a:bodyPr>
            <a:lstStyle/>
            <a:p>
              <a:pPr algn="ctr"/>
              <a:r>
                <a:rPr lang="en-US" dirty="0" smtClean="0"/>
                <a:t>2.2km</a:t>
              </a:r>
              <a:endParaRPr lang="en-US" dirty="0"/>
            </a:p>
          </p:txBody>
        </p:sp>
      </p:grpSp>
    </p:spTree>
    <p:extLst>
      <p:ext uri="{BB962C8B-B14F-4D97-AF65-F5344CB8AC3E}">
        <p14:creationId xmlns:p14="http://schemas.microsoft.com/office/powerpoint/2010/main" val="215047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156 0.00069 L 0.0823 -0.00069 " pathEditMode="relative" rAng="0" ptsTypes="AA">
                                      <p:cBhvr>
                                        <p:cTn id="18" dur="2000" fill="hold"/>
                                        <p:tgtEl>
                                          <p:spTgt spid="12"/>
                                        </p:tgtEl>
                                        <p:attrNameLst>
                                          <p:attrName>ppt_x</p:attrName>
                                          <p:attrName>ppt_y</p:attrName>
                                        </p:attrNameLst>
                                      </p:cBhvr>
                                      <p:rCtr x="4184"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p:cNvGrpSpPr>
            <a:grpSpLocks noChangeAspect="1"/>
          </p:cNvGrpSpPr>
          <p:nvPr/>
        </p:nvGrpSpPr>
        <p:grpSpPr>
          <a:xfrm>
            <a:off x="2590800" y="1295400"/>
            <a:ext cx="32937234" cy="5029200"/>
            <a:chOff x="-3429000" y="584200"/>
            <a:chExt cx="23455303" cy="3581400"/>
          </a:xfrm>
        </p:grpSpPr>
        <p:pic>
          <p:nvPicPr>
            <p:cNvPr id="18" name="Picture 17"/>
            <p:cNvPicPr>
              <a:picLocks noChangeAspect="1"/>
            </p:cNvPicPr>
            <p:nvPr/>
          </p:nvPicPr>
          <p:blipFill rotWithShape="1">
            <a:blip r:embed="rId3"/>
            <a:srcRect l="11008" t="3774" r="9258" b="7555"/>
            <a:stretch/>
          </p:blipFill>
          <p:spPr>
            <a:xfrm>
              <a:off x="5410198" y="584200"/>
              <a:ext cx="2819401" cy="3581400"/>
            </a:xfrm>
            <a:prstGeom prst="rect">
              <a:avLst/>
            </a:prstGeom>
            <a:ln>
              <a:noFill/>
            </a:ln>
          </p:spPr>
        </p:pic>
        <p:pic>
          <p:nvPicPr>
            <p:cNvPr id="19" name="Picture 18"/>
            <p:cNvPicPr>
              <a:picLocks noChangeAspect="1"/>
            </p:cNvPicPr>
            <p:nvPr/>
          </p:nvPicPr>
          <p:blipFill rotWithShape="1">
            <a:blip r:embed="rId4"/>
            <a:srcRect l="11008" t="3773" r="9257" b="7554"/>
            <a:stretch/>
          </p:blipFill>
          <p:spPr>
            <a:xfrm>
              <a:off x="-3429000" y="584200"/>
              <a:ext cx="2819400" cy="3581400"/>
            </a:xfrm>
            <a:prstGeom prst="rect">
              <a:avLst/>
            </a:prstGeom>
            <a:ln>
              <a:noFill/>
            </a:ln>
          </p:spPr>
        </p:pic>
        <p:pic>
          <p:nvPicPr>
            <p:cNvPr id="20" name="Picture 19"/>
            <p:cNvPicPr>
              <a:picLocks noChangeAspect="1"/>
            </p:cNvPicPr>
            <p:nvPr/>
          </p:nvPicPr>
          <p:blipFill rotWithShape="1">
            <a:blip r:embed="rId5"/>
            <a:srcRect l="11008" t="3773" r="9257" b="7554"/>
            <a:stretch/>
          </p:blipFill>
          <p:spPr>
            <a:xfrm>
              <a:off x="2463536" y="584200"/>
              <a:ext cx="2819400" cy="3581400"/>
            </a:xfrm>
            <a:prstGeom prst="rect">
              <a:avLst/>
            </a:prstGeom>
            <a:ln>
              <a:noFill/>
            </a:ln>
          </p:spPr>
        </p:pic>
        <p:pic>
          <p:nvPicPr>
            <p:cNvPr id="21" name="Picture 20"/>
            <p:cNvPicPr>
              <a:picLocks noChangeAspect="1"/>
            </p:cNvPicPr>
            <p:nvPr/>
          </p:nvPicPr>
          <p:blipFill rotWithShape="1">
            <a:blip r:embed="rId6"/>
            <a:srcRect l="10725" t="3774" r="9256" b="7555"/>
            <a:stretch/>
          </p:blipFill>
          <p:spPr>
            <a:xfrm>
              <a:off x="11303523" y="584200"/>
              <a:ext cx="2829456" cy="3581400"/>
            </a:xfrm>
            <a:prstGeom prst="rect">
              <a:avLst/>
            </a:prstGeom>
            <a:ln>
              <a:noFill/>
            </a:ln>
          </p:spPr>
        </p:pic>
        <p:pic>
          <p:nvPicPr>
            <p:cNvPr id="22" name="Picture 21"/>
            <p:cNvPicPr>
              <a:picLocks noChangeAspect="1"/>
            </p:cNvPicPr>
            <p:nvPr/>
          </p:nvPicPr>
          <p:blipFill rotWithShape="1">
            <a:blip r:embed="rId7"/>
            <a:srcRect l="10961" t="3774" r="9305" b="7555"/>
            <a:stretch/>
          </p:blipFill>
          <p:spPr>
            <a:xfrm>
              <a:off x="8356861" y="584200"/>
              <a:ext cx="2819400" cy="3581400"/>
            </a:xfrm>
            <a:prstGeom prst="rect">
              <a:avLst/>
            </a:prstGeom>
            <a:ln>
              <a:noFill/>
            </a:ln>
          </p:spPr>
        </p:pic>
        <p:pic>
          <p:nvPicPr>
            <p:cNvPr id="23" name="Picture 22"/>
            <p:cNvPicPr>
              <a:picLocks noChangeAspect="1"/>
            </p:cNvPicPr>
            <p:nvPr/>
          </p:nvPicPr>
          <p:blipFill rotWithShape="1">
            <a:blip r:embed="rId8"/>
            <a:srcRect l="10961" t="3774" r="9304" b="7555"/>
            <a:stretch/>
          </p:blipFill>
          <p:spPr>
            <a:xfrm>
              <a:off x="14260241" y="584200"/>
              <a:ext cx="2819400" cy="3581400"/>
            </a:xfrm>
            <a:prstGeom prst="rect">
              <a:avLst/>
            </a:prstGeom>
            <a:ln>
              <a:noFill/>
            </a:ln>
          </p:spPr>
        </p:pic>
        <p:pic>
          <p:nvPicPr>
            <p:cNvPr id="24" name="Picture 23"/>
            <p:cNvPicPr>
              <a:picLocks noChangeAspect="1"/>
            </p:cNvPicPr>
            <p:nvPr/>
          </p:nvPicPr>
          <p:blipFill rotWithShape="1">
            <a:blip r:embed="rId9"/>
            <a:srcRect l="11079" t="3655" r="9186" b="7674"/>
            <a:stretch/>
          </p:blipFill>
          <p:spPr>
            <a:xfrm>
              <a:off x="-498764" y="584200"/>
              <a:ext cx="2819401" cy="3581400"/>
            </a:xfrm>
            <a:prstGeom prst="rect">
              <a:avLst/>
            </a:prstGeom>
            <a:ln>
              <a:noFill/>
            </a:ln>
          </p:spPr>
        </p:pic>
        <p:pic>
          <p:nvPicPr>
            <p:cNvPr id="25" name="Picture 24"/>
            <p:cNvPicPr>
              <a:picLocks noChangeAspect="1"/>
            </p:cNvPicPr>
            <p:nvPr/>
          </p:nvPicPr>
          <p:blipFill rotWithShape="1">
            <a:blip r:embed="rId10"/>
            <a:srcRect l="10961" t="3774" r="9304" b="7555"/>
            <a:stretch/>
          </p:blipFill>
          <p:spPr>
            <a:xfrm>
              <a:off x="17206903" y="584200"/>
              <a:ext cx="2819400" cy="3581400"/>
            </a:xfrm>
            <a:prstGeom prst="rect">
              <a:avLst/>
            </a:prstGeom>
            <a:ln>
              <a:noFill/>
            </a:ln>
          </p:spPr>
        </p:pic>
      </p:grpSp>
      <p:sp>
        <p:nvSpPr>
          <p:cNvPr id="2" name="Title 1"/>
          <p:cNvSpPr>
            <a:spLocks noGrp="1"/>
          </p:cNvSpPr>
          <p:nvPr>
            <p:ph type="title"/>
          </p:nvPr>
        </p:nvSpPr>
        <p:spPr/>
        <p:txBody>
          <a:bodyPr>
            <a:normAutofit/>
          </a:bodyPr>
          <a:lstStyle/>
          <a:p>
            <a:pPr algn="l"/>
            <a:r>
              <a:rPr lang="en-US" dirty="0" smtClean="0">
                <a:solidFill>
                  <a:schemeClr val="bg1"/>
                </a:solidFill>
              </a:rPr>
              <a:t>Density Variables</a:t>
            </a:r>
            <a:endParaRPr lang="en-US" dirty="0">
              <a:solidFill>
                <a:schemeClr val="bg1"/>
              </a:solidFill>
            </a:endParaRPr>
          </a:p>
        </p:txBody>
      </p:sp>
    </p:spTree>
    <p:extLst>
      <p:ext uri="{BB962C8B-B14F-4D97-AF65-F5344CB8AC3E}">
        <p14:creationId xmlns:p14="http://schemas.microsoft.com/office/powerpoint/2010/main" val="1955300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4.44444E-6 L -0.44358 4.44444E-6 " pathEditMode="relative" rAng="0" ptsTypes="AA">
                                      <p:cBhvr>
                                        <p:cTn id="6" dur="2000" fill="hold"/>
                                        <p:tgtEl>
                                          <p:spTgt spid="17"/>
                                        </p:tgtEl>
                                        <p:attrNameLst>
                                          <p:attrName>ppt_x</p:attrName>
                                          <p:attrName>ppt_y</p:attrName>
                                        </p:attrNameLst>
                                      </p:cBhvr>
                                      <p:rCtr x="-22187" y="0"/>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44271 4.44444E-6 L -0.89271 4.44444E-6 " pathEditMode="relative" rAng="0" ptsTypes="AA">
                                      <p:cBhvr>
                                        <p:cTn id="10" dur="2000" fill="hold"/>
                                        <p:tgtEl>
                                          <p:spTgt spid="17"/>
                                        </p:tgtEl>
                                        <p:attrNameLst>
                                          <p:attrName>ppt_x</p:attrName>
                                          <p:attrName>ppt_y</p:attrName>
                                        </p:attrNameLst>
                                      </p:cBhvr>
                                      <p:rCtr x="-22500" y="0"/>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0.89271 4.44444E-6 L -1.34271 4.44444E-6 " pathEditMode="relative" rAng="0" ptsTypes="AA">
                                      <p:cBhvr>
                                        <p:cTn id="14" dur="2000" fill="hold"/>
                                        <p:tgtEl>
                                          <p:spTgt spid="17"/>
                                        </p:tgtEl>
                                        <p:attrNameLst>
                                          <p:attrName>ppt_x</p:attrName>
                                          <p:attrName>ppt_y</p:attrName>
                                        </p:attrNameLst>
                                      </p:cBhvr>
                                      <p:rCtr x="-22500" y="0"/>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1.35191 4.44444E-6 L -1.78438 4.44444E-6 " pathEditMode="relative" rAng="0" ptsTypes="AA">
                                      <p:cBhvr>
                                        <p:cTn id="18" dur="2000" fill="hold"/>
                                        <p:tgtEl>
                                          <p:spTgt spid="17"/>
                                        </p:tgtEl>
                                        <p:attrNameLst>
                                          <p:attrName>ppt_x</p:attrName>
                                          <p:attrName>ppt_y</p:attrName>
                                        </p:attrNameLst>
                                      </p:cBhvr>
                                      <p:rCtr x="-21632" y="0"/>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1.78438 4.44444E-6 L -2.26771 4.44444E-6 " pathEditMode="relative" rAng="0" ptsTypes="AA">
                                      <p:cBhvr>
                                        <p:cTn id="22" dur="2000" fill="hold"/>
                                        <p:tgtEl>
                                          <p:spTgt spid="17"/>
                                        </p:tgtEl>
                                        <p:attrNameLst>
                                          <p:attrName>ppt_x</p:attrName>
                                          <p:attrName>ppt_y</p:attrName>
                                        </p:attrNameLst>
                                      </p:cBhvr>
                                      <p:rCtr x="-24167" y="0"/>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2.27448 4.44444E-6 L -2.72605 4.44444E-6 " pathEditMode="relative" rAng="0" ptsTypes="AA">
                                      <p:cBhvr>
                                        <p:cTn id="26" dur="2000" fill="hold"/>
                                        <p:tgtEl>
                                          <p:spTgt spid="17"/>
                                        </p:tgtEl>
                                        <p:attrNameLst>
                                          <p:attrName>ppt_x</p:attrName>
                                          <p:attrName>ppt_y</p:attrName>
                                        </p:attrNameLst>
                                      </p:cBhvr>
                                      <p:rCtr x="-22569" y="0"/>
                                    </p:animMotion>
                                  </p:child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nodeType="clickEffect">
                                  <p:stCondLst>
                                    <p:cond delay="0"/>
                                  </p:stCondLst>
                                  <p:childTnLst>
                                    <p:animMotion origin="layout" path="M -2.72604 4.44444E-6 L -3.15105 0.01111 " pathEditMode="relative" rAng="0" ptsTypes="AA">
                                      <p:cBhvr>
                                        <p:cTn id="30" dur="2000" fill="hold"/>
                                        <p:tgtEl>
                                          <p:spTgt spid="17"/>
                                        </p:tgtEl>
                                        <p:attrNameLst>
                                          <p:attrName>ppt_x</p:attrName>
                                          <p:attrName>ppt_y</p:attrName>
                                        </p:attrNameLst>
                                      </p:cBhvr>
                                      <p:rCtr x="-21667"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a:grpSpLocks noChangeAspect="1"/>
          </p:cNvGrpSpPr>
          <p:nvPr/>
        </p:nvGrpSpPr>
        <p:grpSpPr>
          <a:xfrm>
            <a:off x="2590800" y="1295400"/>
            <a:ext cx="32937234" cy="5029200"/>
            <a:chOff x="-3429000" y="584200"/>
            <a:chExt cx="23455303" cy="3581400"/>
          </a:xfrm>
        </p:grpSpPr>
        <p:pic>
          <p:nvPicPr>
            <p:cNvPr id="18" name="Picture 17"/>
            <p:cNvPicPr>
              <a:picLocks noChangeAspect="1"/>
            </p:cNvPicPr>
            <p:nvPr/>
          </p:nvPicPr>
          <p:blipFill rotWithShape="1">
            <a:blip r:embed="rId3"/>
            <a:srcRect l="11008" t="3774" r="9258" b="7555"/>
            <a:stretch/>
          </p:blipFill>
          <p:spPr>
            <a:xfrm>
              <a:off x="5410198" y="584200"/>
              <a:ext cx="2819401" cy="3581400"/>
            </a:xfrm>
            <a:prstGeom prst="rect">
              <a:avLst/>
            </a:prstGeom>
            <a:ln>
              <a:noFill/>
            </a:ln>
          </p:spPr>
        </p:pic>
        <p:pic>
          <p:nvPicPr>
            <p:cNvPr id="19" name="Picture 18"/>
            <p:cNvPicPr>
              <a:picLocks noChangeAspect="1"/>
            </p:cNvPicPr>
            <p:nvPr/>
          </p:nvPicPr>
          <p:blipFill rotWithShape="1">
            <a:blip r:embed="rId4"/>
            <a:srcRect l="11008" t="3773" r="9257" b="7554"/>
            <a:stretch/>
          </p:blipFill>
          <p:spPr>
            <a:xfrm>
              <a:off x="-3429000" y="584200"/>
              <a:ext cx="2819400" cy="3581400"/>
            </a:xfrm>
            <a:prstGeom prst="rect">
              <a:avLst/>
            </a:prstGeom>
            <a:ln>
              <a:noFill/>
            </a:ln>
          </p:spPr>
        </p:pic>
        <p:pic>
          <p:nvPicPr>
            <p:cNvPr id="20" name="Picture 19"/>
            <p:cNvPicPr>
              <a:picLocks noChangeAspect="1"/>
            </p:cNvPicPr>
            <p:nvPr/>
          </p:nvPicPr>
          <p:blipFill rotWithShape="1">
            <a:blip r:embed="rId5"/>
            <a:srcRect l="11008" t="3773" r="9257" b="7554"/>
            <a:stretch/>
          </p:blipFill>
          <p:spPr>
            <a:xfrm>
              <a:off x="2463536" y="584200"/>
              <a:ext cx="2819400" cy="3581400"/>
            </a:xfrm>
            <a:prstGeom prst="rect">
              <a:avLst/>
            </a:prstGeom>
            <a:ln>
              <a:noFill/>
            </a:ln>
          </p:spPr>
        </p:pic>
        <p:pic>
          <p:nvPicPr>
            <p:cNvPr id="21" name="Picture 20"/>
            <p:cNvPicPr>
              <a:picLocks noChangeAspect="1"/>
            </p:cNvPicPr>
            <p:nvPr/>
          </p:nvPicPr>
          <p:blipFill rotWithShape="1">
            <a:blip r:embed="rId6"/>
            <a:srcRect l="10725" t="3774" r="9256" b="7555"/>
            <a:stretch/>
          </p:blipFill>
          <p:spPr>
            <a:xfrm>
              <a:off x="11303523" y="584200"/>
              <a:ext cx="2829456" cy="3581400"/>
            </a:xfrm>
            <a:prstGeom prst="rect">
              <a:avLst/>
            </a:prstGeom>
            <a:ln>
              <a:noFill/>
            </a:ln>
          </p:spPr>
        </p:pic>
        <p:pic>
          <p:nvPicPr>
            <p:cNvPr id="22" name="Picture 21"/>
            <p:cNvPicPr>
              <a:picLocks noChangeAspect="1"/>
            </p:cNvPicPr>
            <p:nvPr/>
          </p:nvPicPr>
          <p:blipFill rotWithShape="1">
            <a:blip r:embed="rId7"/>
            <a:srcRect l="10961" t="3774" r="9305" b="7555"/>
            <a:stretch/>
          </p:blipFill>
          <p:spPr>
            <a:xfrm>
              <a:off x="8356861" y="584200"/>
              <a:ext cx="2819400" cy="3581400"/>
            </a:xfrm>
            <a:prstGeom prst="rect">
              <a:avLst/>
            </a:prstGeom>
            <a:ln>
              <a:noFill/>
            </a:ln>
          </p:spPr>
        </p:pic>
        <p:pic>
          <p:nvPicPr>
            <p:cNvPr id="23" name="Picture 22"/>
            <p:cNvPicPr>
              <a:picLocks noChangeAspect="1"/>
            </p:cNvPicPr>
            <p:nvPr/>
          </p:nvPicPr>
          <p:blipFill rotWithShape="1">
            <a:blip r:embed="rId8"/>
            <a:srcRect l="10961" t="3774" r="9304" b="7555"/>
            <a:stretch/>
          </p:blipFill>
          <p:spPr>
            <a:xfrm>
              <a:off x="14260241" y="584200"/>
              <a:ext cx="2819400" cy="3581400"/>
            </a:xfrm>
            <a:prstGeom prst="rect">
              <a:avLst/>
            </a:prstGeom>
            <a:ln>
              <a:noFill/>
            </a:ln>
          </p:spPr>
        </p:pic>
        <p:pic>
          <p:nvPicPr>
            <p:cNvPr id="24" name="Picture 23"/>
            <p:cNvPicPr>
              <a:picLocks noChangeAspect="1"/>
            </p:cNvPicPr>
            <p:nvPr/>
          </p:nvPicPr>
          <p:blipFill rotWithShape="1">
            <a:blip r:embed="rId9"/>
            <a:srcRect l="11079" t="3655" r="9186" b="7674"/>
            <a:stretch/>
          </p:blipFill>
          <p:spPr>
            <a:xfrm>
              <a:off x="-498764" y="584200"/>
              <a:ext cx="2819401" cy="3581400"/>
            </a:xfrm>
            <a:prstGeom prst="rect">
              <a:avLst/>
            </a:prstGeom>
            <a:ln>
              <a:noFill/>
            </a:ln>
          </p:spPr>
        </p:pic>
        <p:pic>
          <p:nvPicPr>
            <p:cNvPr id="25" name="Picture 24"/>
            <p:cNvPicPr>
              <a:picLocks noChangeAspect="1"/>
            </p:cNvPicPr>
            <p:nvPr/>
          </p:nvPicPr>
          <p:blipFill rotWithShape="1">
            <a:blip r:embed="rId10"/>
            <a:srcRect l="10961" t="3774" r="9304" b="7555"/>
            <a:stretch/>
          </p:blipFill>
          <p:spPr>
            <a:xfrm>
              <a:off x="17206903" y="584200"/>
              <a:ext cx="2819400" cy="3581400"/>
            </a:xfrm>
            <a:prstGeom prst="rect">
              <a:avLst/>
            </a:prstGeom>
            <a:ln>
              <a:noFill/>
            </a:ln>
          </p:spPr>
        </p:pic>
      </p:grpSp>
      <p:sp>
        <p:nvSpPr>
          <p:cNvPr id="2" name="Title 1"/>
          <p:cNvSpPr>
            <a:spLocks noGrp="1"/>
          </p:cNvSpPr>
          <p:nvPr>
            <p:ph type="title"/>
          </p:nvPr>
        </p:nvSpPr>
        <p:spPr/>
        <p:txBody>
          <a:bodyPr>
            <a:normAutofit/>
          </a:bodyPr>
          <a:lstStyle/>
          <a:p>
            <a:pPr algn="l"/>
            <a:r>
              <a:rPr lang="en-US" dirty="0" smtClean="0">
                <a:solidFill>
                  <a:schemeClr val="bg1"/>
                </a:solidFill>
              </a:rPr>
              <a:t>Density Variables</a:t>
            </a:r>
            <a:endParaRPr lang="en-US" dirty="0">
              <a:solidFill>
                <a:schemeClr val="bg1"/>
              </a:solidFill>
            </a:endParaRPr>
          </a:p>
        </p:txBody>
      </p:sp>
    </p:spTree>
    <p:extLst>
      <p:ext uri="{BB962C8B-B14F-4D97-AF65-F5344CB8AC3E}">
        <p14:creationId xmlns:p14="http://schemas.microsoft.com/office/powerpoint/2010/main" val="351368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4.44444E-6 L -0.44358 4.44444E-6 " pathEditMode="relative" rAng="0" ptsTypes="AA">
                                      <p:cBhvr>
                                        <p:cTn id="6" dur="2000" fill="hold"/>
                                        <p:tgtEl>
                                          <p:spTgt spid="17"/>
                                        </p:tgtEl>
                                        <p:attrNameLst>
                                          <p:attrName>ppt_x</p:attrName>
                                          <p:attrName>ppt_y</p:attrName>
                                        </p:attrNameLst>
                                      </p:cBhvr>
                                      <p:rCtr x="-22187" y="0"/>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44271 4.44444E-6 L -0.89271 4.44444E-6 " pathEditMode="relative" rAng="0" ptsTypes="AA">
                                      <p:cBhvr>
                                        <p:cTn id="10" dur="2000" fill="hold"/>
                                        <p:tgtEl>
                                          <p:spTgt spid="17"/>
                                        </p:tgtEl>
                                        <p:attrNameLst>
                                          <p:attrName>ppt_x</p:attrName>
                                          <p:attrName>ppt_y</p:attrName>
                                        </p:attrNameLst>
                                      </p:cBhvr>
                                      <p:rCtr x="-22500" y="0"/>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0.89271 4.44444E-6 L -1.34271 4.44444E-6 " pathEditMode="relative" rAng="0" ptsTypes="AA">
                                      <p:cBhvr>
                                        <p:cTn id="14" dur="2000" fill="hold"/>
                                        <p:tgtEl>
                                          <p:spTgt spid="17"/>
                                        </p:tgtEl>
                                        <p:attrNameLst>
                                          <p:attrName>ppt_x</p:attrName>
                                          <p:attrName>ppt_y</p:attrName>
                                        </p:attrNameLst>
                                      </p:cBhvr>
                                      <p:rCtr x="-22500" y="0"/>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1.35191 4.44444E-6 L -1.78438 4.44444E-6 " pathEditMode="relative" rAng="0" ptsTypes="AA">
                                      <p:cBhvr>
                                        <p:cTn id="18" dur="2000" fill="hold"/>
                                        <p:tgtEl>
                                          <p:spTgt spid="17"/>
                                        </p:tgtEl>
                                        <p:attrNameLst>
                                          <p:attrName>ppt_x</p:attrName>
                                          <p:attrName>ppt_y</p:attrName>
                                        </p:attrNameLst>
                                      </p:cBhvr>
                                      <p:rCtr x="-21632" y="0"/>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1.78438 4.44444E-6 L -2.26771 4.44444E-6 " pathEditMode="relative" rAng="0" ptsTypes="AA">
                                      <p:cBhvr>
                                        <p:cTn id="22" dur="2000" fill="hold"/>
                                        <p:tgtEl>
                                          <p:spTgt spid="17"/>
                                        </p:tgtEl>
                                        <p:attrNameLst>
                                          <p:attrName>ppt_x</p:attrName>
                                          <p:attrName>ppt_y</p:attrName>
                                        </p:attrNameLst>
                                      </p:cBhvr>
                                      <p:rCtr x="-24167" y="0"/>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2.27448 4.44444E-6 L -2.72605 4.44444E-6 " pathEditMode="relative" rAng="0" ptsTypes="AA">
                                      <p:cBhvr>
                                        <p:cTn id="26" dur="2000" fill="hold"/>
                                        <p:tgtEl>
                                          <p:spTgt spid="17"/>
                                        </p:tgtEl>
                                        <p:attrNameLst>
                                          <p:attrName>ppt_x</p:attrName>
                                          <p:attrName>ppt_y</p:attrName>
                                        </p:attrNameLst>
                                      </p:cBhvr>
                                      <p:rCtr x="-22569" y="0"/>
                                    </p:animMotion>
                                  </p:child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nodeType="clickEffect">
                                  <p:stCondLst>
                                    <p:cond delay="0"/>
                                  </p:stCondLst>
                                  <p:childTnLst>
                                    <p:animMotion origin="layout" path="M -2.72604 4.44444E-6 L -3.15105 0.01111 " pathEditMode="relative" rAng="0" ptsTypes="AA">
                                      <p:cBhvr>
                                        <p:cTn id="30" dur="2000" fill="hold"/>
                                        <p:tgtEl>
                                          <p:spTgt spid="17"/>
                                        </p:tgtEl>
                                        <p:attrNameLst>
                                          <p:attrName>ppt_x</p:attrName>
                                          <p:attrName>ppt_y</p:attrName>
                                        </p:attrNameLst>
                                      </p:cBhvr>
                                      <p:rCtr x="-21667"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chemeClr val="bg1"/>
                </a:solidFill>
              </a:rPr>
              <a:t>Preliminary Results</a:t>
            </a:r>
            <a:endParaRPr lang="en-US" dirty="0">
              <a:solidFill>
                <a:schemeClr val="bg1"/>
              </a:solidFill>
            </a:endParaRPr>
          </a:p>
        </p:txBody>
      </p:sp>
      <p:sp>
        <p:nvSpPr>
          <p:cNvPr id="3" name="Content Placeholder 2"/>
          <p:cNvSpPr>
            <a:spLocks noGrp="1"/>
          </p:cNvSpPr>
          <p:nvPr>
            <p:ph sz="half" idx="1"/>
          </p:nvPr>
        </p:nvSpPr>
        <p:spPr>
          <a:xfrm>
            <a:off x="9401331" y="1295400"/>
            <a:ext cx="4114800" cy="4495801"/>
          </a:xfrm>
        </p:spPr>
        <p:txBody>
          <a:bodyPr>
            <a:normAutofit/>
          </a:bodyPr>
          <a:lstStyle/>
          <a:p>
            <a:r>
              <a:rPr lang="en-US" dirty="0" smtClean="0">
                <a:solidFill>
                  <a:schemeClr val="bg1"/>
                </a:solidFill>
              </a:rPr>
              <a:t>Density map</a:t>
            </a:r>
          </a:p>
          <a:p>
            <a:r>
              <a:rPr lang="en-US" dirty="0" smtClean="0">
                <a:solidFill>
                  <a:schemeClr val="bg1"/>
                </a:solidFill>
              </a:rPr>
              <a:t>Relationship</a:t>
            </a:r>
          </a:p>
          <a:p>
            <a:r>
              <a:rPr lang="en-US" dirty="0" smtClean="0">
                <a:solidFill>
                  <a:schemeClr val="bg1"/>
                </a:solidFill>
              </a:rPr>
              <a:t>Density estimate: </a:t>
            </a:r>
            <a:r>
              <a:rPr lang="en-US" dirty="0"/>
              <a:t>0.2252699</a:t>
            </a:r>
          </a:p>
          <a:p>
            <a:r>
              <a:rPr lang="en-US" dirty="0"/>
              <a:t/>
            </a:r>
            <a:br>
              <a:rPr lang="en-US" dirty="0"/>
            </a:br>
            <a:endParaRPr lang="en-US" dirty="0">
              <a:solidFill>
                <a:schemeClr val="bg1"/>
              </a:solidFill>
            </a:endParaRPr>
          </a:p>
        </p:txBody>
      </p:sp>
      <p:grpSp>
        <p:nvGrpSpPr>
          <p:cNvPr id="6" name="Group 5"/>
          <p:cNvGrpSpPr>
            <a:grpSpLocks noChangeAspect="1"/>
          </p:cNvGrpSpPr>
          <p:nvPr/>
        </p:nvGrpSpPr>
        <p:grpSpPr>
          <a:xfrm>
            <a:off x="527784" y="1603022"/>
            <a:ext cx="3196202" cy="4492978"/>
            <a:chOff x="527784" y="1295400"/>
            <a:chExt cx="3668832" cy="5157366"/>
          </a:xfrm>
        </p:grpSpPr>
        <p:pic>
          <p:nvPicPr>
            <p:cNvPr id="7" name="Picture 6"/>
            <p:cNvPicPr>
              <a:picLocks noChangeAspect="1"/>
            </p:cNvPicPr>
            <p:nvPr/>
          </p:nvPicPr>
          <p:blipFill rotWithShape="1">
            <a:blip r:embed="rId3"/>
            <a:srcRect l="9035" t="10004" r="27656" b="15003"/>
            <a:stretch/>
          </p:blipFill>
          <p:spPr>
            <a:xfrm>
              <a:off x="527784" y="1600200"/>
              <a:ext cx="3666385" cy="4852566"/>
            </a:xfrm>
            <a:prstGeom prst="rect">
              <a:avLst/>
            </a:prstGeom>
          </p:spPr>
        </p:pic>
        <p:sp>
          <p:nvSpPr>
            <p:cNvPr id="5" name="TextBox 4"/>
            <p:cNvSpPr txBox="1"/>
            <p:nvPr/>
          </p:nvSpPr>
          <p:spPr>
            <a:xfrm>
              <a:off x="533400" y="1295400"/>
              <a:ext cx="3663216" cy="400110"/>
            </a:xfrm>
            <a:prstGeom prst="rect">
              <a:avLst/>
            </a:prstGeom>
            <a:solidFill>
              <a:schemeClr val="bg1"/>
            </a:solidFill>
          </p:spPr>
          <p:txBody>
            <a:bodyPr wrap="square" rtlCol="0">
              <a:spAutoFit/>
            </a:bodyPr>
            <a:lstStyle/>
            <a:p>
              <a:pPr algn="ctr"/>
              <a:r>
                <a:rPr lang="en-US" sz="2000" dirty="0" smtClean="0"/>
                <a:t>Protected Lands</a:t>
              </a:r>
              <a:endParaRPr lang="en-US" sz="2000" dirty="0"/>
            </a:p>
          </p:txBody>
        </p:sp>
      </p:grpSp>
      <p:pic>
        <p:nvPicPr>
          <p:cNvPr id="8" name="Picture 7"/>
          <p:cNvPicPr>
            <a:picLocks noChangeAspect="1"/>
          </p:cNvPicPr>
          <p:nvPr/>
        </p:nvPicPr>
        <p:blipFill>
          <a:blip r:embed="rId4"/>
          <a:stretch>
            <a:fillRect/>
          </a:stretch>
        </p:blipFill>
        <p:spPr>
          <a:xfrm>
            <a:off x="3922322" y="2581475"/>
            <a:ext cx="4993078" cy="2295325"/>
          </a:xfrm>
          <a:prstGeom prst="rect">
            <a:avLst/>
          </a:prstGeom>
        </p:spPr>
      </p:pic>
      <p:sp>
        <p:nvSpPr>
          <p:cNvPr id="10" name="Rectangle 9"/>
          <p:cNvSpPr/>
          <p:nvPr/>
        </p:nvSpPr>
        <p:spPr>
          <a:xfrm>
            <a:off x="3922322" y="2971800"/>
            <a:ext cx="4993078" cy="14630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95800" y="5334000"/>
            <a:ext cx="3886200" cy="707886"/>
          </a:xfrm>
          <a:prstGeom prst="rect">
            <a:avLst/>
          </a:prstGeom>
          <a:noFill/>
        </p:spPr>
        <p:txBody>
          <a:bodyPr wrap="square" rtlCol="0">
            <a:spAutoFit/>
          </a:bodyPr>
          <a:lstStyle/>
          <a:p>
            <a:r>
              <a:rPr lang="en-US" sz="2000" dirty="0" smtClean="0">
                <a:solidFill>
                  <a:schemeClr val="bg1"/>
                </a:solidFill>
              </a:rPr>
              <a:t>My density: 0.2 marten/</a:t>
            </a:r>
            <a:r>
              <a:rPr lang="en-US" sz="2000" dirty="0">
                <a:solidFill>
                  <a:schemeClr val="bg1"/>
                </a:solidFill>
              </a:rPr>
              <a:t>km</a:t>
            </a:r>
            <a:r>
              <a:rPr lang="en-US" sz="2000" baseline="30000" dirty="0">
                <a:solidFill>
                  <a:schemeClr val="bg1"/>
                </a:solidFill>
              </a:rPr>
              <a:t>2</a:t>
            </a:r>
            <a:endParaRPr lang="en-US" sz="2000" dirty="0">
              <a:solidFill>
                <a:schemeClr val="bg1"/>
              </a:solidFill>
            </a:endParaRPr>
          </a:p>
          <a:p>
            <a:r>
              <a:rPr lang="en-US" sz="2000" dirty="0" smtClean="0">
                <a:solidFill>
                  <a:schemeClr val="bg1"/>
                </a:solidFill>
              </a:rPr>
              <a:t>Other studies: 0.5-1.7 marten/km</a:t>
            </a:r>
            <a:r>
              <a:rPr lang="en-US" sz="2000" baseline="30000" dirty="0" smtClean="0">
                <a:solidFill>
                  <a:schemeClr val="bg1"/>
                </a:solidFill>
              </a:rPr>
              <a:t>2</a:t>
            </a:r>
            <a:endParaRPr lang="en-US" sz="2000" dirty="0">
              <a:solidFill>
                <a:schemeClr val="bg1"/>
              </a:solidFill>
            </a:endParaRPr>
          </a:p>
        </p:txBody>
      </p:sp>
    </p:spTree>
    <p:extLst>
      <p:ext uri="{BB962C8B-B14F-4D97-AF65-F5344CB8AC3E}">
        <p14:creationId xmlns:p14="http://schemas.microsoft.com/office/powerpoint/2010/main" val="3749018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5776" y="1409701"/>
            <a:ext cx="4017624" cy="2971800"/>
            <a:chOff x="336736" y="3505200"/>
            <a:chExt cx="4017624" cy="2971800"/>
          </a:xfrm>
        </p:grpSpPr>
        <p:pic>
          <p:nvPicPr>
            <p:cNvPr id="12" name="Picture 6" descr="American Marten ar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36" y="3505200"/>
              <a:ext cx="4017624" cy="2971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flipH="1">
              <a:off x="336736" y="6185137"/>
              <a:ext cx="1192359" cy="276999"/>
            </a:xfrm>
            <a:prstGeom prst="rect">
              <a:avLst/>
            </a:prstGeom>
            <a:noFill/>
          </p:spPr>
          <p:txBody>
            <a:bodyPr wrap="square" rtlCol="0">
              <a:spAutoFit/>
            </a:bodyPr>
            <a:lstStyle/>
            <a:p>
              <a:r>
                <a:rPr lang="en-US" sz="1200" i="1" dirty="0" smtClean="0"/>
                <a:t>IUCN Red List</a:t>
              </a:r>
              <a:endParaRPr lang="en-US" sz="1200" i="1" dirty="0"/>
            </a:p>
          </p:txBody>
        </p:sp>
      </p:grpSp>
      <p:sp>
        <p:nvSpPr>
          <p:cNvPr id="2" name="Title 1"/>
          <p:cNvSpPr>
            <a:spLocks noGrp="1"/>
          </p:cNvSpPr>
          <p:nvPr>
            <p:ph type="title"/>
          </p:nvPr>
        </p:nvSpPr>
        <p:spPr>
          <a:xfrm>
            <a:off x="457200" y="274638"/>
            <a:ext cx="3886200" cy="1143000"/>
          </a:xfrm>
        </p:spPr>
        <p:txBody>
          <a:bodyPr>
            <a:normAutofit/>
          </a:bodyPr>
          <a:lstStyle/>
          <a:p>
            <a:pPr algn="l"/>
            <a:r>
              <a:rPr lang="en-US" dirty="0" smtClean="0">
                <a:solidFill>
                  <a:schemeClr val="bg1"/>
                </a:solidFill>
              </a:rPr>
              <a:t>Background</a:t>
            </a:r>
            <a:endParaRPr lang="en-US" dirty="0">
              <a:solidFill>
                <a:schemeClr val="bg1"/>
              </a:solidFill>
            </a:endParaRP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30833" t="36666" r="26667" b="34445"/>
          <a:stretch/>
        </p:blipFill>
        <p:spPr>
          <a:xfrm>
            <a:off x="325776" y="4598697"/>
            <a:ext cx="4006664" cy="2042613"/>
          </a:xfrm>
          <a:prstGeom prst="rect">
            <a:avLst/>
          </a:prstGeom>
        </p:spPr>
      </p:pic>
    </p:spTree>
    <p:extLst>
      <p:ext uri="{BB962C8B-B14F-4D97-AF65-F5344CB8AC3E}">
        <p14:creationId xmlns:p14="http://schemas.microsoft.com/office/powerpoint/2010/main" val="1234746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chemeClr val="bg1"/>
                </a:solidFill>
              </a:rPr>
              <a:t>Preliminary Results</a:t>
            </a:r>
            <a:endParaRPr lang="en-US" dirty="0">
              <a:solidFill>
                <a:schemeClr val="bg1"/>
              </a:solidFill>
            </a:endParaRPr>
          </a:p>
        </p:txBody>
      </p:sp>
      <p:sp>
        <p:nvSpPr>
          <p:cNvPr id="3" name="Content Placeholder 2"/>
          <p:cNvSpPr>
            <a:spLocks noGrp="1"/>
          </p:cNvSpPr>
          <p:nvPr>
            <p:ph sz="half" idx="1"/>
          </p:nvPr>
        </p:nvSpPr>
        <p:spPr>
          <a:xfrm>
            <a:off x="9401331" y="1295400"/>
            <a:ext cx="4114800" cy="4495801"/>
          </a:xfrm>
        </p:spPr>
        <p:txBody>
          <a:bodyPr>
            <a:normAutofit/>
          </a:bodyPr>
          <a:lstStyle/>
          <a:p>
            <a:r>
              <a:rPr lang="en-US" dirty="0" smtClean="0">
                <a:solidFill>
                  <a:schemeClr val="bg1"/>
                </a:solidFill>
              </a:rPr>
              <a:t>Density map</a:t>
            </a:r>
          </a:p>
          <a:p>
            <a:r>
              <a:rPr lang="en-US" dirty="0" smtClean="0">
                <a:solidFill>
                  <a:schemeClr val="bg1"/>
                </a:solidFill>
              </a:rPr>
              <a:t>Relationship</a:t>
            </a:r>
          </a:p>
          <a:p>
            <a:r>
              <a:rPr lang="en-US" dirty="0" smtClean="0">
                <a:solidFill>
                  <a:schemeClr val="bg1"/>
                </a:solidFill>
              </a:rPr>
              <a:t>Density estimate: </a:t>
            </a:r>
            <a:r>
              <a:rPr lang="en-US" dirty="0"/>
              <a:t>0.2252699</a:t>
            </a:r>
          </a:p>
          <a:p>
            <a:r>
              <a:rPr lang="en-US" dirty="0"/>
              <a:t/>
            </a:r>
            <a:br>
              <a:rPr lang="en-US" dirty="0"/>
            </a:br>
            <a:endParaRPr lang="en-US" dirty="0">
              <a:solidFill>
                <a:schemeClr val="bg1"/>
              </a:solidFill>
            </a:endParaRPr>
          </a:p>
        </p:txBody>
      </p:sp>
      <p:pic>
        <p:nvPicPr>
          <p:cNvPr id="9" name="Picture 8"/>
          <p:cNvPicPr>
            <a:picLocks noChangeAspect="1"/>
          </p:cNvPicPr>
          <p:nvPr/>
        </p:nvPicPr>
        <p:blipFill rotWithShape="1">
          <a:blip r:embed="rId3"/>
          <a:srcRect l="2582" t="4564" r="10828" b="9290"/>
          <a:stretch/>
        </p:blipFill>
        <p:spPr>
          <a:xfrm>
            <a:off x="4876801" y="1417638"/>
            <a:ext cx="3806646" cy="5075528"/>
          </a:xfrm>
          <a:prstGeom prst="rect">
            <a:avLst/>
          </a:prstGeom>
        </p:spPr>
      </p:pic>
      <p:grpSp>
        <p:nvGrpSpPr>
          <p:cNvPr id="11" name="Group 10"/>
          <p:cNvGrpSpPr>
            <a:grpSpLocks noChangeAspect="1"/>
          </p:cNvGrpSpPr>
          <p:nvPr/>
        </p:nvGrpSpPr>
        <p:grpSpPr>
          <a:xfrm>
            <a:off x="527784" y="1603022"/>
            <a:ext cx="3196202" cy="4492978"/>
            <a:chOff x="527784" y="1295400"/>
            <a:chExt cx="3668832" cy="5157366"/>
          </a:xfrm>
        </p:grpSpPr>
        <p:pic>
          <p:nvPicPr>
            <p:cNvPr id="12" name="Picture 11"/>
            <p:cNvPicPr>
              <a:picLocks noChangeAspect="1"/>
            </p:cNvPicPr>
            <p:nvPr/>
          </p:nvPicPr>
          <p:blipFill rotWithShape="1">
            <a:blip r:embed="rId4"/>
            <a:srcRect l="9035" t="10004" r="27656" b="15003"/>
            <a:stretch/>
          </p:blipFill>
          <p:spPr>
            <a:xfrm>
              <a:off x="527784" y="1600200"/>
              <a:ext cx="3666385" cy="4852566"/>
            </a:xfrm>
            <a:prstGeom prst="rect">
              <a:avLst/>
            </a:prstGeom>
          </p:spPr>
        </p:pic>
        <p:sp>
          <p:nvSpPr>
            <p:cNvPr id="14" name="TextBox 13"/>
            <p:cNvSpPr txBox="1"/>
            <p:nvPr/>
          </p:nvSpPr>
          <p:spPr>
            <a:xfrm>
              <a:off x="533400" y="1295400"/>
              <a:ext cx="3663216" cy="400110"/>
            </a:xfrm>
            <a:prstGeom prst="rect">
              <a:avLst/>
            </a:prstGeom>
            <a:solidFill>
              <a:schemeClr val="bg1"/>
            </a:solidFill>
          </p:spPr>
          <p:txBody>
            <a:bodyPr wrap="square" rtlCol="0">
              <a:spAutoFit/>
            </a:bodyPr>
            <a:lstStyle/>
            <a:p>
              <a:pPr algn="ctr"/>
              <a:r>
                <a:rPr lang="en-US" sz="2000" dirty="0" smtClean="0"/>
                <a:t>Protected Lands</a:t>
              </a:r>
              <a:endParaRPr lang="en-US" sz="2000" dirty="0"/>
            </a:p>
          </p:txBody>
        </p:sp>
      </p:grpSp>
    </p:spTree>
    <p:extLst>
      <p:ext uri="{BB962C8B-B14F-4D97-AF65-F5344CB8AC3E}">
        <p14:creationId xmlns:p14="http://schemas.microsoft.com/office/powerpoint/2010/main" val="3774933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chemeClr val="bg1"/>
                </a:solidFill>
              </a:rPr>
              <a:t>Preliminary Results</a:t>
            </a:r>
            <a:endParaRPr lang="en-US" dirty="0">
              <a:solidFill>
                <a:schemeClr val="bg1"/>
              </a:solidFill>
            </a:endParaRPr>
          </a:p>
        </p:txBody>
      </p:sp>
      <p:sp>
        <p:nvSpPr>
          <p:cNvPr id="3" name="Content Placeholder 2"/>
          <p:cNvSpPr>
            <a:spLocks noGrp="1"/>
          </p:cNvSpPr>
          <p:nvPr>
            <p:ph sz="half" idx="1"/>
          </p:nvPr>
        </p:nvSpPr>
        <p:spPr>
          <a:xfrm>
            <a:off x="9401331" y="1295400"/>
            <a:ext cx="4114800" cy="4495801"/>
          </a:xfrm>
        </p:spPr>
        <p:txBody>
          <a:bodyPr>
            <a:normAutofit/>
          </a:bodyPr>
          <a:lstStyle/>
          <a:p>
            <a:r>
              <a:rPr lang="en-US" dirty="0" smtClean="0">
                <a:solidFill>
                  <a:schemeClr val="bg1"/>
                </a:solidFill>
              </a:rPr>
              <a:t>Density map</a:t>
            </a:r>
          </a:p>
          <a:p>
            <a:r>
              <a:rPr lang="en-US" dirty="0" smtClean="0">
                <a:solidFill>
                  <a:schemeClr val="bg1"/>
                </a:solidFill>
              </a:rPr>
              <a:t>Relationship</a:t>
            </a:r>
          </a:p>
          <a:p>
            <a:r>
              <a:rPr lang="en-US" dirty="0" smtClean="0">
                <a:solidFill>
                  <a:schemeClr val="bg1"/>
                </a:solidFill>
              </a:rPr>
              <a:t>Density estimate: </a:t>
            </a:r>
            <a:r>
              <a:rPr lang="en-US" dirty="0"/>
              <a:t>0.2252699</a:t>
            </a:r>
          </a:p>
          <a:p>
            <a:r>
              <a:rPr lang="en-US" dirty="0"/>
              <a:t/>
            </a:r>
            <a:br>
              <a:rPr lang="en-US" dirty="0"/>
            </a:br>
            <a:endParaRPr lang="en-US" dirty="0">
              <a:solidFill>
                <a:schemeClr val="bg1"/>
              </a:solidFill>
            </a:endParaRPr>
          </a:p>
        </p:txBody>
      </p:sp>
      <p:grpSp>
        <p:nvGrpSpPr>
          <p:cNvPr id="12" name="Group 11"/>
          <p:cNvGrpSpPr>
            <a:grpSpLocks noChangeAspect="1"/>
          </p:cNvGrpSpPr>
          <p:nvPr/>
        </p:nvGrpSpPr>
        <p:grpSpPr>
          <a:xfrm>
            <a:off x="527784" y="1603022"/>
            <a:ext cx="3196202" cy="4492978"/>
            <a:chOff x="527784" y="1295400"/>
            <a:chExt cx="3668832" cy="5157366"/>
          </a:xfrm>
        </p:grpSpPr>
        <p:pic>
          <p:nvPicPr>
            <p:cNvPr id="14" name="Picture 13"/>
            <p:cNvPicPr>
              <a:picLocks noChangeAspect="1"/>
            </p:cNvPicPr>
            <p:nvPr/>
          </p:nvPicPr>
          <p:blipFill rotWithShape="1">
            <a:blip r:embed="rId3"/>
            <a:srcRect l="9035" t="10004" r="27656" b="15003"/>
            <a:stretch/>
          </p:blipFill>
          <p:spPr>
            <a:xfrm>
              <a:off x="527784" y="1600200"/>
              <a:ext cx="3666385" cy="4852566"/>
            </a:xfrm>
            <a:prstGeom prst="rect">
              <a:avLst/>
            </a:prstGeom>
          </p:spPr>
        </p:pic>
        <p:sp>
          <p:nvSpPr>
            <p:cNvPr id="15" name="TextBox 14"/>
            <p:cNvSpPr txBox="1"/>
            <p:nvPr/>
          </p:nvSpPr>
          <p:spPr>
            <a:xfrm>
              <a:off x="533400" y="1295400"/>
              <a:ext cx="3663216" cy="400110"/>
            </a:xfrm>
            <a:prstGeom prst="rect">
              <a:avLst/>
            </a:prstGeom>
            <a:solidFill>
              <a:schemeClr val="bg1"/>
            </a:solidFill>
          </p:spPr>
          <p:txBody>
            <a:bodyPr wrap="square" rtlCol="0">
              <a:spAutoFit/>
            </a:bodyPr>
            <a:lstStyle/>
            <a:p>
              <a:pPr algn="ctr"/>
              <a:r>
                <a:rPr lang="en-US" sz="2000" dirty="0" smtClean="0"/>
                <a:t>Protected Lands</a:t>
              </a:r>
              <a:endParaRPr lang="en-US" sz="2000" dirty="0"/>
            </a:p>
          </p:txBody>
        </p:sp>
      </p:grpSp>
      <p:grpSp>
        <p:nvGrpSpPr>
          <p:cNvPr id="17" name="Group 16"/>
          <p:cNvGrpSpPr/>
          <p:nvPr/>
        </p:nvGrpSpPr>
        <p:grpSpPr>
          <a:xfrm>
            <a:off x="3909796" y="1766923"/>
            <a:ext cx="4950815" cy="3814006"/>
            <a:chOff x="3909796" y="1766923"/>
            <a:chExt cx="4950815" cy="3814006"/>
          </a:xfrm>
        </p:grpSpPr>
        <p:pic>
          <p:nvPicPr>
            <p:cNvPr id="4" name="Picture 3"/>
            <p:cNvPicPr>
              <a:picLocks noChangeAspect="1"/>
            </p:cNvPicPr>
            <p:nvPr/>
          </p:nvPicPr>
          <p:blipFill>
            <a:blip r:embed="rId4"/>
            <a:stretch>
              <a:fillRect/>
            </a:stretch>
          </p:blipFill>
          <p:spPr>
            <a:xfrm>
              <a:off x="4140760" y="2057400"/>
              <a:ext cx="4719851" cy="3330396"/>
            </a:xfrm>
            <a:prstGeom prst="rect">
              <a:avLst/>
            </a:prstGeom>
          </p:spPr>
        </p:pic>
        <p:sp>
          <p:nvSpPr>
            <p:cNvPr id="5" name="TextBox 4"/>
            <p:cNvSpPr txBox="1"/>
            <p:nvPr/>
          </p:nvSpPr>
          <p:spPr>
            <a:xfrm>
              <a:off x="4140760" y="5203130"/>
              <a:ext cx="4719851" cy="369332"/>
            </a:xfrm>
            <a:prstGeom prst="rect">
              <a:avLst/>
            </a:prstGeom>
            <a:solidFill>
              <a:schemeClr val="bg1"/>
            </a:solidFill>
          </p:spPr>
          <p:txBody>
            <a:bodyPr wrap="square" rtlCol="0">
              <a:spAutoFit/>
            </a:bodyPr>
            <a:lstStyle/>
            <a:p>
              <a:pPr algn="ctr"/>
              <a:r>
                <a:rPr lang="en-US" dirty="0" smtClean="0"/>
                <a:t>Proportion Protected Land</a:t>
              </a:r>
              <a:endParaRPr lang="en-US" dirty="0"/>
            </a:p>
          </p:txBody>
        </p:sp>
        <p:sp>
          <p:nvSpPr>
            <p:cNvPr id="6" name="TextBox 5"/>
            <p:cNvSpPr txBox="1"/>
            <p:nvPr/>
          </p:nvSpPr>
          <p:spPr>
            <a:xfrm>
              <a:off x="4140760" y="1766923"/>
              <a:ext cx="4719851" cy="369332"/>
            </a:xfrm>
            <a:prstGeom prst="rect">
              <a:avLst/>
            </a:prstGeom>
            <a:solidFill>
              <a:schemeClr val="bg1"/>
            </a:solidFill>
          </p:spPr>
          <p:txBody>
            <a:bodyPr wrap="square" rtlCol="0">
              <a:spAutoFit/>
            </a:bodyPr>
            <a:lstStyle/>
            <a:p>
              <a:pPr algn="ctr"/>
              <a:r>
                <a:rPr lang="en-US" dirty="0" smtClean="0"/>
                <a:t>Effect of Protected Land on Density</a:t>
              </a:r>
              <a:endParaRPr lang="en-US" dirty="0"/>
            </a:p>
          </p:txBody>
        </p:sp>
        <p:sp>
          <p:nvSpPr>
            <p:cNvPr id="16" name="TextBox 15"/>
            <p:cNvSpPr txBox="1"/>
            <p:nvPr/>
          </p:nvSpPr>
          <p:spPr>
            <a:xfrm rot="16200000">
              <a:off x="2193293" y="3483426"/>
              <a:ext cx="3814006" cy="381000"/>
            </a:xfrm>
            <a:prstGeom prst="rect">
              <a:avLst/>
            </a:prstGeom>
            <a:solidFill>
              <a:schemeClr val="bg1"/>
            </a:solidFill>
          </p:spPr>
          <p:txBody>
            <a:bodyPr wrap="square" rtlCol="0">
              <a:spAutoFit/>
            </a:bodyPr>
            <a:lstStyle/>
            <a:p>
              <a:pPr algn="ctr"/>
              <a:r>
                <a:rPr lang="en-US" dirty="0" smtClean="0"/>
                <a:t>Density</a:t>
              </a:r>
              <a:endParaRPr lang="en-US" dirty="0"/>
            </a:p>
          </p:txBody>
        </p:sp>
      </p:grpSp>
    </p:spTree>
    <p:extLst>
      <p:ext uri="{BB962C8B-B14F-4D97-AF65-F5344CB8AC3E}">
        <p14:creationId xmlns:p14="http://schemas.microsoft.com/office/powerpoint/2010/main" val="27888437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Tying it all together</a:t>
            </a:r>
            <a:endParaRPr lang="en-US" dirty="0">
              <a:solidFill>
                <a:schemeClr val="bg1"/>
              </a:solidFill>
            </a:endParaRPr>
          </a:p>
        </p:txBody>
      </p:sp>
      <p:sp>
        <p:nvSpPr>
          <p:cNvPr id="3" name="Content Placeholder 2"/>
          <p:cNvSpPr>
            <a:spLocks noGrp="1"/>
          </p:cNvSpPr>
          <p:nvPr>
            <p:ph idx="1"/>
          </p:nvPr>
        </p:nvSpPr>
        <p:spPr>
          <a:xfrm>
            <a:off x="457200" y="1371600"/>
            <a:ext cx="8229600" cy="4525963"/>
          </a:xfrm>
        </p:spPr>
        <p:txBody>
          <a:bodyPr/>
          <a:lstStyle/>
          <a:p>
            <a:r>
              <a:rPr lang="en-US" dirty="0" smtClean="0">
                <a:solidFill>
                  <a:schemeClr val="bg1"/>
                </a:solidFill>
              </a:rPr>
              <a:t>What have I learned so far?</a:t>
            </a:r>
          </a:p>
          <a:p>
            <a:pPr lvl="1"/>
            <a:endParaRPr lang="en-US" dirty="0" smtClean="0">
              <a:solidFill>
                <a:schemeClr val="bg1"/>
              </a:solidFill>
            </a:endParaRPr>
          </a:p>
        </p:txBody>
      </p:sp>
      <p:pic>
        <p:nvPicPr>
          <p:cNvPr id="4" name="Picture 3"/>
          <p:cNvPicPr>
            <a:picLocks noChangeAspect="1"/>
          </p:cNvPicPr>
          <p:nvPr/>
        </p:nvPicPr>
        <p:blipFill>
          <a:blip r:embed="rId3"/>
          <a:stretch>
            <a:fillRect/>
          </a:stretch>
        </p:blipFill>
        <p:spPr>
          <a:xfrm>
            <a:off x="76200" y="3517126"/>
            <a:ext cx="2933700" cy="2313432"/>
          </a:xfrm>
          <a:prstGeom prst="rect">
            <a:avLst/>
          </a:prstGeom>
          <a:ln w="28575">
            <a:solidFill>
              <a:schemeClr val="tx1"/>
            </a:solidFill>
          </a:ln>
        </p:spPr>
      </p:pic>
      <p:sp>
        <p:nvSpPr>
          <p:cNvPr id="7" name="TextBox 6"/>
          <p:cNvSpPr txBox="1"/>
          <p:nvPr/>
        </p:nvSpPr>
        <p:spPr>
          <a:xfrm>
            <a:off x="1164771" y="1963119"/>
            <a:ext cx="34290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rPr>
              <a:t>37,000 marten images</a:t>
            </a:r>
          </a:p>
          <a:p>
            <a:pPr marL="342900" indent="-342900">
              <a:buFont typeface="Arial" panose="020B0604020202020204" pitchFamily="34" charset="0"/>
              <a:buChar char="•"/>
            </a:pPr>
            <a:r>
              <a:rPr lang="en-US" sz="2400" dirty="0" smtClean="0">
                <a:solidFill>
                  <a:schemeClr val="bg1"/>
                </a:solidFill>
              </a:rPr>
              <a:t>60-80% ID rates</a:t>
            </a:r>
            <a:endParaRPr lang="en-US" sz="2400" dirty="0">
              <a:solidFill>
                <a:schemeClr val="bg1"/>
              </a:solidFill>
            </a:endParaRPr>
          </a:p>
        </p:txBody>
      </p:sp>
      <p:pic>
        <p:nvPicPr>
          <p:cNvPr id="1026" name="Picture 2" descr="Image result for acorn clipar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598" b="96169" l="2024" r="97381"/>
                    </a14:imgEffect>
                  </a14:imgLayer>
                </a14:imgProps>
              </a:ext>
              <a:ext uri="{28A0092B-C50C-407E-A947-70E740481C1C}">
                <a14:useLocalDpi xmlns:a14="http://schemas.microsoft.com/office/drawing/2010/main" val="0"/>
              </a:ext>
            </a:extLst>
          </a:blip>
          <a:srcRect/>
          <a:stretch>
            <a:fillRect/>
          </a:stretch>
        </p:blipFill>
        <p:spPr bwMode="auto">
          <a:xfrm>
            <a:off x="5642798" y="1676400"/>
            <a:ext cx="1244907" cy="11604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1" y="5946230"/>
            <a:ext cx="2933700" cy="707886"/>
          </a:xfrm>
          <a:prstGeom prst="rect">
            <a:avLst/>
          </a:prstGeom>
          <a:noFill/>
        </p:spPr>
        <p:txBody>
          <a:bodyPr wrap="square" rtlCol="0">
            <a:spAutoFit/>
          </a:bodyPr>
          <a:lstStyle/>
          <a:p>
            <a:pPr algn="ctr"/>
            <a:r>
              <a:rPr lang="en-US" sz="2000" b="1" dirty="0" smtClean="0">
                <a:solidFill>
                  <a:schemeClr val="bg1"/>
                </a:solidFill>
              </a:rPr>
              <a:t>Strong behavioral response (trap happy)</a:t>
            </a:r>
            <a:endParaRPr lang="en-US" sz="2000" b="1" dirty="0">
              <a:solidFill>
                <a:schemeClr val="bg1"/>
              </a:solidFill>
            </a:endParaRPr>
          </a:p>
        </p:txBody>
      </p:sp>
      <p:pic>
        <p:nvPicPr>
          <p:cNvPr id="23" name="Picture 22"/>
          <p:cNvPicPr>
            <a:picLocks noChangeAspect="1"/>
          </p:cNvPicPr>
          <p:nvPr/>
        </p:nvPicPr>
        <p:blipFill rotWithShape="1">
          <a:blip r:embed="rId6"/>
          <a:srcRect r="10524"/>
          <a:stretch/>
        </p:blipFill>
        <p:spPr>
          <a:xfrm>
            <a:off x="3092037" y="3517126"/>
            <a:ext cx="2971800" cy="2313143"/>
          </a:xfrm>
          <a:prstGeom prst="rect">
            <a:avLst/>
          </a:prstGeom>
          <a:ln w="28575">
            <a:solidFill>
              <a:schemeClr val="tx1"/>
            </a:solidFill>
          </a:ln>
        </p:spPr>
      </p:pic>
      <p:sp>
        <p:nvSpPr>
          <p:cNvPr id="24" name="TextBox 23"/>
          <p:cNvSpPr txBox="1"/>
          <p:nvPr/>
        </p:nvSpPr>
        <p:spPr>
          <a:xfrm>
            <a:off x="3092038" y="5955475"/>
            <a:ext cx="2971800" cy="707886"/>
          </a:xfrm>
          <a:prstGeom prst="rect">
            <a:avLst/>
          </a:prstGeom>
          <a:noFill/>
        </p:spPr>
        <p:txBody>
          <a:bodyPr wrap="square" rtlCol="0">
            <a:spAutoFit/>
          </a:bodyPr>
          <a:lstStyle/>
          <a:p>
            <a:pPr algn="ctr"/>
            <a:r>
              <a:rPr lang="en-US" sz="2000" b="1" dirty="0" smtClean="0">
                <a:solidFill>
                  <a:schemeClr val="bg1"/>
                </a:solidFill>
              </a:rPr>
              <a:t>Estimates of space use and HR size</a:t>
            </a:r>
            <a:endParaRPr lang="en-US" sz="2000" b="1" dirty="0">
              <a:solidFill>
                <a:schemeClr val="bg1"/>
              </a:solidFill>
            </a:endParaRPr>
          </a:p>
        </p:txBody>
      </p:sp>
      <p:pic>
        <p:nvPicPr>
          <p:cNvPr id="25" name="Picture 24"/>
          <p:cNvPicPr>
            <a:picLocks noChangeAspect="1"/>
          </p:cNvPicPr>
          <p:nvPr/>
        </p:nvPicPr>
        <p:blipFill>
          <a:blip r:embed="rId7"/>
          <a:stretch>
            <a:fillRect/>
          </a:stretch>
        </p:blipFill>
        <p:spPr>
          <a:xfrm>
            <a:off x="6177642" y="3517126"/>
            <a:ext cx="2890158" cy="2313143"/>
          </a:xfrm>
          <a:prstGeom prst="rect">
            <a:avLst/>
          </a:prstGeom>
          <a:ln w="28575">
            <a:solidFill>
              <a:schemeClr val="tx1"/>
            </a:solidFill>
          </a:ln>
        </p:spPr>
      </p:pic>
      <p:sp>
        <p:nvSpPr>
          <p:cNvPr id="26" name="TextBox 25"/>
          <p:cNvSpPr txBox="1"/>
          <p:nvPr/>
        </p:nvSpPr>
        <p:spPr>
          <a:xfrm>
            <a:off x="6177642" y="5952168"/>
            <a:ext cx="2890158" cy="707886"/>
          </a:xfrm>
          <a:prstGeom prst="rect">
            <a:avLst/>
          </a:prstGeom>
          <a:noFill/>
        </p:spPr>
        <p:txBody>
          <a:bodyPr wrap="square" rtlCol="0">
            <a:spAutoFit/>
          </a:bodyPr>
          <a:lstStyle/>
          <a:p>
            <a:pPr algn="ctr"/>
            <a:r>
              <a:rPr lang="en-US" sz="2000" b="1" dirty="0" smtClean="0">
                <a:solidFill>
                  <a:schemeClr val="bg1"/>
                </a:solidFill>
              </a:rPr>
              <a:t>Protected areas are important</a:t>
            </a:r>
            <a:endParaRPr lang="en-US" sz="2000" b="1" dirty="0">
              <a:solidFill>
                <a:schemeClr val="bg1"/>
              </a:solidFill>
            </a:endParaRPr>
          </a:p>
        </p:txBody>
      </p:sp>
    </p:spTree>
    <p:extLst>
      <p:ext uri="{BB962C8B-B14F-4D97-AF65-F5344CB8AC3E}">
        <p14:creationId xmlns:p14="http://schemas.microsoft.com/office/powerpoint/2010/main" val="410785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2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Tying it all together</a:t>
            </a:r>
            <a:endParaRPr lang="en-US" dirty="0">
              <a:solidFill>
                <a:schemeClr val="bg1"/>
              </a:solidFill>
            </a:endParaRPr>
          </a:p>
        </p:txBody>
      </p:sp>
      <p:sp>
        <p:nvSpPr>
          <p:cNvPr id="3" name="Content Placeholder 2"/>
          <p:cNvSpPr>
            <a:spLocks noGrp="1"/>
          </p:cNvSpPr>
          <p:nvPr>
            <p:ph idx="1"/>
          </p:nvPr>
        </p:nvSpPr>
        <p:spPr>
          <a:xfrm>
            <a:off x="457200" y="1371600"/>
            <a:ext cx="8229600" cy="4525963"/>
          </a:xfrm>
        </p:spPr>
        <p:txBody>
          <a:bodyPr/>
          <a:lstStyle/>
          <a:p>
            <a:r>
              <a:rPr lang="en-US" dirty="0" smtClean="0">
                <a:solidFill>
                  <a:schemeClr val="bg1"/>
                </a:solidFill>
              </a:rPr>
              <a:t>What’s next?</a:t>
            </a:r>
          </a:p>
          <a:p>
            <a:pPr lvl="1"/>
            <a:r>
              <a:rPr lang="en-US" dirty="0" smtClean="0">
                <a:solidFill>
                  <a:schemeClr val="bg1"/>
                </a:solidFill>
              </a:rPr>
              <a:t>Additional variables</a:t>
            </a:r>
          </a:p>
          <a:p>
            <a:pPr lvl="1"/>
            <a:r>
              <a:rPr lang="en-US" dirty="0" smtClean="0">
                <a:solidFill>
                  <a:schemeClr val="bg1"/>
                </a:solidFill>
              </a:rPr>
              <a:t>Interactions</a:t>
            </a:r>
          </a:p>
          <a:p>
            <a:pPr lvl="1"/>
            <a:r>
              <a:rPr lang="en-US" dirty="0" smtClean="0">
                <a:solidFill>
                  <a:schemeClr val="bg1"/>
                </a:solidFill>
              </a:rPr>
              <a:t>Test all models </a:t>
            </a:r>
          </a:p>
          <a:p>
            <a:pPr lvl="1"/>
            <a:r>
              <a:rPr lang="en-US" dirty="0">
                <a:solidFill>
                  <a:schemeClr val="bg1"/>
                </a:solidFill>
              </a:rPr>
              <a:t>Management </a:t>
            </a:r>
            <a:r>
              <a:rPr lang="en-US" dirty="0" smtClean="0">
                <a:solidFill>
                  <a:schemeClr val="bg1"/>
                </a:solidFill>
              </a:rPr>
              <a:t>implications</a:t>
            </a:r>
            <a:endParaRPr lang="en-US" dirty="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4946" b="23517"/>
          <a:stretch/>
        </p:blipFill>
        <p:spPr>
          <a:xfrm>
            <a:off x="1059926" y="4419600"/>
            <a:ext cx="7093474" cy="2209801"/>
          </a:xfrm>
          <a:prstGeom prst="rect">
            <a:avLst/>
          </a:prstGeom>
        </p:spPr>
      </p:pic>
    </p:spTree>
    <p:extLst>
      <p:ext uri="{BB962C8B-B14F-4D97-AF65-F5344CB8AC3E}">
        <p14:creationId xmlns:p14="http://schemas.microsoft.com/office/powerpoint/2010/main" val="28259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Any Questions?</a:t>
            </a:r>
            <a:endParaRPr lang="en-US" dirty="0">
              <a:solidFill>
                <a:schemeClr val="bg1"/>
              </a:solidFill>
            </a:endParaRPr>
          </a:p>
        </p:txBody>
      </p:sp>
      <p:sp>
        <p:nvSpPr>
          <p:cNvPr id="5" name="TextBox 4"/>
          <p:cNvSpPr txBox="1"/>
          <p:nvPr/>
        </p:nvSpPr>
        <p:spPr>
          <a:xfrm>
            <a:off x="4572000" y="1752600"/>
            <a:ext cx="4132636" cy="2139047"/>
          </a:xfrm>
          <a:prstGeom prst="rect">
            <a:avLst/>
          </a:prstGeom>
          <a:solidFill>
            <a:schemeClr val="bg1">
              <a:lumMod val="85000"/>
              <a:alpha val="50000"/>
            </a:schemeClr>
          </a:solidFill>
        </p:spPr>
        <p:txBody>
          <a:bodyPr wrap="square" rtlCol="0">
            <a:spAutoFit/>
          </a:bodyPr>
          <a:lstStyle/>
          <a:p>
            <a:r>
              <a:rPr lang="en-US" sz="1900" dirty="0" smtClean="0"/>
              <a:t>Thanks to:</a:t>
            </a:r>
          </a:p>
          <a:p>
            <a:pPr marL="285750" indent="-285750">
              <a:buFont typeface="Arial" panose="020B0604020202020204" pitchFamily="34" charset="0"/>
              <a:buChar char="•"/>
            </a:pPr>
            <a:r>
              <a:rPr lang="en-US" sz="1900" dirty="0" smtClean="0"/>
              <a:t>NH Department of Fish and Game</a:t>
            </a:r>
          </a:p>
          <a:p>
            <a:pPr marL="285750" indent="-285750">
              <a:buFont typeface="Arial" panose="020B0604020202020204" pitchFamily="34" charset="0"/>
              <a:buChar char="•"/>
            </a:pPr>
            <a:r>
              <a:rPr lang="en-US" sz="1900" dirty="0" err="1" smtClean="0"/>
              <a:t>Alexej</a:t>
            </a:r>
            <a:r>
              <a:rPr lang="en-US" sz="1900" dirty="0" smtClean="0"/>
              <a:t> </a:t>
            </a:r>
            <a:r>
              <a:rPr lang="en-US" sz="1900" dirty="0" err="1" smtClean="0"/>
              <a:t>Sirén</a:t>
            </a:r>
            <a:r>
              <a:rPr lang="en-US" sz="1900" dirty="0" smtClean="0"/>
              <a:t>, Jill </a:t>
            </a:r>
            <a:r>
              <a:rPr lang="en-US" sz="1900" dirty="0" err="1" smtClean="0"/>
              <a:t>Kilborn</a:t>
            </a:r>
            <a:r>
              <a:rPr lang="en-US" sz="1900" dirty="0" smtClean="0"/>
              <a:t>, and Chris Sutherland</a:t>
            </a:r>
          </a:p>
          <a:p>
            <a:pPr marL="285750" indent="-285750">
              <a:buFont typeface="Arial" panose="020B0604020202020204" pitchFamily="34" charset="0"/>
              <a:buChar char="•"/>
            </a:pPr>
            <a:r>
              <a:rPr lang="en-US" sz="1900" dirty="0" smtClean="0"/>
              <a:t>My 20 undergraduate volunteers</a:t>
            </a:r>
          </a:p>
          <a:p>
            <a:pPr marL="285750" indent="-285750">
              <a:buFont typeface="Arial" panose="020B0604020202020204" pitchFamily="34" charset="0"/>
              <a:buChar char="•"/>
            </a:pPr>
            <a:r>
              <a:rPr lang="en-US" sz="1900" dirty="0" smtClean="0"/>
              <a:t>Alex </a:t>
            </a:r>
            <a:r>
              <a:rPr lang="en-US" sz="1900" dirty="0" err="1" smtClean="0"/>
              <a:t>Ahlquist</a:t>
            </a:r>
            <a:r>
              <a:rPr lang="en-US" sz="1900" dirty="0" smtClean="0"/>
              <a:t>, Sam Rode, and Andrew </a:t>
            </a:r>
            <a:r>
              <a:rPr lang="en-US" sz="1900" dirty="0" err="1" smtClean="0"/>
              <a:t>Carrano</a:t>
            </a:r>
            <a:endParaRPr lang="en-US" sz="1900"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0833" t="23333" r="21666" b="7778"/>
          <a:stretch/>
        </p:blipFill>
        <p:spPr>
          <a:xfrm>
            <a:off x="685800" y="1430338"/>
            <a:ext cx="3429000" cy="4724400"/>
          </a:xfrm>
          <a:prstGeom prst="rect">
            <a:avLst/>
          </a:prstGeom>
        </p:spPr>
      </p:pic>
      <p:pic>
        <p:nvPicPr>
          <p:cNvPr id="7" name="Picture 2" descr="Image result for new hampshire fish and ga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0500" y="4953000"/>
            <a:ext cx="1287171" cy="14279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umass amher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1933" y="4953000"/>
            <a:ext cx="1433632" cy="142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793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print">
            <a:extLst>
              <a:ext uri="{28A0092B-C50C-407E-A947-70E740481C1C}">
                <a14:useLocalDpi xmlns:a14="http://schemas.microsoft.com/office/drawing/2010/main" val="0"/>
              </a:ext>
            </a:extLst>
          </a:blip>
          <a:srcRect l="3472" r="20972" b="24444"/>
          <a:stretch/>
        </p:blipFill>
        <p:spPr>
          <a:xfrm>
            <a:off x="6324600" y="2362200"/>
            <a:ext cx="2743200" cy="2057400"/>
          </a:xfrm>
          <a:prstGeom prst="rect">
            <a:avLst/>
          </a:prstGeom>
        </p:spPr>
      </p:pic>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l="35000" t="30139" r="14167" b="19027"/>
          <a:stretch/>
        </p:blipFill>
        <p:spPr>
          <a:xfrm>
            <a:off x="3200400" y="4633597"/>
            <a:ext cx="2743200" cy="2057400"/>
          </a:xfrm>
          <a:prstGeom prst="rect">
            <a:avLst/>
          </a:prstGeom>
        </p:spPr>
      </p:pic>
      <p:pic>
        <p:nvPicPr>
          <p:cNvPr id="48" name="Picture 47"/>
          <p:cNvPicPr>
            <a:picLocks noChangeAspect="1"/>
          </p:cNvPicPr>
          <p:nvPr/>
        </p:nvPicPr>
        <p:blipFill rotWithShape="1">
          <a:blip r:embed="rId5" cstate="print">
            <a:extLst>
              <a:ext uri="{28A0092B-C50C-407E-A947-70E740481C1C}">
                <a14:useLocalDpi xmlns:a14="http://schemas.microsoft.com/office/drawing/2010/main" val="0"/>
              </a:ext>
            </a:extLst>
          </a:blip>
          <a:srcRect l="972" t="15247" r="33334" b="19058"/>
          <a:stretch/>
        </p:blipFill>
        <p:spPr>
          <a:xfrm>
            <a:off x="76200" y="76200"/>
            <a:ext cx="2743200" cy="2057400"/>
          </a:xfrm>
          <a:prstGeom prst="rect">
            <a:avLst/>
          </a:prstGeom>
        </p:spPr>
      </p:pic>
      <p:pic>
        <p:nvPicPr>
          <p:cNvPr id="49" name="Picture 48"/>
          <p:cNvPicPr>
            <a:picLocks noChangeAspect="1"/>
          </p:cNvPicPr>
          <p:nvPr/>
        </p:nvPicPr>
        <p:blipFill rotWithShape="1">
          <a:blip r:embed="rId6" cstate="print">
            <a:extLst>
              <a:ext uri="{28A0092B-C50C-407E-A947-70E740481C1C}">
                <a14:useLocalDpi xmlns:a14="http://schemas.microsoft.com/office/drawing/2010/main" val="0"/>
              </a:ext>
            </a:extLst>
          </a:blip>
          <a:srcRect l="26667" t="20556" r="43333" b="49444"/>
          <a:stretch/>
        </p:blipFill>
        <p:spPr>
          <a:xfrm>
            <a:off x="6324600" y="76200"/>
            <a:ext cx="2743200" cy="2057400"/>
          </a:xfrm>
          <a:prstGeom prst="rect">
            <a:avLst/>
          </a:prstGeom>
        </p:spPr>
      </p:pic>
      <p:pic>
        <p:nvPicPr>
          <p:cNvPr id="52" name="Picture 51"/>
          <p:cNvPicPr>
            <a:picLocks noChangeAspect="1"/>
          </p:cNvPicPr>
          <p:nvPr/>
        </p:nvPicPr>
        <p:blipFill rotWithShape="1">
          <a:blip r:embed="rId7" cstate="print">
            <a:extLst>
              <a:ext uri="{28A0092B-C50C-407E-A947-70E740481C1C}">
                <a14:useLocalDpi xmlns:a14="http://schemas.microsoft.com/office/drawing/2010/main" val="0"/>
              </a:ext>
            </a:extLst>
          </a:blip>
          <a:srcRect l="18889" t="37778" r="22221" b="3333"/>
          <a:stretch/>
        </p:blipFill>
        <p:spPr>
          <a:xfrm>
            <a:off x="82062" y="4633597"/>
            <a:ext cx="2743200" cy="2057400"/>
          </a:xfrm>
          <a:prstGeom prst="rect">
            <a:avLst/>
          </a:prstGeom>
        </p:spPr>
      </p:pic>
      <p:pic>
        <p:nvPicPr>
          <p:cNvPr id="53" name="Picture 52"/>
          <p:cNvPicPr>
            <a:picLocks noChangeAspect="1"/>
          </p:cNvPicPr>
          <p:nvPr/>
        </p:nvPicPr>
        <p:blipFill rotWithShape="1">
          <a:blip r:embed="rId8" cstate="print">
            <a:extLst>
              <a:ext uri="{28A0092B-C50C-407E-A947-70E740481C1C}">
                <a14:useLocalDpi xmlns:a14="http://schemas.microsoft.com/office/drawing/2010/main" val="0"/>
              </a:ext>
            </a:extLst>
          </a:blip>
          <a:srcRect l="8402" t="24445" r="23820" b="7777"/>
          <a:stretch/>
        </p:blipFill>
        <p:spPr>
          <a:xfrm>
            <a:off x="3200400" y="76200"/>
            <a:ext cx="2743200" cy="2057400"/>
          </a:xfrm>
          <a:prstGeom prst="rect">
            <a:avLst/>
          </a:prstGeom>
        </p:spPr>
      </p:pic>
      <p:pic>
        <p:nvPicPr>
          <p:cNvPr id="58" name="Picture 57"/>
          <p:cNvPicPr>
            <a:picLocks noChangeAspect="1"/>
          </p:cNvPicPr>
          <p:nvPr/>
        </p:nvPicPr>
        <p:blipFill rotWithShape="1">
          <a:blip r:embed="rId9" cstate="print">
            <a:extLst>
              <a:ext uri="{28A0092B-C50C-407E-A947-70E740481C1C}">
                <a14:useLocalDpi xmlns:a14="http://schemas.microsoft.com/office/drawing/2010/main" val="0"/>
              </a:ext>
            </a:extLst>
          </a:blip>
          <a:srcRect l="47500" t="41388" r="24167" b="30279"/>
          <a:stretch/>
        </p:blipFill>
        <p:spPr>
          <a:xfrm>
            <a:off x="3200400" y="2362200"/>
            <a:ext cx="2743200" cy="2057400"/>
          </a:xfrm>
          <a:prstGeom prst="rect">
            <a:avLst/>
          </a:prstGeom>
        </p:spPr>
      </p:pic>
      <p:pic>
        <p:nvPicPr>
          <p:cNvPr id="59" name="Picture 58"/>
          <p:cNvPicPr>
            <a:picLocks noChangeAspect="1"/>
          </p:cNvPicPr>
          <p:nvPr/>
        </p:nvPicPr>
        <p:blipFill rotWithShape="1">
          <a:blip r:embed="rId10" cstate="print">
            <a:extLst>
              <a:ext uri="{28A0092B-C50C-407E-A947-70E740481C1C}">
                <a14:useLocalDpi xmlns:a14="http://schemas.microsoft.com/office/drawing/2010/main" val="0"/>
              </a:ext>
            </a:extLst>
          </a:blip>
          <a:srcRect l="37500" t="34445" r="22500" b="25556"/>
          <a:stretch/>
        </p:blipFill>
        <p:spPr>
          <a:xfrm>
            <a:off x="6324600" y="4633597"/>
            <a:ext cx="2743200" cy="2057400"/>
          </a:xfrm>
          <a:prstGeom prst="rect">
            <a:avLst/>
          </a:prstGeom>
        </p:spPr>
      </p:pic>
      <p:pic>
        <p:nvPicPr>
          <p:cNvPr id="60" name="Picture 59"/>
          <p:cNvPicPr>
            <a:picLocks noChangeAspect="1"/>
          </p:cNvPicPr>
          <p:nvPr/>
        </p:nvPicPr>
        <p:blipFill rotWithShape="1">
          <a:blip r:embed="rId11" cstate="print">
            <a:extLst>
              <a:ext uri="{28A0092B-C50C-407E-A947-70E740481C1C}">
                <a14:useLocalDpi xmlns:a14="http://schemas.microsoft.com/office/drawing/2010/main" val="0"/>
              </a:ext>
            </a:extLst>
          </a:blip>
          <a:srcRect l="1250" t="30417" r="41250" b="12083"/>
          <a:stretch/>
        </p:blipFill>
        <p:spPr>
          <a:xfrm>
            <a:off x="76200" y="2362200"/>
            <a:ext cx="2743200" cy="2057400"/>
          </a:xfrm>
          <a:prstGeom prst="rect">
            <a:avLst/>
          </a:prstGeom>
        </p:spPr>
      </p:pic>
    </p:spTree>
    <p:extLst>
      <p:ext uri="{BB962C8B-B14F-4D97-AF65-F5344CB8AC3E}">
        <p14:creationId xmlns:p14="http://schemas.microsoft.com/office/powerpoint/2010/main" val="2600071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pSp>
        <p:nvGrpSpPr>
          <p:cNvPr id="35" name="Group 34"/>
          <p:cNvGrpSpPr/>
          <p:nvPr/>
        </p:nvGrpSpPr>
        <p:grpSpPr>
          <a:xfrm>
            <a:off x="155540" y="3817620"/>
            <a:ext cx="8917899" cy="2749478"/>
            <a:chOff x="155540" y="3817620"/>
            <a:chExt cx="8917899" cy="2749478"/>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3125" t="16333" r="26125" b="22167"/>
            <a:stretch/>
          </p:blipFill>
          <p:spPr>
            <a:xfrm>
              <a:off x="155540" y="3817620"/>
              <a:ext cx="1386121" cy="207918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2154" t="14067" r="31239" b="12714"/>
            <a:stretch/>
          </p:blipFill>
          <p:spPr>
            <a:xfrm>
              <a:off x="1640734" y="3817620"/>
              <a:ext cx="1386121" cy="207918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5593" t="24502" r="20089" b="6863"/>
            <a:stretch/>
          </p:blipFill>
          <p:spPr>
            <a:xfrm>
              <a:off x="3125927" y="3817620"/>
              <a:ext cx="1386121" cy="2079182"/>
            </a:xfrm>
            <a:prstGeom prst="rect">
              <a:avLst/>
            </a:prstGeom>
          </p:spPr>
        </p:pic>
        <p:pic>
          <p:nvPicPr>
            <p:cNvPr id="12" name="Picture 11">
              <a:extLst>
                <a:ext uri="{FF2B5EF4-FFF2-40B4-BE49-F238E27FC236}">
                  <a16:creationId xmlns:a16="http://schemas.microsoft.com/office/drawing/2014/main" id="{D526A7FE-FB45-4D57-82CC-9178D79D79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001" t="27904" r="41331" b="18814"/>
            <a:stretch/>
          </p:blipFill>
          <p:spPr>
            <a:xfrm>
              <a:off x="4611121" y="3827930"/>
              <a:ext cx="1411936" cy="2068872"/>
            </a:xfrm>
            <a:prstGeom prst="rect">
              <a:avLst/>
            </a:prstGeom>
          </p:spPr>
        </p:pic>
        <p:pic>
          <p:nvPicPr>
            <p:cNvPr id="15" name="Picture 14">
              <a:extLst>
                <a:ext uri="{FF2B5EF4-FFF2-40B4-BE49-F238E27FC236}">
                  <a16:creationId xmlns:a16="http://schemas.microsoft.com/office/drawing/2014/main" id="{86F6F863-1AFE-471F-81CA-62369CF79A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521" t="41430" r="40648" b="6165"/>
            <a:stretch/>
          </p:blipFill>
          <p:spPr>
            <a:xfrm>
              <a:off x="7595998" y="3825731"/>
              <a:ext cx="1389051" cy="2083577"/>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47625" t="31167" r="20875" b="5834"/>
            <a:stretch/>
          </p:blipFill>
          <p:spPr>
            <a:xfrm>
              <a:off x="6117932" y="3827930"/>
              <a:ext cx="1386121" cy="2079182"/>
            </a:xfrm>
            <a:prstGeom prst="rect">
              <a:avLst/>
            </a:prstGeom>
          </p:spPr>
        </p:pic>
        <p:sp>
          <p:nvSpPr>
            <p:cNvPr id="19" name="TextBox 18"/>
            <p:cNvSpPr txBox="1"/>
            <p:nvPr/>
          </p:nvSpPr>
          <p:spPr>
            <a:xfrm>
              <a:off x="240791" y="5909674"/>
              <a:ext cx="1389259" cy="374558"/>
            </a:xfrm>
            <a:prstGeom prst="rect">
              <a:avLst/>
            </a:prstGeom>
            <a:noFill/>
          </p:spPr>
          <p:txBody>
            <a:bodyPr wrap="square" rtlCol="0">
              <a:spAutoFit/>
            </a:bodyPr>
            <a:lstStyle/>
            <a:p>
              <a:pPr algn="ctr"/>
              <a:r>
                <a:rPr lang="en-US" dirty="0" smtClean="0"/>
                <a:t>Crossbow</a:t>
              </a:r>
              <a:endParaRPr lang="en-US" dirty="0"/>
            </a:p>
          </p:txBody>
        </p:sp>
        <p:sp>
          <p:nvSpPr>
            <p:cNvPr id="20" name="TextBox 19"/>
            <p:cNvSpPr txBox="1"/>
            <p:nvPr/>
          </p:nvSpPr>
          <p:spPr>
            <a:xfrm>
              <a:off x="6202976" y="5915095"/>
              <a:ext cx="1389259" cy="374558"/>
            </a:xfrm>
            <a:prstGeom prst="rect">
              <a:avLst/>
            </a:prstGeom>
            <a:noFill/>
          </p:spPr>
          <p:txBody>
            <a:bodyPr wrap="square" rtlCol="0">
              <a:spAutoFit/>
            </a:bodyPr>
            <a:lstStyle/>
            <a:p>
              <a:pPr algn="ctr"/>
              <a:r>
                <a:rPr lang="en-US" dirty="0" smtClean="0"/>
                <a:t>Pacman</a:t>
              </a:r>
              <a:endParaRPr lang="en-US" dirty="0"/>
            </a:p>
          </p:txBody>
        </p:sp>
        <p:sp>
          <p:nvSpPr>
            <p:cNvPr id="22" name="TextBox 21"/>
            <p:cNvSpPr txBox="1"/>
            <p:nvPr/>
          </p:nvSpPr>
          <p:spPr>
            <a:xfrm>
              <a:off x="7684180" y="5920767"/>
              <a:ext cx="1389259" cy="646331"/>
            </a:xfrm>
            <a:prstGeom prst="rect">
              <a:avLst/>
            </a:prstGeom>
            <a:noFill/>
          </p:spPr>
          <p:txBody>
            <a:bodyPr wrap="square" rtlCol="0">
              <a:spAutoFit/>
            </a:bodyPr>
            <a:lstStyle/>
            <a:p>
              <a:pPr algn="ctr"/>
              <a:r>
                <a:rPr lang="en-US" dirty="0" smtClean="0"/>
                <a:t>Christmas Tree</a:t>
              </a:r>
              <a:endParaRPr lang="en-US" dirty="0"/>
            </a:p>
          </p:txBody>
        </p:sp>
        <p:sp>
          <p:nvSpPr>
            <p:cNvPr id="23" name="TextBox 22"/>
            <p:cNvSpPr txBox="1"/>
            <p:nvPr/>
          </p:nvSpPr>
          <p:spPr>
            <a:xfrm>
              <a:off x="1729124" y="5903665"/>
              <a:ext cx="1389259" cy="374558"/>
            </a:xfrm>
            <a:prstGeom prst="rect">
              <a:avLst/>
            </a:prstGeom>
            <a:noFill/>
          </p:spPr>
          <p:txBody>
            <a:bodyPr wrap="square" rtlCol="0">
              <a:spAutoFit/>
            </a:bodyPr>
            <a:lstStyle/>
            <a:p>
              <a:pPr algn="ctr"/>
              <a:r>
                <a:rPr lang="en-US" dirty="0" smtClean="0"/>
                <a:t>Bullseye</a:t>
              </a:r>
              <a:endParaRPr lang="en-US" dirty="0"/>
            </a:p>
          </p:txBody>
        </p:sp>
        <p:sp>
          <p:nvSpPr>
            <p:cNvPr id="24" name="TextBox 23"/>
            <p:cNvSpPr txBox="1"/>
            <p:nvPr/>
          </p:nvSpPr>
          <p:spPr>
            <a:xfrm>
              <a:off x="4699511" y="5909674"/>
              <a:ext cx="1389259" cy="374558"/>
            </a:xfrm>
            <a:prstGeom prst="rect">
              <a:avLst/>
            </a:prstGeom>
            <a:noFill/>
          </p:spPr>
          <p:txBody>
            <a:bodyPr wrap="square" rtlCol="0">
              <a:spAutoFit/>
            </a:bodyPr>
            <a:lstStyle/>
            <a:p>
              <a:pPr algn="ctr"/>
              <a:r>
                <a:rPr lang="en-US" dirty="0" smtClean="0"/>
                <a:t>Batty</a:t>
              </a:r>
              <a:endParaRPr lang="en-US" dirty="0"/>
            </a:p>
          </p:txBody>
        </p:sp>
        <p:sp>
          <p:nvSpPr>
            <p:cNvPr id="26" name="TextBox 25"/>
            <p:cNvSpPr txBox="1"/>
            <p:nvPr/>
          </p:nvSpPr>
          <p:spPr>
            <a:xfrm>
              <a:off x="3217894" y="5909674"/>
              <a:ext cx="1389259" cy="374558"/>
            </a:xfrm>
            <a:prstGeom prst="rect">
              <a:avLst/>
            </a:prstGeom>
            <a:noFill/>
          </p:spPr>
          <p:txBody>
            <a:bodyPr wrap="square" rtlCol="0">
              <a:spAutoFit/>
            </a:bodyPr>
            <a:lstStyle/>
            <a:p>
              <a:pPr algn="ctr"/>
              <a:r>
                <a:rPr lang="en-US" dirty="0" smtClean="0"/>
                <a:t>Burst</a:t>
              </a:r>
              <a:endParaRPr lang="en-US" dirty="0"/>
            </a:p>
          </p:txBody>
        </p:sp>
      </p:grpSp>
      <p:grpSp>
        <p:nvGrpSpPr>
          <p:cNvPr id="34" name="Group 33"/>
          <p:cNvGrpSpPr/>
          <p:nvPr/>
        </p:nvGrpSpPr>
        <p:grpSpPr>
          <a:xfrm>
            <a:off x="820997" y="1338119"/>
            <a:ext cx="7382102" cy="2473714"/>
            <a:chOff x="152400" y="1022543"/>
            <a:chExt cx="7382102" cy="2473714"/>
          </a:xfrm>
        </p:grpSpPr>
        <p:pic>
          <p:nvPicPr>
            <p:cNvPr id="17" name="Picture 16">
              <a:extLst>
                <a:ext uri="{FF2B5EF4-FFF2-40B4-BE49-F238E27FC236}">
                  <a16:creationId xmlns:a16="http://schemas.microsoft.com/office/drawing/2014/main" id="{8E197D71-4FB7-4DF8-9219-C30057E2C60A}"/>
                </a:ext>
              </a:extLst>
            </p:cNvPr>
            <p:cNvPicPr>
              <a:picLocks noChangeAspect="1"/>
            </p:cNvPicPr>
            <p:nvPr/>
          </p:nvPicPr>
          <p:blipFill rotWithShape="1">
            <a:blip r:embed="rId9"/>
            <a:srcRect l="45170" t="30304" r="27557" b="16415"/>
            <a:stretch/>
          </p:blipFill>
          <p:spPr>
            <a:xfrm>
              <a:off x="152400" y="1066800"/>
              <a:ext cx="1411933" cy="2068872"/>
            </a:xfrm>
            <a:prstGeom prst="rect">
              <a:avLst/>
            </a:prstGeom>
          </p:spPr>
        </p:pic>
        <p:pic>
          <p:nvPicPr>
            <p:cNvPr id="18" name="Picture 17">
              <a:extLst>
                <a:ext uri="{FF2B5EF4-FFF2-40B4-BE49-F238E27FC236}">
                  <a16:creationId xmlns:a16="http://schemas.microsoft.com/office/drawing/2014/main" id="{03B61EE5-C40B-44C4-A538-B6DCB5ABD86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875" r="16126" b="35069"/>
            <a:stretch/>
          </p:blipFill>
          <p:spPr>
            <a:xfrm>
              <a:off x="1656279" y="1054291"/>
              <a:ext cx="1411936" cy="2083580"/>
            </a:xfrm>
            <a:prstGeom prst="rect">
              <a:avLst/>
            </a:prstGeom>
          </p:spPr>
        </p:pic>
        <p:sp>
          <p:nvSpPr>
            <p:cNvPr id="21" name="TextBox 20"/>
            <p:cNvSpPr txBox="1"/>
            <p:nvPr/>
          </p:nvSpPr>
          <p:spPr>
            <a:xfrm>
              <a:off x="159118" y="3121699"/>
              <a:ext cx="1389259" cy="374558"/>
            </a:xfrm>
            <a:prstGeom prst="rect">
              <a:avLst/>
            </a:prstGeom>
            <a:noFill/>
          </p:spPr>
          <p:txBody>
            <a:bodyPr wrap="square" rtlCol="0">
              <a:spAutoFit/>
            </a:bodyPr>
            <a:lstStyle/>
            <a:p>
              <a:pPr algn="ctr"/>
              <a:r>
                <a:rPr lang="en-US" dirty="0" smtClean="0"/>
                <a:t>Monster</a:t>
              </a:r>
              <a:endParaRPr lang="en-US" dirty="0"/>
            </a:p>
          </p:txBody>
        </p:sp>
        <p:sp>
          <p:nvSpPr>
            <p:cNvPr id="25" name="TextBox 24"/>
            <p:cNvSpPr txBox="1"/>
            <p:nvPr/>
          </p:nvSpPr>
          <p:spPr>
            <a:xfrm>
              <a:off x="1662996" y="3121699"/>
              <a:ext cx="1389259" cy="374558"/>
            </a:xfrm>
            <a:prstGeom prst="rect">
              <a:avLst/>
            </a:prstGeom>
            <a:noFill/>
          </p:spPr>
          <p:txBody>
            <a:bodyPr wrap="square" rtlCol="0">
              <a:spAutoFit/>
            </a:bodyPr>
            <a:lstStyle/>
            <a:p>
              <a:pPr algn="ctr"/>
              <a:r>
                <a:rPr lang="en-US" dirty="0" smtClean="0"/>
                <a:t>Phoenix</a:t>
              </a:r>
              <a:endParaRPr lang="en-US" dirty="0"/>
            </a:p>
          </p:txBody>
        </p:sp>
        <p:pic>
          <p:nvPicPr>
            <p:cNvPr id="28" name="Content Placeholder 7"/>
            <p:cNvPicPr>
              <a:picLocks noChangeAspect="1"/>
            </p:cNvPicPr>
            <p:nvPr/>
          </p:nvPicPr>
          <p:blipFill rotWithShape="1">
            <a:blip r:embed="rId11" cstate="print">
              <a:extLst>
                <a:ext uri="{28A0092B-C50C-407E-A947-70E740481C1C}">
                  <a14:useLocalDpi xmlns:a14="http://schemas.microsoft.com/office/drawing/2010/main" val="0"/>
                </a:ext>
              </a:extLst>
            </a:blip>
            <a:srcRect l="49933" t="18080" r="12233" b="6255"/>
            <a:stretch/>
          </p:blipFill>
          <p:spPr>
            <a:xfrm>
              <a:off x="3182834" y="1022544"/>
              <a:ext cx="1389259" cy="2083889"/>
            </a:xfrm>
            <a:prstGeom prst="rect">
              <a:avLst/>
            </a:prstGeom>
          </p:spPr>
        </p:pic>
        <p:pic>
          <p:nvPicPr>
            <p:cNvPr id="29" name="Picture 28"/>
            <p:cNvPicPr>
              <a:picLocks noChangeAspect="1"/>
            </p:cNvPicPr>
            <p:nvPr/>
          </p:nvPicPr>
          <p:blipFill rotWithShape="1">
            <a:blip r:embed="rId12" cstate="print">
              <a:extLst>
                <a:ext uri="{28A0092B-C50C-407E-A947-70E740481C1C}">
                  <a14:useLocalDpi xmlns:a14="http://schemas.microsoft.com/office/drawing/2010/main" val="0"/>
                </a:ext>
              </a:extLst>
            </a:blip>
            <a:srcRect l="45125" r="17875" b="26000"/>
            <a:stretch/>
          </p:blipFill>
          <p:spPr>
            <a:xfrm>
              <a:off x="4664038" y="1022544"/>
              <a:ext cx="1389259" cy="2083889"/>
            </a:xfrm>
            <a:prstGeom prst="rect">
              <a:avLst/>
            </a:prstGeom>
          </p:spPr>
        </p:pic>
        <p:pic>
          <p:nvPicPr>
            <p:cNvPr id="30" name="Picture 29"/>
            <p:cNvPicPr>
              <a:picLocks noChangeAspect="1"/>
            </p:cNvPicPr>
            <p:nvPr/>
          </p:nvPicPr>
          <p:blipFill rotWithShape="1">
            <a:blip r:embed="rId13" cstate="print">
              <a:extLst>
                <a:ext uri="{28A0092B-C50C-407E-A947-70E740481C1C}">
                  <a14:useLocalDpi xmlns:a14="http://schemas.microsoft.com/office/drawing/2010/main" val="0"/>
                </a:ext>
              </a:extLst>
            </a:blip>
            <a:srcRect l="29833" r="29833" b="19333"/>
            <a:stretch/>
          </p:blipFill>
          <p:spPr>
            <a:xfrm>
              <a:off x="6145242" y="1022543"/>
              <a:ext cx="1389260" cy="2083890"/>
            </a:xfrm>
            <a:prstGeom prst="rect">
              <a:avLst/>
            </a:prstGeom>
          </p:spPr>
        </p:pic>
        <p:sp>
          <p:nvSpPr>
            <p:cNvPr id="31" name="TextBox 30"/>
            <p:cNvSpPr txBox="1"/>
            <p:nvPr/>
          </p:nvSpPr>
          <p:spPr>
            <a:xfrm>
              <a:off x="3182834" y="3119493"/>
              <a:ext cx="1389259" cy="374558"/>
            </a:xfrm>
            <a:prstGeom prst="rect">
              <a:avLst/>
            </a:prstGeom>
            <a:noFill/>
          </p:spPr>
          <p:txBody>
            <a:bodyPr wrap="square" rtlCol="0">
              <a:spAutoFit/>
            </a:bodyPr>
            <a:lstStyle/>
            <a:p>
              <a:pPr algn="ctr"/>
              <a:r>
                <a:rPr lang="en-US" dirty="0" smtClean="0"/>
                <a:t>Africa</a:t>
              </a:r>
              <a:endParaRPr lang="en-US" dirty="0"/>
            </a:p>
          </p:txBody>
        </p:sp>
        <p:sp>
          <p:nvSpPr>
            <p:cNvPr id="32" name="TextBox 31"/>
            <p:cNvSpPr txBox="1"/>
            <p:nvPr/>
          </p:nvSpPr>
          <p:spPr>
            <a:xfrm>
              <a:off x="6145243" y="3121699"/>
              <a:ext cx="1389259" cy="374558"/>
            </a:xfrm>
            <a:prstGeom prst="rect">
              <a:avLst/>
            </a:prstGeom>
            <a:noFill/>
          </p:spPr>
          <p:txBody>
            <a:bodyPr wrap="square" rtlCol="0">
              <a:spAutoFit/>
            </a:bodyPr>
            <a:lstStyle/>
            <a:p>
              <a:pPr algn="ctr"/>
              <a:r>
                <a:rPr lang="en-US" dirty="0" smtClean="0"/>
                <a:t>Stripe</a:t>
              </a:r>
              <a:endParaRPr lang="en-US" dirty="0"/>
            </a:p>
          </p:txBody>
        </p:sp>
        <p:sp>
          <p:nvSpPr>
            <p:cNvPr id="33" name="TextBox 32"/>
            <p:cNvSpPr txBox="1"/>
            <p:nvPr/>
          </p:nvSpPr>
          <p:spPr>
            <a:xfrm>
              <a:off x="4664038" y="3121699"/>
              <a:ext cx="1389259" cy="374558"/>
            </a:xfrm>
            <a:prstGeom prst="rect">
              <a:avLst/>
            </a:prstGeom>
            <a:noFill/>
          </p:spPr>
          <p:txBody>
            <a:bodyPr wrap="square" rtlCol="0">
              <a:spAutoFit/>
            </a:bodyPr>
            <a:lstStyle/>
            <a:p>
              <a:pPr algn="ctr"/>
              <a:r>
                <a:rPr lang="en-US" dirty="0" smtClean="0"/>
                <a:t>Tic Tac Toe</a:t>
              </a:r>
              <a:endParaRPr lang="en-US" dirty="0"/>
            </a:p>
          </p:txBody>
        </p:sp>
      </p:grpSp>
    </p:spTree>
    <p:extLst>
      <p:ext uri="{BB962C8B-B14F-4D97-AF65-F5344CB8AC3E}">
        <p14:creationId xmlns:p14="http://schemas.microsoft.com/office/powerpoint/2010/main" val="31690700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04800" y="304800"/>
            <a:ext cx="4539124" cy="6126480"/>
          </a:xfrm>
          <a:prstGeom prst="rect">
            <a:avLst/>
          </a:prstGeom>
        </p:spPr>
      </p:pic>
      <p:pic>
        <p:nvPicPr>
          <p:cNvPr id="2" name="Picture 1"/>
          <p:cNvPicPr>
            <a:picLocks noChangeAspect="1"/>
          </p:cNvPicPr>
          <p:nvPr/>
        </p:nvPicPr>
        <p:blipFill rotWithShape="1">
          <a:blip r:embed="rId4"/>
          <a:srcRect l="13097" t="9925" r="27011" b="15428"/>
          <a:stretch/>
        </p:blipFill>
        <p:spPr>
          <a:xfrm>
            <a:off x="5029200" y="304799"/>
            <a:ext cx="3955069" cy="6126480"/>
          </a:xfrm>
          <a:prstGeom prst="rect">
            <a:avLst/>
          </a:prstGeom>
        </p:spPr>
      </p:pic>
    </p:spTree>
    <p:extLst>
      <p:ext uri="{BB962C8B-B14F-4D97-AF65-F5344CB8AC3E}">
        <p14:creationId xmlns:p14="http://schemas.microsoft.com/office/powerpoint/2010/main" val="348508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ChangeAspect="1"/>
          </p:cNvGrpSpPr>
          <p:nvPr/>
        </p:nvGrpSpPr>
        <p:grpSpPr>
          <a:xfrm>
            <a:off x="1" y="152400"/>
            <a:ext cx="9220199" cy="3229180"/>
            <a:chOff x="2590800" y="1295398"/>
            <a:chExt cx="14359759" cy="5029202"/>
          </a:xfrm>
        </p:grpSpPr>
        <p:pic>
          <p:nvPicPr>
            <p:cNvPr id="6" name="Picture 5"/>
            <p:cNvPicPr>
              <a:picLocks noChangeAspect="1"/>
            </p:cNvPicPr>
            <p:nvPr/>
          </p:nvPicPr>
          <p:blipFill rotWithShape="1">
            <a:blip r:embed="rId3"/>
            <a:srcRect l="11008" t="3774" r="9258" b="7555"/>
            <a:stretch/>
          </p:blipFill>
          <p:spPr>
            <a:xfrm>
              <a:off x="12991399" y="1295400"/>
              <a:ext cx="3959160" cy="5029200"/>
            </a:xfrm>
            <a:prstGeom prst="rect">
              <a:avLst/>
            </a:prstGeom>
            <a:ln>
              <a:noFill/>
            </a:ln>
          </p:spPr>
        </p:pic>
        <p:pic>
          <p:nvPicPr>
            <p:cNvPr id="8" name="Picture 7"/>
            <p:cNvPicPr>
              <a:picLocks noChangeAspect="1"/>
            </p:cNvPicPr>
            <p:nvPr/>
          </p:nvPicPr>
          <p:blipFill rotWithShape="1">
            <a:blip r:embed="rId4"/>
            <a:srcRect l="11008" t="3773" r="9257" b="7554"/>
            <a:stretch/>
          </p:blipFill>
          <p:spPr>
            <a:xfrm>
              <a:off x="9472366" y="1295399"/>
              <a:ext cx="3959157" cy="5029201"/>
            </a:xfrm>
            <a:prstGeom prst="rect">
              <a:avLst/>
            </a:prstGeom>
            <a:ln>
              <a:noFill/>
            </a:ln>
          </p:spPr>
        </p:pic>
        <p:pic>
          <p:nvPicPr>
            <p:cNvPr id="12" name="Picture 11"/>
            <p:cNvPicPr>
              <a:picLocks noChangeAspect="1"/>
            </p:cNvPicPr>
            <p:nvPr/>
          </p:nvPicPr>
          <p:blipFill rotWithShape="1">
            <a:blip r:embed="rId5"/>
            <a:srcRect l="11079" t="3655" r="9186" b="7674"/>
            <a:stretch/>
          </p:blipFill>
          <p:spPr>
            <a:xfrm>
              <a:off x="6007802" y="1295399"/>
              <a:ext cx="3959160" cy="5029201"/>
            </a:xfrm>
            <a:prstGeom prst="rect">
              <a:avLst/>
            </a:prstGeom>
            <a:ln>
              <a:noFill/>
            </a:ln>
          </p:spPr>
        </p:pic>
        <p:pic>
          <p:nvPicPr>
            <p:cNvPr id="7" name="Picture 6"/>
            <p:cNvPicPr>
              <a:picLocks noChangeAspect="1"/>
            </p:cNvPicPr>
            <p:nvPr/>
          </p:nvPicPr>
          <p:blipFill rotWithShape="1">
            <a:blip r:embed="rId6"/>
            <a:srcRect l="11008" t="3773" r="9257" b="7554"/>
            <a:stretch/>
          </p:blipFill>
          <p:spPr>
            <a:xfrm>
              <a:off x="2590800" y="1295398"/>
              <a:ext cx="3959157" cy="5029200"/>
            </a:xfrm>
            <a:prstGeom prst="rect">
              <a:avLst/>
            </a:prstGeom>
            <a:ln>
              <a:noFill/>
            </a:ln>
          </p:spPr>
        </p:pic>
      </p:grpSp>
      <p:grpSp>
        <p:nvGrpSpPr>
          <p:cNvPr id="15" name="Group 14"/>
          <p:cNvGrpSpPr>
            <a:grpSpLocks noChangeAspect="1"/>
          </p:cNvGrpSpPr>
          <p:nvPr/>
        </p:nvGrpSpPr>
        <p:grpSpPr>
          <a:xfrm>
            <a:off x="0" y="3505200"/>
            <a:ext cx="9220200" cy="3218521"/>
            <a:chOff x="12192000" y="1295400"/>
            <a:chExt cx="9823165" cy="3429000"/>
          </a:xfrm>
        </p:grpSpPr>
        <p:pic>
          <p:nvPicPr>
            <p:cNvPr id="13" name="Picture 12"/>
            <p:cNvPicPr>
              <a:picLocks noChangeAspect="1"/>
            </p:cNvPicPr>
            <p:nvPr/>
          </p:nvPicPr>
          <p:blipFill rotWithShape="1">
            <a:blip r:embed="rId7"/>
            <a:srcRect l="10961" t="3774" r="9304" b="7555"/>
            <a:stretch/>
          </p:blipFill>
          <p:spPr>
            <a:xfrm>
              <a:off x="19315740" y="1295400"/>
              <a:ext cx="2699425" cy="3429000"/>
            </a:xfrm>
            <a:prstGeom prst="rect">
              <a:avLst/>
            </a:prstGeom>
            <a:ln>
              <a:noFill/>
            </a:ln>
          </p:spPr>
        </p:pic>
        <p:pic>
          <p:nvPicPr>
            <p:cNvPr id="11" name="Picture 10"/>
            <p:cNvPicPr>
              <a:picLocks noChangeAspect="1"/>
            </p:cNvPicPr>
            <p:nvPr/>
          </p:nvPicPr>
          <p:blipFill rotWithShape="1">
            <a:blip r:embed="rId8"/>
            <a:srcRect l="10961" t="3774" r="9304" b="7555"/>
            <a:stretch/>
          </p:blipFill>
          <p:spPr>
            <a:xfrm>
              <a:off x="16916132" y="1295400"/>
              <a:ext cx="2699425" cy="3429000"/>
            </a:xfrm>
            <a:prstGeom prst="rect">
              <a:avLst/>
            </a:prstGeom>
            <a:ln>
              <a:noFill/>
            </a:ln>
          </p:spPr>
        </p:pic>
        <p:pic>
          <p:nvPicPr>
            <p:cNvPr id="9" name="Picture 8"/>
            <p:cNvPicPr>
              <a:picLocks noChangeAspect="1"/>
            </p:cNvPicPr>
            <p:nvPr/>
          </p:nvPicPr>
          <p:blipFill rotWithShape="1">
            <a:blip r:embed="rId9"/>
            <a:srcRect l="10725" t="3774" r="9256" b="7555"/>
            <a:stretch/>
          </p:blipFill>
          <p:spPr>
            <a:xfrm>
              <a:off x="14544303" y="1295400"/>
              <a:ext cx="2709054" cy="3429000"/>
            </a:xfrm>
            <a:prstGeom prst="rect">
              <a:avLst/>
            </a:prstGeom>
            <a:ln>
              <a:noFill/>
            </a:ln>
          </p:spPr>
        </p:pic>
        <p:pic>
          <p:nvPicPr>
            <p:cNvPr id="10" name="Picture 9"/>
            <p:cNvPicPr>
              <a:picLocks noChangeAspect="1"/>
            </p:cNvPicPr>
            <p:nvPr/>
          </p:nvPicPr>
          <p:blipFill rotWithShape="1">
            <a:blip r:embed="rId10"/>
            <a:srcRect l="10961" t="3774" r="9305" b="7555"/>
            <a:stretch/>
          </p:blipFill>
          <p:spPr>
            <a:xfrm>
              <a:off x="12192000" y="1295400"/>
              <a:ext cx="2699425" cy="3429000"/>
            </a:xfrm>
            <a:prstGeom prst="rect">
              <a:avLst/>
            </a:prstGeom>
            <a:ln>
              <a:noFill/>
            </a:ln>
          </p:spPr>
        </p:pic>
      </p:grpSp>
    </p:spTree>
    <p:extLst>
      <p:ext uri="{BB962C8B-B14F-4D97-AF65-F5344CB8AC3E}">
        <p14:creationId xmlns:p14="http://schemas.microsoft.com/office/powerpoint/2010/main" val="226887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5776" y="1409701"/>
            <a:ext cx="4017624" cy="2971800"/>
            <a:chOff x="336736" y="3505200"/>
            <a:chExt cx="4017624" cy="2971800"/>
          </a:xfrm>
        </p:grpSpPr>
        <p:pic>
          <p:nvPicPr>
            <p:cNvPr id="12" name="Picture 6" descr="American Marten ar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36" y="3505200"/>
              <a:ext cx="4017624" cy="2971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flipH="1">
              <a:off x="336736" y="6185137"/>
              <a:ext cx="1192359" cy="276999"/>
            </a:xfrm>
            <a:prstGeom prst="rect">
              <a:avLst/>
            </a:prstGeom>
            <a:noFill/>
          </p:spPr>
          <p:txBody>
            <a:bodyPr wrap="square" rtlCol="0">
              <a:spAutoFit/>
            </a:bodyPr>
            <a:lstStyle/>
            <a:p>
              <a:r>
                <a:rPr lang="en-US" sz="1200" i="1" dirty="0" smtClean="0"/>
                <a:t>IUCN Red List</a:t>
              </a:r>
              <a:endParaRPr lang="en-US" sz="1200" i="1" dirty="0"/>
            </a:p>
          </p:txBody>
        </p:sp>
      </p:grpSp>
      <p:sp>
        <p:nvSpPr>
          <p:cNvPr id="2" name="Title 1"/>
          <p:cNvSpPr>
            <a:spLocks noGrp="1"/>
          </p:cNvSpPr>
          <p:nvPr>
            <p:ph type="title"/>
          </p:nvPr>
        </p:nvSpPr>
        <p:spPr>
          <a:xfrm>
            <a:off x="457200" y="274638"/>
            <a:ext cx="3886200" cy="1143000"/>
          </a:xfrm>
        </p:spPr>
        <p:txBody>
          <a:bodyPr>
            <a:normAutofit/>
          </a:bodyPr>
          <a:lstStyle/>
          <a:p>
            <a:pPr algn="l"/>
            <a:r>
              <a:rPr lang="en-US" dirty="0" smtClean="0">
                <a:solidFill>
                  <a:schemeClr val="bg1"/>
                </a:solidFill>
              </a:rPr>
              <a:t>Background</a:t>
            </a:r>
            <a:endParaRPr lang="en-US" dirty="0">
              <a:solidFill>
                <a:schemeClr val="bg1"/>
              </a:solidFill>
            </a:endParaRPr>
          </a:p>
        </p:txBody>
      </p:sp>
      <p:grpSp>
        <p:nvGrpSpPr>
          <p:cNvPr id="8" name="Group 7"/>
          <p:cNvGrpSpPr/>
          <p:nvPr/>
        </p:nvGrpSpPr>
        <p:grpSpPr>
          <a:xfrm>
            <a:off x="3362045" y="2209800"/>
            <a:ext cx="1527503" cy="2971800"/>
            <a:chOff x="3362045" y="2209800"/>
            <a:chExt cx="1527503" cy="2971800"/>
          </a:xfrm>
        </p:grpSpPr>
        <p:sp>
          <p:nvSpPr>
            <p:cNvPr id="4" name="Oval 3"/>
            <p:cNvSpPr/>
            <p:nvPr/>
          </p:nvSpPr>
          <p:spPr>
            <a:xfrm>
              <a:off x="3362045" y="2420039"/>
              <a:ext cx="457200" cy="381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4" name="Straight Connector 13"/>
            <p:cNvCxnSpPr>
              <a:stCxn id="4" idx="6"/>
            </p:cNvCxnSpPr>
            <p:nvPr/>
          </p:nvCxnSpPr>
          <p:spPr>
            <a:xfrm flipV="1">
              <a:off x="3819245" y="2209800"/>
              <a:ext cx="980248" cy="400739"/>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a:stCxn id="4" idx="5"/>
            </p:cNvCxnSpPr>
            <p:nvPr/>
          </p:nvCxnSpPr>
          <p:spPr>
            <a:xfrm>
              <a:off x="3752290" y="2745243"/>
              <a:ext cx="1137258" cy="2436357"/>
            </a:xfrm>
            <a:prstGeom prst="line">
              <a:avLst/>
            </a:prstGeom>
          </p:spPr>
          <p:style>
            <a:lnRef idx="1">
              <a:schemeClr val="dk1"/>
            </a:lnRef>
            <a:fillRef idx="0">
              <a:schemeClr val="dk1"/>
            </a:fillRef>
            <a:effectRef idx="0">
              <a:schemeClr val="dk1"/>
            </a:effectRef>
            <a:fontRef idx="minor">
              <a:schemeClr val="tx1"/>
            </a:fontRef>
          </p:style>
        </p:cxnSp>
      </p:gr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30833" t="36666" r="26667" b="34445"/>
          <a:stretch/>
        </p:blipFill>
        <p:spPr>
          <a:xfrm>
            <a:off x="325776" y="4598697"/>
            <a:ext cx="4006664" cy="2042613"/>
          </a:xfrm>
          <a:prstGeom prst="rect">
            <a:avLst/>
          </a:prstGeom>
        </p:spPr>
      </p:pic>
      <p:grpSp>
        <p:nvGrpSpPr>
          <p:cNvPr id="18" name="Group 17"/>
          <p:cNvGrpSpPr/>
          <p:nvPr/>
        </p:nvGrpSpPr>
        <p:grpSpPr>
          <a:xfrm>
            <a:off x="4554405" y="274638"/>
            <a:ext cx="4437196" cy="6479361"/>
            <a:chOff x="4799493" y="609600"/>
            <a:chExt cx="4192107" cy="6144399"/>
          </a:xfrm>
        </p:grpSpPr>
        <p:sp>
          <p:nvSpPr>
            <p:cNvPr id="19" name="TextBox 18"/>
            <p:cNvSpPr txBox="1"/>
            <p:nvPr/>
          </p:nvSpPr>
          <p:spPr>
            <a:xfrm flipH="1">
              <a:off x="7600755" y="6477000"/>
              <a:ext cx="1192359" cy="276999"/>
            </a:xfrm>
            <a:prstGeom prst="rect">
              <a:avLst/>
            </a:prstGeom>
            <a:noFill/>
          </p:spPr>
          <p:txBody>
            <a:bodyPr wrap="square" rtlCol="0">
              <a:spAutoFit/>
            </a:bodyPr>
            <a:lstStyle/>
            <a:p>
              <a:r>
                <a:rPr lang="en-US" sz="1200" i="1" dirty="0" smtClean="0">
                  <a:solidFill>
                    <a:schemeClr val="bg1"/>
                  </a:solidFill>
                </a:rPr>
                <a:t>From Kelly 2005</a:t>
              </a:r>
              <a:endParaRPr lang="en-US" sz="1200" i="1" dirty="0">
                <a:solidFill>
                  <a:schemeClr val="bg1"/>
                </a:solidFill>
              </a:endParaRPr>
            </a:p>
          </p:txBody>
        </p:sp>
        <p:grpSp>
          <p:nvGrpSpPr>
            <p:cNvPr id="21" name="Group 20"/>
            <p:cNvGrpSpPr/>
            <p:nvPr/>
          </p:nvGrpSpPr>
          <p:grpSpPr>
            <a:xfrm>
              <a:off x="4799493" y="609600"/>
              <a:ext cx="4192107" cy="5867399"/>
              <a:chOff x="4634345" y="609600"/>
              <a:chExt cx="4192107" cy="5867399"/>
            </a:xfrm>
          </p:grpSpPr>
          <p:pic>
            <p:nvPicPr>
              <p:cNvPr id="22" name="Content Placeholder 10"/>
              <p:cNvPicPr>
                <a:picLocks noChangeAspect="1"/>
              </p:cNvPicPr>
              <p:nvPr/>
            </p:nvPicPr>
            <p:blipFill rotWithShape="1">
              <a:blip r:embed="rId5"/>
              <a:srcRect t="71"/>
              <a:stretch/>
            </p:blipFill>
            <p:spPr>
              <a:xfrm>
                <a:off x="4634345" y="609600"/>
                <a:ext cx="4192107" cy="5867399"/>
              </a:xfrm>
              <a:prstGeom prst="rect">
                <a:avLst/>
              </a:prstGeom>
            </p:spPr>
          </p:pic>
          <p:sp>
            <p:nvSpPr>
              <p:cNvPr id="23" name="TextBox 22"/>
              <p:cNvSpPr txBox="1"/>
              <p:nvPr/>
            </p:nvSpPr>
            <p:spPr>
              <a:xfrm flipH="1">
                <a:off x="4724400" y="838200"/>
                <a:ext cx="1904999" cy="369332"/>
              </a:xfrm>
              <a:prstGeom prst="rect">
                <a:avLst/>
              </a:prstGeom>
              <a:noFill/>
            </p:spPr>
            <p:txBody>
              <a:bodyPr wrap="square" rtlCol="0">
                <a:spAutoFit/>
              </a:bodyPr>
              <a:lstStyle/>
              <a:p>
                <a:r>
                  <a:rPr lang="en-US" b="1" dirty="0" smtClean="0"/>
                  <a:t>HISTORIC RANGE</a:t>
                </a:r>
                <a:endParaRPr lang="en-US" b="1" dirty="0"/>
              </a:p>
            </p:txBody>
          </p:sp>
          <p:sp>
            <p:nvSpPr>
              <p:cNvPr id="24" name="TextBox 23"/>
              <p:cNvSpPr txBox="1"/>
              <p:nvPr/>
            </p:nvSpPr>
            <p:spPr>
              <a:xfrm flipH="1">
                <a:off x="4800600" y="3733800"/>
                <a:ext cx="1812059" cy="369332"/>
              </a:xfrm>
              <a:prstGeom prst="rect">
                <a:avLst/>
              </a:prstGeom>
              <a:noFill/>
            </p:spPr>
            <p:txBody>
              <a:bodyPr wrap="square" rtlCol="0">
                <a:spAutoFit/>
              </a:bodyPr>
              <a:lstStyle/>
              <a:p>
                <a:r>
                  <a:rPr lang="en-US" b="1" dirty="0" smtClean="0"/>
                  <a:t>CURRENT RANGE</a:t>
                </a:r>
                <a:endParaRPr lang="en-US" b="1" dirty="0"/>
              </a:p>
            </p:txBody>
          </p:sp>
        </p:grpSp>
      </p:grpSp>
    </p:spTree>
    <p:extLst>
      <p:ext uri="{BB962C8B-B14F-4D97-AF65-F5344CB8AC3E}">
        <p14:creationId xmlns:p14="http://schemas.microsoft.com/office/powerpoint/2010/main" val="687454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5776" y="1409701"/>
            <a:ext cx="4017624" cy="2971800"/>
            <a:chOff x="336736" y="3505200"/>
            <a:chExt cx="4017624" cy="2971800"/>
          </a:xfrm>
        </p:grpSpPr>
        <p:pic>
          <p:nvPicPr>
            <p:cNvPr id="12" name="Picture 6" descr="American Marten ar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36" y="3505200"/>
              <a:ext cx="4017624" cy="2971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flipH="1">
              <a:off x="336736" y="6185137"/>
              <a:ext cx="1192359" cy="276999"/>
            </a:xfrm>
            <a:prstGeom prst="rect">
              <a:avLst/>
            </a:prstGeom>
            <a:noFill/>
          </p:spPr>
          <p:txBody>
            <a:bodyPr wrap="square" rtlCol="0">
              <a:spAutoFit/>
            </a:bodyPr>
            <a:lstStyle/>
            <a:p>
              <a:r>
                <a:rPr lang="en-US" sz="1200" i="1" dirty="0" smtClean="0"/>
                <a:t>IUCN Red List</a:t>
              </a:r>
              <a:endParaRPr lang="en-US" sz="1200" i="1" dirty="0"/>
            </a:p>
          </p:txBody>
        </p:sp>
      </p:grpSp>
      <p:sp>
        <p:nvSpPr>
          <p:cNvPr id="2" name="Title 1"/>
          <p:cNvSpPr>
            <a:spLocks noGrp="1"/>
          </p:cNvSpPr>
          <p:nvPr>
            <p:ph type="title"/>
          </p:nvPr>
        </p:nvSpPr>
        <p:spPr>
          <a:xfrm>
            <a:off x="457200" y="274638"/>
            <a:ext cx="3886200" cy="1143000"/>
          </a:xfrm>
        </p:spPr>
        <p:txBody>
          <a:bodyPr>
            <a:normAutofit/>
          </a:bodyPr>
          <a:lstStyle/>
          <a:p>
            <a:pPr algn="l"/>
            <a:r>
              <a:rPr lang="en-US" dirty="0" smtClean="0">
                <a:solidFill>
                  <a:schemeClr val="bg1"/>
                </a:solidFill>
              </a:rPr>
              <a:t>Background</a:t>
            </a:r>
            <a:endParaRPr lang="en-US" dirty="0">
              <a:solidFill>
                <a:schemeClr val="bg1"/>
              </a:solidFill>
            </a:endParaRPr>
          </a:p>
        </p:txBody>
      </p:sp>
      <p:grpSp>
        <p:nvGrpSpPr>
          <p:cNvPr id="8" name="Group 7"/>
          <p:cNvGrpSpPr/>
          <p:nvPr/>
        </p:nvGrpSpPr>
        <p:grpSpPr>
          <a:xfrm>
            <a:off x="3362045" y="2209800"/>
            <a:ext cx="1527503" cy="2971800"/>
            <a:chOff x="3362045" y="2209800"/>
            <a:chExt cx="1527503" cy="2971800"/>
          </a:xfrm>
        </p:grpSpPr>
        <p:sp>
          <p:nvSpPr>
            <p:cNvPr id="4" name="Oval 3"/>
            <p:cNvSpPr/>
            <p:nvPr/>
          </p:nvSpPr>
          <p:spPr>
            <a:xfrm>
              <a:off x="3362045" y="2420039"/>
              <a:ext cx="457200" cy="381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4" name="Straight Connector 13"/>
            <p:cNvCxnSpPr>
              <a:stCxn id="4" idx="6"/>
            </p:cNvCxnSpPr>
            <p:nvPr/>
          </p:nvCxnSpPr>
          <p:spPr>
            <a:xfrm flipV="1">
              <a:off x="3819245" y="2209800"/>
              <a:ext cx="980248" cy="400739"/>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a:stCxn id="4" idx="5"/>
            </p:cNvCxnSpPr>
            <p:nvPr/>
          </p:nvCxnSpPr>
          <p:spPr>
            <a:xfrm>
              <a:off x="3752290" y="2745243"/>
              <a:ext cx="1137258" cy="2436357"/>
            </a:xfrm>
            <a:prstGeom prst="line">
              <a:avLst/>
            </a:prstGeom>
          </p:spPr>
          <p:style>
            <a:lnRef idx="1">
              <a:schemeClr val="dk1"/>
            </a:lnRef>
            <a:fillRef idx="0">
              <a:schemeClr val="dk1"/>
            </a:fillRef>
            <a:effectRef idx="0">
              <a:schemeClr val="dk1"/>
            </a:effectRef>
            <a:fontRef idx="minor">
              <a:schemeClr val="tx1"/>
            </a:fontRef>
          </p:style>
        </p:cxnSp>
      </p:grpSp>
      <p:grpSp>
        <p:nvGrpSpPr>
          <p:cNvPr id="6" name="Group 5"/>
          <p:cNvGrpSpPr/>
          <p:nvPr/>
        </p:nvGrpSpPr>
        <p:grpSpPr>
          <a:xfrm>
            <a:off x="4554405" y="274638"/>
            <a:ext cx="4437196" cy="6479361"/>
            <a:chOff x="4799493" y="609600"/>
            <a:chExt cx="4192107" cy="6144399"/>
          </a:xfrm>
        </p:grpSpPr>
        <p:sp>
          <p:nvSpPr>
            <p:cNvPr id="7" name="TextBox 6"/>
            <p:cNvSpPr txBox="1"/>
            <p:nvPr/>
          </p:nvSpPr>
          <p:spPr>
            <a:xfrm flipH="1">
              <a:off x="7600755" y="6477000"/>
              <a:ext cx="1192359" cy="276999"/>
            </a:xfrm>
            <a:prstGeom prst="rect">
              <a:avLst/>
            </a:prstGeom>
            <a:noFill/>
          </p:spPr>
          <p:txBody>
            <a:bodyPr wrap="square" rtlCol="0">
              <a:spAutoFit/>
            </a:bodyPr>
            <a:lstStyle/>
            <a:p>
              <a:r>
                <a:rPr lang="en-US" sz="1200" i="1" dirty="0" smtClean="0">
                  <a:solidFill>
                    <a:schemeClr val="bg1"/>
                  </a:solidFill>
                </a:rPr>
                <a:t>From Kelly 2005</a:t>
              </a:r>
              <a:endParaRPr lang="en-US" sz="1200" i="1" dirty="0">
                <a:solidFill>
                  <a:schemeClr val="bg1"/>
                </a:solidFill>
              </a:endParaRPr>
            </a:p>
          </p:txBody>
        </p:sp>
        <p:grpSp>
          <p:nvGrpSpPr>
            <p:cNvPr id="3" name="Group 2"/>
            <p:cNvGrpSpPr/>
            <p:nvPr/>
          </p:nvGrpSpPr>
          <p:grpSpPr>
            <a:xfrm>
              <a:off x="4799493" y="609600"/>
              <a:ext cx="4192107" cy="5867399"/>
              <a:chOff x="4634345" y="609600"/>
              <a:chExt cx="4192107" cy="5867399"/>
            </a:xfrm>
          </p:grpSpPr>
          <p:pic>
            <p:nvPicPr>
              <p:cNvPr id="9" name="Content Placeholder 10"/>
              <p:cNvPicPr>
                <a:picLocks noChangeAspect="1"/>
              </p:cNvPicPr>
              <p:nvPr/>
            </p:nvPicPr>
            <p:blipFill rotWithShape="1">
              <a:blip r:embed="rId4"/>
              <a:srcRect t="71"/>
              <a:stretch/>
            </p:blipFill>
            <p:spPr>
              <a:xfrm>
                <a:off x="4634345" y="609600"/>
                <a:ext cx="4192107" cy="5867399"/>
              </a:xfrm>
              <a:prstGeom prst="rect">
                <a:avLst/>
              </a:prstGeom>
            </p:spPr>
          </p:pic>
          <p:sp>
            <p:nvSpPr>
              <p:cNvPr id="10" name="TextBox 9"/>
              <p:cNvSpPr txBox="1"/>
              <p:nvPr/>
            </p:nvSpPr>
            <p:spPr>
              <a:xfrm flipH="1">
                <a:off x="4724400" y="838200"/>
                <a:ext cx="1904999" cy="369332"/>
              </a:xfrm>
              <a:prstGeom prst="rect">
                <a:avLst/>
              </a:prstGeom>
              <a:noFill/>
            </p:spPr>
            <p:txBody>
              <a:bodyPr wrap="square" rtlCol="0">
                <a:spAutoFit/>
              </a:bodyPr>
              <a:lstStyle/>
              <a:p>
                <a:r>
                  <a:rPr lang="en-US" b="1" dirty="0" smtClean="0"/>
                  <a:t>HISTORIC RANGE</a:t>
                </a:r>
                <a:endParaRPr lang="en-US" b="1" dirty="0"/>
              </a:p>
            </p:txBody>
          </p:sp>
          <p:sp>
            <p:nvSpPr>
              <p:cNvPr id="11" name="TextBox 10"/>
              <p:cNvSpPr txBox="1"/>
              <p:nvPr/>
            </p:nvSpPr>
            <p:spPr>
              <a:xfrm flipH="1">
                <a:off x="4800600" y="3733800"/>
                <a:ext cx="1812059" cy="369332"/>
              </a:xfrm>
              <a:prstGeom prst="rect">
                <a:avLst/>
              </a:prstGeom>
              <a:noFill/>
            </p:spPr>
            <p:txBody>
              <a:bodyPr wrap="square" rtlCol="0">
                <a:spAutoFit/>
              </a:bodyPr>
              <a:lstStyle/>
              <a:p>
                <a:r>
                  <a:rPr lang="en-US" b="1" dirty="0" smtClean="0"/>
                  <a:t>CURRENT RANGE</a:t>
                </a:r>
                <a:endParaRPr lang="en-US" b="1" dirty="0"/>
              </a:p>
            </p:txBody>
          </p:sp>
        </p:grpSp>
      </p:gr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30833" t="36666" r="26667" b="34445"/>
          <a:stretch/>
        </p:blipFill>
        <p:spPr>
          <a:xfrm>
            <a:off x="325776" y="4598697"/>
            <a:ext cx="4006664" cy="2042613"/>
          </a:xfrm>
          <a:prstGeom prst="rect">
            <a:avLst/>
          </a:prstGeom>
        </p:spPr>
      </p:pic>
      <p:sp>
        <p:nvSpPr>
          <p:cNvPr id="15" name="Oval 14"/>
          <p:cNvSpPr/>
          <p:nvPr/>
        </p:nvSpPr>
        <p:spPr>
          <a:xfrm>
            <a:off x="6211297" y="4572000"/>
            <a:ext cx="722903" cy="1040103"/>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812863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chemeClr val="bg1"/>
                </a:solidFill>
              </a:rPr>
              <a:t>Why study marten in New Hampshire?</a:t>
            </a:r>
            <a:endParaRPr lang="en-US" dirty="0">
              <a:solidFill>
                <a:schemeClr val="bg1"/>
              </a:solidFill>
            </a:endParaRPr>
          </a:p>
        </p:txBody>
      </p:sp>
      <p:sp>
        <p:nvSpPr>
          <p:cNvPr id="8" name="Content Placeholder 3"/>
          <p:cNvSpPr>
            <a:spLocks noGrp="1"/>
          </p:cNvSpPr>
          <p:nvPr>
            <p:ph sz="half" idx="1"/>
          </p:nvPr>
        </p:nvSpPr>
        <p:spPr>
          <a:xfrm>
            <a:off x="3352800" y="1600200"/>
            <a:ext cx="4800600" cy="4525963"/>
          </a:xfrm>
        </p:spPr>
        <p:txBody>
          <a:bodyPr>
            <a:normAutofit/>
          </a:bodyPr>
          <a:lstStyle/>
          <a:p>
            <a:pPr>
              <a:lnSpc>
                <a:spcPct val="110000"/>
              </a:lnSpc>
              <a:spcBef>
                <a:spcPts val="0"/>
              </a:spcBef>
              <a:spcAft>
                <a:spcPts val="600"/>
              </a:spcAft>
            </a:pPr>
            <a:r>
              <a:rPr lang="en-US" dirty="0">
                <a:solidFill>
                  <a:schemeClr val="bg1"/>
                </a:solidFill>
              </a:rPr>
              <a:t>Need a clearer picture!</a:t>
            </a:r>
          </a:p>
          <a:p>
            <a:pPr lvl="1">
              <a:lnSpc>
                <a:spcPct val="110000"/>
              </a:lnSpc>
              <a:spcBef>
                <a:spcPts val="0"/>
              </a:spcBef>
              <a:spcAft>
                <a:spcPts val="600"/>
              </a:spcAft>
            </a:pPr>
            <a:r>
              <a:rPr lang="en-US" dirty="0" smtClean="0">
                <a:solidFill>
                  <a:schemeClr val="bg1"/>
                </a:solidFill>
              </a:rPr>
              <a:t>Presence</a:t>
            </a:r>
            <a:endParaRPr lang="en-US" dirty="0">
              <a:solidFill>
                <a:schemeClr val="bg1"/>
              </a:solidFill>
            </a:endParaRPr>
          </a:p>
          <a:p>
            <a:pPr lvl="1">
              <a:lnSpc>
                <a:spcPct val="110000"/>
              </a:lnSpc>
              <a:spcBef>
                <a:spcPts val="0"/>
              </a:spcBef>
              <a:spcAft>
                <a:spcPts val="600"/>
              </a:spcAft>
            </a:pPr>
            <a:r>
              <a:rPr lang="en-US" dirty="0" smtClean="0">
                <a:solidFill>
                  <a:schemeClr val="bg1"/>
                </a:solidFill>
              </a:rPr>
              <a:t>Distribution</a:t>
            </a:r>
            <a:endParaRPr lang="en-US" dirty="0">
              <a:solidFill>
                <a:schemeClr val="bg1"/>
              </a:solidFill>
            </a:endParaRPr>
          </a:p>
          <a:p>
            <a:pPr lvl="1">
              <a:lnSpc>
                <a:spcPct val="110000"/>
              </a:lnSpc>
              <a:spcBef>
                <a:spcPts val="0"/>
              </a:spcBef>
              <a:spcAft>
                <a:spcPts val="600"/>
              </a:spcAft>
            </a:pPr>
            <a:r>
              <a:rPr lang="en-US" dirty="0" smtClean="0">
                <a:solidFill>
                  <a:schemeClr val="bg1"/>
                </a:solidFill>
              </a:rPr>
              <a:t>Population size</a:t>
            </a:r>
            <a:endParaRPr lang="en-US" dirty="0">
              <a:solidFill>
                <a:schemeClr val="bg1"/>
              </a:solidFill>
            </a:endParaRPr>
          </a:p>
          <a:p>
            <a:pPr>
              <a:lnSpc>
                <a:spcPct val="110000"/>
              </a:lnSpc>
              <a:spcBef>
                <a:spcPts val="0"/>
              </a:spcBef>
              <a:spcAft>
                <a:spcPts val="600"/>
              </a:spcAft>
            </a:pPr>
            <a:r>
              <a:rPr lang="en-US" dirty="0" smtClean="0">
                <a:solidFill>
                  <a:schemeClr val="bg1"/>
                </a:solidFill>
              </a:rPr>
              <a:t>Need to keep monitoring!</a:t>
            </a:r>
          </a:p>
          <a:p>
            <a:pPr lvl="1">
              <a:lnSpc>
                <a:spcPct val="110000"/>
              </a:lnSpc>
              <a:spcBef>
                <a:spcPts val="0"/>
              </a:spcBef>
              <a:spcAft>
                <a:spcPts val="600"/>
              </a:spcAft>
            </a:pPr>
            <a:r>
              <a:rPr lang="en-US" dirty="0" smtClean="0">
                <a:solidFill>
                  <a:schemeClr val="bg1"/>
                </a:solidFill>
              </a:rPr>
              <a:t>Establish baseline</a:t>
            </a:r>
          </a:p>
          <a:p>
            <a:pPr lvl="1">
              <a:lnSpc>
                <a:spcPct val="110000"/>
              </a:lnSpc>
              <a:spcBef>
                <a:spcPts val="0"/>
              </a:spcBef>
              <a:spcAft>
                <a:spcPts val="600"/>
              </a:spcAft>
            </a:pPr>
            <a:r>
              <a:rPr lang="en-US" dirty="0" smtClean="0">
                <a:solidFill>
                  <a:schemeClr val="bg1"/>
                </a:solidFill>
              </a:rPr>
              <a:t>Refine methods</a:t>
            </a:r>
          </a:p>
          <a:p>
            <a:pPr lvl="1">
              <a:lnSpc>
                <a:spcPct val="110000"/>
              </a:lnSpc>
              <a:spcBef>
                <a:spcPts val="0"/>
              </a:spcBef>
              <a:spcAft>
                <a:spcPts val="600"/>
              </a:spcAft>
            </a:pPr>
            <a:r>
              <a:rPr lang="en-US" dirty="0" smtClean="0">
                <a:solidFill>
                  <a:schemeClr val="bg1"/>
                </a:solidFill>
              </a:rPr>
              <a:t>Define habitat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5000" t="12222" r="24167" b="5556"/>
          <a:stretch/>
        </p:blipFill>
        <p:spPr>
          <a:xfrm>
            <a:off x="381000" y="1295400"/>
            <a:ext cx="2632472" cy="5264943"/>
          </a:xfrm>
          <a:prstGeom prst="rect">
            <a:avLst/>
          </a:prstGeom>
        </p:spPr>
      </p:pic>
    </p:spTree>
    <p:extLst>
      <p:ext uri="{BB962C8B-B14F-4D97-AF65-F5344CB8AC3E}">
        <p14:creationId xmlns:p14="http://schemas.microsoft.com/office/powerpoint/2010/main" val="2410295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Study Area</a:t>
            </a:r>
            <a:endParaRPr lang="en-US" dirty="0">
              <a:solidFill>
                <a:schemeClr val="bg1"/>
              </a:solidFill>
            </a:endParaRPr>
          </a:p>
        </p:txBody>
      </p:sp>
      <p:sp>
        <p:nvSpPr>
          <p:cNvPr id="3" name="AutoShape 2" descr="https://umail.it.umass.edu/?_task=mail&amp;_action=get&amp;_mbox=INBOX&amp;_uid=1464&amp;_part=2&amp;_extwin=1&amp;_mimewarning=1&amp;_embed=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Content Placeholder 9"/>
          <p:cNvSpPr>
            <a:spLocks noGrp="1"/>
          </p:cNvSpPr>
          <p:nvPr>
            <p:ph sz="half" idx="1"/>
          </p:nvPr>
        </p:nvSpPr>
        <p:spPr>
          <a:xfrm>
            <a:off x="457200" y="1447800"/>
            <a:ext cx="2971800" cy="2743200"/>
          </a:xfrm>
        </p:spPr>
        <p:txBody>
          <a:bodyPr>
            <a:normAutofit/>
          </a:bodyPr>
          <a:lstStyle/>
          <a:p>
            <a:pPr marL="0" indent="0" algn="ctr">
              <a:buNone/>
            </a:pPr>
            <a:r>
              <a:rPr lang="en-US" b="1" smtClean="0">
                <a:solidFill>
                  <a:schemeClr val="bg1"/>
                </a:solidFill>
              </a:rPr>
              <a:t>2017</a:t>
            </a:r>
            <a:endParaRPr lang="en-US" b="1" dirty="0" smtClean="0">
              <a:solidFill>
                <a:schemeClr val="bg1"/>
              </a:solidFill>
            </a:endParaRPr>
          </a:p>
          <a:p>
            <a:r>
              <a:rPr lang="en-US" smtClean="0">
                <a:solidFill>
                  <a:schemeClr val="bg1"/>
                </a:solidFill>
              </a:rPr>
              <a:t>150 </a:t>
            </a:r>
            <a:r>
              <a:rPr lang="en-US" dirty="0" smtClean="0">
                <a:solidFill>
                  <a:schemeClr val="bg1"/>
                </a:solidFill>
              </a:rPr>
              <a:t>cameras</a:t>
            </a:r>
          </a:p>
          <a:p>
            <a:r>
              <a:rPr lang="en-US" smtClean="0">
                <a:solidFill>
                  <a:schemeClr val="bg1"/>
                </a:solidFill>
              </a:rPr>
              <a:t>1560 </a:t>
            </a:r>
            <a:r>
              <a:rPr lang="en-US" dirty="0" smtClean="0">
                <a:solidFill>
                  <a:schemeClr val="bg1"/>
                </a:solidFill>
              </a:rPr>
              <a:t>trap-nights</a:t>
            </a:r>
          </a:p>
          <a:p>
            <a:r>
              <a:rPr lang="en-US" dirty="0" smtClean="0">
                <a:solidFill>
                  <a:schemeClr val="bg1"/>
                </a:solidFill>
              </a:rPr>
              <a:t>Baited when set and after 5 days</a:t>
            </a:r>
          </a:p>
        </p:txBody>
      </p:sp>
      <p:sp>
        <p:nvSpPr>
          <p:cNvPr id="15" name="Content Placeholder 9"/>
          <p:cNvSpPr>
            <a:spLocks noGrp="1"/>
          </p:cNvSpPr>
          <p:nvPr>
            <p:ph sz="half" idx="1"/>
          </p:nvPr>
        </p:nvSpPr>
        <p:spPr>
          <a:xfrm>
            <a:off x="457200" y="4191000"/>
            <a:ext cx="2971800" cy="2743200"/>
          </a:xfrm>
        </p:spPr>
        <p:txBody>
          <a:bodyPr>
            <a:normAutofit/>
          </a:bodyPr>
          <a:lstStyle/>
          <a:p>
            <a:pPr marL="0" indent="0" algn="ctr">
              <a:buNone/>
            </a:pPr>
            <a:r>
              <a:rPr lang="en-US" sz="2600" b="1" smtClean="0">
                <a:solidFill>
                  <a:schemeClr val="bg1"/>
                </a:solidFill>
              </a:rPr>
              <a:t>2018</a:t>
            </a:r>
            <a:endParaRPr lang="en-US" sz="2600" b="1" dirty="0" smtClean="0">
              <a:solidFill>
                <a:schemeClr val="bg1"/>
              </a:solidFill>
            </a:endParaRPr>
          </a:p>
          <a:p>
            <a:r>
              <a:rPr lang="en-US" sz="2600" smtClean="0">
                <a:solidFill>
                  <a:schemeClr val="bg1"/>
                </a:solidFill>
              </a:rPr>
              <a:t>261 </a:t>
            </a:r>
            <a:r>
              <a:rPr lang="en-US" sz="2600" dirty="0" smtClean="0">
                <a:solidFill>
                  <a:schemeClr val="bg1"/>
                </a:solidFill>
              </a:rPr>
              <a:t>cameras</a:t>
            </a:r>
          </a:p>
          <a:p>
            <a:r>
              <a:rPr lang="en-US" sz="2600" dirty="0" smtClean="0">
                <a:solidFill>
                  <a:schemeClr val="bg1"/>
                </a:solidFill>
              </a:rPr>
              <a:t>2709 trap-nights</a:t>
            </a:r>
          </a:p>
          <a:p>
            <a:r>
              <a:rPr lang="en-US" sz="2600" dirty="0" smtClean="0">
                <a:solidFill>
                  <a:schemeClr val="bg1"/>
                </a:solidFill>
              </a:rPr>
              <a:t>Baited only when set</a:t>
            </a:r>
          </a:p>
          <a:p>
            <a:endParaRPr lang="en-US" sz="2400" dirty="0" smtClean="0"/>
          </a:p>
        </p:txBody>
      </p:sp>
      <p:pic>
        <p:nvPicPr>
          <p:cNvPr id="16" name="Picture 15"/>
          <p:cNvPicPr>
            <a:picLocks noChangeAspect="1"/>
          </p:cNvPicPr>
          <p:nvPr/>
        </p:nvPicPr>
        <p:blipFill>
          <a:blip r:embed="rId3"/>
          <a:stretch>
            <a:fillRect/>
          </a:stretch>
        </p:blipFill>
        <p:spPr>
          <a:xfrm>
            <a:off x="4093003" y="352927"/>
            <a:ext cx="4593797" cy="6200273"/>
          </a:xfrm>
          <a:prstGeom prst="rect">
            <a:avLst/>
          </a:prstGeom>
        </p:spPr>
      </p:pic>
    </p:spTree>
    <p:extLst>
      <p:ext uri="{BB962C8B-B14F-4D97-AF65-F5344CB8AC3E}">
        <p14:creationId xmlns:p14="http://schemas.microsoft.com/office/powerpoint/2010/main" val="1013786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4685" b="2101"/>
          <a:stretch/>
        </p:blipFill>
        <p:spPr bwMode="auto">
          <a:xfrm>
            <a:off x="152400" y="1341119"/>
            <a:ext cx="5092904" cy="491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28600"/>
            <a:ext cx="7620000" cy="1143000"/>
          </a:xfrm>
        </p:spPr>
        <p:txBody>
          <a:bodyPr/>
          <a:lstStyle/>
          <a:p>
            <a:pPr algn="l"/>
            <a:r>
              <a:rPr lang="en-US" dirty="0" smtClean="0">
                <a:solidFill>
                  <a:schemeClr val="bg1"/>
                </a:solidFill>
              </a:rPr>
              <a:t>Camera Trap Design</a:t>
            </a:r>
            <a:endParaRPr lang="en-US" dirty="0">
              <a:solidFill>
                <a:schemeClr val="bg1"/>
              </a:solidFill>
            </a:endParaRPr>
          </a:p>
        </p:txBody>
      </p:sp>
      <p:sp>
        <p:nvSpPr>
          <p:cNvPr id="3" name="Content Placeholder 2"/>
          <p:cNvSpPr>
            <a:spLocks noGrp="1"/>
          </p:cNvSpPr>
          <p:nvPr>
            <p:ph idx="1"/>
          </p:nvPr>
        </p:nvSpPr>
        <p:spPr>
          <a:xfrm>
            <a:off x="457200" y="6400800"/>
            <a:ext cx="7772400" cy="457200"/>
          </a:xfrm>
        </p:spPr>
        <p:txBody>
          <a:bodyPr>
            <a:normAutofit fontScale="70000" lnSpcReduction="20000"/>
          </a:bodyPr>
          <a:lstStyle/>
          <a:p>
            <a:pPr marL="0" indent="0">
              <a:buNone/>
            </a:pPr>
            <a:r>
              <a:rPr lang="en-US" sz="2000" dirty="0">
                <a:solidFill>
                  <a:schemeClr val="bg1"/>
                </a:solidFill>
              </a:rPr>
              <a:t>Sirén, A</a:t>
            </a:r>
            <a:r>
              <a:rPr lang="en-US" sz="2000" dirty="0" smtClean="0">
                <a:solidFill>
                  <a:schemeClr val="bg1"/>
                </a:solidFill>
              </a:rPr>
              <a:t>., </a:t>
            </a:r>
            <a:r>
              <a:rPr lang="en-US" sz="2000" dirty="0">
                <a:solidFill>
                  <a:schemeClr val="bg1"/>
                </a:solidFill>
              </a:rPr>
              <a:t>P. J. Pekins, P. L. Abdu, and M. J. Ducey</a:t>
            </a:r>
            <a:r>
              <a:rPr lang="en-US" sz="2000">
                <a:solidFill>
                  <a:schemeClr val="bg1"/>
                </a:solidFill>
              </a:rPr>
              <a:t>. </a:t>
            </a:r>
            <a:r>
              <a:rPr lang="en-US" sz="2000" smtClean="0">
                <a:solidFill>
                  <a:schemeClr val="bg1"/>
                </a:solidFill>
              </a:rPr>
              <a:t>2016</a:t>
            </a:r>
            <a:r>
              <a:rPr lang="en-US" sz="2000" dirty="0">
                <a:solidFill>
                  <a:schemeClr val="bg1"/>
                </a:solidFill>
              </a:rPr>
              <a:t>. Identification and density estimation </a:t>
            </a:r>
            <a:r>
              <a:rPr lang="en-US" sz="2000" dirty="0" smtClean="0">
                <a:solidFill>
                  <a:schemeClr val="bg1"/>
                </a:solidFill>
              </a:rPr>
              <a:t>of American 	martens </a:t>
            </a:r>
            <a:r>
              <a:rPr lang="en-US" sz="2000" dirty="0">
                <a:solidFill>
                  <a:schemeClr val="bg1"/>
                </a:solidFill>
              </a:rPr>
              <a:t>(Martes americana) using a novel camera-trap method. Diversity 8.</a:t>
            </a:r>
          </a:p>
          <a:p>
            <a:pPr marL="0" indent="0">
              <a:buNone/>
            </a:pPr>
            <a:endParaRPr lang="en-US" sz="2000" dirty="0">
              <a:solidFill>
                <a:schemeClr val="bg1"/>
              </a:solidFill>
            </a:endParaRPr>
          </a:p>
        </p:txBody>
      </p:sp>
      <p:sp>
        <p:nvSpPr>
          <p:cNvPr id="4" name="TextBox 3"/>
          <p:cNvSpPr txBox="1"/>
          <p:nvPr/>
        </p:nvSpPr>
        <p:spPr>
          <a:xfrm>
            <a:off x="152399" y="5971796"/>
            <a:ext cx="2664934" cy="307777"/>
          </a:xfrm>
          <a:prstGeom prst="rect">
            <a:avLst/>
          </a:prstGeom>
          <a:noFill/>
        </p:spPr>
        <p:txBody>
          <a:bodyPr wrap="square" rtlCol="0">
            <a:spAutoFit/>
          </a:bodyPr>
          <a:lstStyle/>
          <a:p>
            <a:r>
              <a:rPr lang="en-US" sz="1400" b="1" dirty="0" smtClean="0"/>
              <a:t>Photo by </a:t>
            </a:r>
            <a:r>
              <a:rPr lang="en-US" sz="1400" b="1" dirty="0" err="1" smtClean="0"/>
              <a:t>Alexej</a:t>
            </a:r>
            <a:r>
              <a:rPr lang="en-US" sz="1400" b="1" dirty="0" smtClean="0"/>
              <a:t> </a:t>
            </a:r>
            <a:r>
              <a:rPr lang="en-US" sz="1400" b="1" dirty="0"/>
              <a:t>Sirén</a:t>
            </a:r>
          </a:p>
        </p:txBody>
      </p:sp>
      <p:grpSp>
        <p:nvGrpSpPr>
          <p:cNvPr id="10" name="Group 9"/>
          <p:cNvGrpSpPr/>
          <p:nvPr/>
        </p:nvGrpSpPr>
        <p:grpSpPr>
          <a:xfrm>
            <a:off x="5473903" y="1341120"/>
            <a:ext cx="3365297" cy="4907280"/>
            <a:chOff x="5473903" y="1341120"/>
            <a:chExt cx="3365297" cy="490728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3904" y="1341120"/>
              <a:ext cx="3358157" cy="2518618"/>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9053" t="24939" r="26339" b="39399"/>
            <a:stretch/>
          </p:blipFill>
          <p:spPr>
            <a:xfrm>
              <a:off x="5473903" y="3647572"/>
              <a:ext cx="3365297" cy="2600828"/>
            </a:xfrm>
            <a:prstGeom prst="rect">
              <a:avLst/>
            </a:prstGeom>
          </p:spPr>
        </p:pic>
      </p:grpSp>
      <p:pic>
        <p:nvPicPr>
          <p:cNvPr id="3076" name="Picture 4" descr="Image result for monster energy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6900" y="1981200"/>
            <a:ext cx="1086435" cy="14525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eye of saur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591" t="13016" r="30475" b="11877"/>
          <a:stretch/>
        </p:blipFill>
        <p:spPr bwMode="auto">
          <a:xfrm>
            <a:off x="7543799" y="4224086"/>
            <a:ext cx="1066801"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54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Winter Surveys Summary</a:t>
            </a:r>
            <a:endParaRPr lang="en-US" dirty="0">
              <a:solidFill>
                <a:schemeClr val="bg1"/>
              </a:solidFill>
            </a:endParaRPr>
          </a:p>
        </p:txBody>
      </p:sp>
      <p:sp>
        <p:nvSpPr>
          <p:cNvPr id="3" name="Content Placeholder 2"/>
          <p:cNvSpPr>
            <a:spLocks noGrp="1"/>
          </p:cNvSpPr>
          <p:nvPr>
            <p:ph idx="1"/>
          </p:nvPr>
        </p:nvSpPr>
        <p:spPr>
          <a:xfrm>
            <a:off x="1447800" y="1417638"/>
            <a:ext cx="6248400" cy="4746103"/>
          </a:xfrm>
        </p:spPr>
        <p:txBody>
          <a:bodyPr>
            <a:normAutofit/>
          </a:bodyPr>
          <a:lstStyle/>
          <a:p>
            <a:r>
              <a:rPr lang="en-US" dirty="0" smtClean="0">
                <a:solidFill>
                  <a:schemeClr val="bg1"/>
                </a:solidFill>
              </a:rPr>
              <a:t>CPW Photo Warehouse</a:t>
            </a:r>
          </a:p>
          <a:p>
            <a:pPr lvl="1"/>
            <a:r>
              <a:rPr lang="en-US" dirty="0" smtClean="0">
                <a:solidFill>
                  <a:schemeClr val="bg1"/>
                </a:solidFill>
              </a:rPr>
              <a:t>Species ID</a:t>
            </a:r>
          </a:p>
          <a:p>
            <a:pPr lvl="1"/>
            <a:r>
              <a:rPr lang="en-US" dirty="0" smtClean="0">
                <a:solidFill>
                  <a:schemeClr val="bg1"/>
                </a:solidFill>
              </a:rPr>
              <a:t>Visit delineation</a:t>
            </a:r>
          </a:p>
          <a:p>
            <a:pPr lvl="1"/>
            <a:r>
              <a:rPr lang="en-US" dirty="0" smtClean="0">
                <a:solidFill>
                  <a:schemeClr val="bg1"/>
                </a:solidFill>
              </a:rPr>
              <a:t>Individual ID</a:t>
            </a:r>
          </a:p>
          <a:p>
            <a:endParaRPr lang="en-US" dirty="0" smtClean="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00" y="3657600"/>
            <a:ext cx="3937000" cy="29527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9800" y="3657600"/>
            <a:ext cx="3937000" cy="2952750"/>
          </a:xfrm>
          <a:prstGeom prst="rect">
            <a:avLst/>
          </a:prstGeom>
        </p:spPr>
      </p:pic>
    </p:spTree>
    <p:extLst>
      <p:ext uri="{BB962C8B-B14F-4D97-AF65-F5344CB8AC3E}">
        <p14:creationId xmlns:p14="http://schemas.microsoft.com/office/powerpoint/2010/main" val="2185761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Winter Surveys Summary</a:t>
            </a:r>
            <a:endParaRPr lang="en-US" dirty="0">
              <a:solidFill>
                <a:schemeClr val="bg1"/>
              </a:solidFill>
            </a:endParaRPr>
          </a:p>
        </p:txBody>
      </p:sp>
      <p:sp>
        <p:nvSpPr>
          <p:cNvPr id="3" name="Content Placeholder 2"/>
          <p:cNvSpPr>
            <a:spLocks noGrp="1"/>
          </p:cNvSpPr>
          <p:nvPr>
            <p:ph idx="1"/>
          </p:nvPr>
        </p:nvSpPr>
        <p:spPr>
          <a:xfrm>
            <a:off x="1828800" y="1417638"/>
            <a:ext cx="5867400" cy="3687762"/>
          </a:xfrm>
        </p:spPr>
        <p:txBody>
          <a:bodyPr>
            <a:normAutofit fontScale="92500" lnSpcReduction="20000"/>
          </a:bodyPr>
          <a:lstStyle/>
          <a:p>
            <a:pPr marL="0" indent="0">
              <a:buNone/>
            </a:pPr>
            <a:r>
              <a:rPr lang="en-US" dirty="0">
                <a:solidFill>
                  <a:schemeClr val="bg1"/>
                </a:solidFill>
              </a:rPr>
              <a:t>	</a:t>
            </a:r>
            <a:r>
              <a:rPr lang="en-US" dirty="0" smtClean="0">
                <a:solidFill>
                  <a:schemeClr val="bg1"/>
                </a:solidFill>
              </a:rPr>
              <a:t>	      2017       2018</a:t>
            </a:r>
            <a:endParaRPr lang="en-US" dirty="0">
              <a:solidFill>
                <a:schemeClr val="bg1"/>
              </a:solidFill>
            </a:endParaRPr>
          </a:p>
          <a:p>
            <a:r>
              <a:rPr lang="en-US" dirty="0" smtClean="0">
                <a:solidFill>
                  <a:schemeClr val="bg1"/>
                </a:solidFill>
              </a:rPr>
              <a:t>Effort                         &lt;               </a:t>
            </a:r>
          </a:p>
          <a:p>
            <a:r>
              <a:rPr lang="en-US" dirty="0" smtClean="0">
                <a:solidFill>
                  <a:schemeClr val="bg1"/>
                </a:solidFill>
              </a:rPr>
              <a:t>Images                      &gt;      </a:t>
            </a:r>
          </a:p>
          <a:p>
            <a:r>
              <a:rPr lang="en-US" dirty="0" smtClean="0">
                <a:solidFill>
                  <a:schemeClr val="bg1"/>
                </a:solidFill>
              </a:rPr>
              <a:t>Species                     &lt;</a:t>
            </a:r>
          </a:p>
          <a:p>
            <a:endParaRPr lang="en-US" dirty="0" smtClean="0">
              <a:solidFill>
                <a:schemeClr val="bg1">
                  <a:alpha val="40000"/>
                </a:schemeClr>
              </a:solidFill>
            </a:endParaRPr>
          </a:p>
          <a:p>
            <a:r>
              <a:rPr lang="en-US" dirty="0" smtClean="0">
                <a:solidFill>
                  <a:schemeClr val="bg1">
                    <a:alpha val="0"/>
                  </a:schemeClr>
                </a:solidFill>
              </a:rPr>
              <a:t>Images                      &gt;</a:t>
            </a:r>
          </a:p>
          <a:p>
            <a:r>
              <a:rPr lang="en-US" dirty="0" smtClean="0">
                <a:solidFill>
                  <a:schemeClr val="bg1">
                    <a:alpha val="0"/>
                  </a:schemeClr>
                </a:solidFill>
              </a:rPr>
              <a:t>Visits                         &lt;</a:t>
            </a:r>
          </a:p>
          <a:p>
            <a:r>
              <a:rPr lang="en-US" dirty="0" smtClean="0">
                <a:solidFill>
                  <a:schemeClr val="bg1">
                    <a:alpha val="0"/>
                  </a:schemeClr>
                </a:solidFill>
              </a:rPr>
              <a:t>Individuals               &lt;            </a:t>
            </a:r>
            <a:endParaRPr lang="en-US" dirty="0">
              <a:solidFill>
                <a:schemeClr val="bg1">
                  <a:alpha val="0"/>
                </a:schemeClr>
              </a:solidFill>
            </a:endParaRPr>
          </a:p>
        </p:txBody>
      </p:sp>
      <p:sp>
        <p:nvSpPr>
          <p:cNvPr id="5" name="Content Placeholder 2"/>
          <p:cNvSpPr txBox="1">
            <a:spLocks/>
          </p:cNvSpPr>
          <p:nvPr/>
        </p:nvSpPr>
        <p:spPr>
          <a:xfrm>
            <a:off x="457200" y="6126163"/>
            <a:ext cx="8229600" cy="731837"/>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bg1">
                    <a:alpha val="0"/>
                  </a:schemeClr>
                </a:solidFill>
              </a:rPr>
              <a:t>Jensen, P. G., C. L. Demers, S. A. McNulty, W. J. </a:t>
            </a:r>
            <a:r>
              <a:rPr lang="en-US" sz="2000" dirty="0" err="1" smtClean="0">
                <a:solidFill>
                  <a:schemeClr val="bg1">
                    <a:alpha val="0"/>
                  </a:schemeClr>
                </a:solidFill>
              </a:rPr>
              <a:t>Jakubas</a:t>
            </a:r>
            <a:r>
              <a:rPr lang="en-US" sz="2000" dirty="0" smtClean="0">
                <a:solidFill>
                  <a:schemeClr val="bg1">
                    <a:alpha val="0"/>
                  </a:schemeClr>
                </a:solidFill>
              </a:rPr>
              <a:t>, and M. M. Humphries. 2012. 	Marten and fisher responses to fluctuations in prey populations and mast crops 	in the northern hardwood forest. Journal of Wildlife Management.</a:t>
            </a:r>
            <a:endParaRPr lang="en-US" sz="2000" dirty="0">
              <a:solidFill>
                <a:schemeClr val="bg1">
                  <a:alpha val="0"/>
                </a:schemeClr>
              </a:solidFill>
            </a:endParaRPr>
          </a:p>
        </p:txBody>
      </p:sp>
      <p:sp>
        <p:nvSpPr>
          <p:cNvPr id="4" name="TextBox 3"/>
          <p:cNvSpPr txBox="1"/>
          <p:nvPr/>
        </p:nvSpPr>
        <p:spPr>
          <a:xfrm rot="16200000">
            <a:off x="985511" y="2291091"/>
            <a:ext cx="1295399" cy="523220"/>
          </a:xfrm>
          <a:prstGeom prst="rect">
            <a:avLst/>
          </a:prstGeom>
          <a:noFill/>
        </p:spPr>
        <p:txBody>
          <a:bodyPr wrap="square" rtlCol="0">
            <a:spAutoFit/>
          </a:bodyPr>
          <a:lstStyle/>
          <a:p>
            <a:pPr algn="ctr"/>
            <a:r>
              <a:rPr lang="en-US" sz="2800" dirty="0" smtClean="0">
                <a:solidFill>
                  <a:schemeClr val="bg1"/>
                </a:solidFill>
              </a:rPr>
              <a:t>Overall</a:t>
            </a:r>
            <a:endParaRPr lang="en-US" dirty="0" smtClean="0">
              <a:solidFill>
                <a:schemeClr val="bg1"/>
              </a:solidFill>
            </a:endParaRPr>
          </a:p>
        </p:txBody>
      </p:sp>
      <p:sp>
        <p:nvSpPr>
          <p:cNvPr id="6" name="TextBox 5"/>
          <p:cNvSpPr txBox="1"/>
          <p:nvPr/>
        </p:nvSpPr>
        <p:spPr>
          <a:xfrm rot="16200000">
            <a:off x="985512" y="4081789"/>
            <a:ext cx="1295399" cy="523220"/>
          </a:xfrm>
          <a:prstGeom prst="rect">
            <a:avLst/>
          </a:prstGeom>
          <a:noFill/>
        </p:spPr>
        <p:txBody>
          <a:bodyPr wrap="square" rtlCol="0">
            <a:spAutoFit/>
          </a:bodyPr>
          <a:lstStyle/>
          <a:p>
            <a:pPr algn="ctr"/>
            <a:r>
              <a:rPr lang="en-US" sz="2800" dirty="0" smtClean="0">
                <a:solidFill>
                  <a:schemeClr val="bg1">
                    <a:alpha val="0"/>
                  </a:schemeClr>
                </a:solidFill>
              </a:rPr>
              <a:t>Marten</a:t>
            </a:r>
            <a:endParaRPr lang="en-US" dirty="0" smtClean="0">
              <a:solidFill>
                <a:schemeClr val="bg1">
                  <a:alpha val="0"/>
                </a:scheme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9998" t="52869" r="41503" b="7130"/>
          <a:stretch/>
        </p:blipFill>
        <p:spPr>
          <a:xfrm>
            <a:off x="6217876" y="1875367"/>
            <a:ext cx="2621324" cy="4250796"/>
          </a:xfrm>
          <a:prstGeom prst="rect">
            <a:avLst/>
          </a:prstGeom>
        </p:spPr>
      </p:pic>
    </p:spTree>
    <p:extLst>
      <p:ext uri="{BB962C8B-B14F-4D97-AF65-F5344CB8AC3E}">
        <p14:creationId xmlns:p14="http://schemas.microsoft.com/office/powerpoint/2010/main" val="38664122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33402</TotalTime>
  <Words>3207</Words>
  <Application>Microsoft Office PowerPoint</Application>
  <PresentationFormat>On-screen Show (4:3)</PresentationFormat>
  <Paragraphs>259</Paragraphs>
  <Slides>28</Slides>
  <Notes>28</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Estimating Marten Density in New Hampshire</vt:lpstr>
      <vt:lpstr>Background</vt:lpstr>
      <vt:lpstr>Background</vt:lpstr>
      <vt:lpstr>Background</vt:lpstr>
      <vt:lpstr>Why study marten in New Hampshire?</vt:lpstr>
      <vt:lpstr>Study Area</vt:lpstr>
      <vt:lpstr>Camera Trap Design</vt:lpstr>
      <vt:lpstr>Winter Surveys Summary</vt:lpstr>
      <vt:lpstr>Winter Surveys Summary</vt:lpstr>
      <vt:lpstr>Winter Surveys Summary</vt:lpstr>
      <vt:lpstr>Winter Surveys Summary</vt:lpstr>
      <vt:lpstr>SCR: A step beyond Mark-Recapture</vt:lpstr>
      <vt:lpstr>SCR: A step beyond Mark-Recapture</vt:lpstr>
      <vt:lpstr>SCR: A step beyond Mark-Recapture</vt:lpstr>
      <vt:lpstr>Detection Variables</vt:lpstr>
      <vt:lpstr>Space Use</vt:lpstr>
      <vt:lpstr>Density Variables</vt:lpstr>
      <vt:lpstr>Density Variables</vt:lpstr>
      <vt:lpstr>Preliminary Results</vt:lpstr>
      <vt:lpstr>Preliminary Results</vt:lpstr>
      <vt:lpstr>Preliminary Results</vt:lpstr>
      <vt:lpstr>Tying it all together</vt:lpstr>
      <vt:lpstr>Tying it all together</vt:lpstr>
      <vt:lpstr>Any Questions?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Estimating Marten Density in New Hampshire</dc:title>
  <dc:creator>Donovan Drummey</dc:creator>
  <cp:lastModifiedBy>Donovan Drummey</cp:lastModifiedBy>
  <cp:revision>354</cp:revision>
  <cp:lastPrinted>2019-12-13T03:51:36Z</cp:lastPrinted>
  <dcterms:created xsi:type="dcterms:W3CDTF">2017-01-09T18:15:38Z</dcterms:created>
  <dcterms:modified xsi:type="dcterms:W3CDTF">2019-12-13T04:44:26Z</dcterms:modified>
</cp:coreProperties>
</file>