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9"/>
  </p:notesMasterIdLst>
  <p:handoutMasterIdLst>
    <p:handoutMasterId r:id="rId20"/>
  </p:handoutMasterIdLst>
  <p:sldIdLst>
    <p:sldId id="538" r:id="rId6"/>
    <p:sldId id="441" r:id="rId7"/>
    <p:sldId id="546" r:id="rId8"/>
    <p:sldId id="423" r:id="rId9"/>
    <p:sldId id="477" r:id="rId10"/>
    <p:sldId id="539" r:id="rId11"/>
    <p:sldId id="540" r:id="rId12"/>
    <p:sldId id="528" r:id="rId13"/>
    <p:sldId id="522" r:id="rId14"/>
    <p:sldId id="525" r:id="rId15"/>
    <p:sldId id="524" r:id="rId16"/>
    <p:sldId id="543" r:id="rId17"/>
    <p:sldId id="527" r:id="rId18"/>
  </p:sldIdLst>
  <p:sldSz cx="12192000" cy="6858000"/>
  <p:notesSz cx="7077075" cy="9363075"/>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6000" algn="l" defTabSz="914400" rtl="0" eaLnBrk="1" latinLnBrk="0" hangingPunct="1">
      <a:defRPr sz="2400" kern="1200">
        <a:solidFill>
          <a:schemeClr val="tx1"/>
        </a:solidFill>
        <a:latin typeface="Arial" pitchFamily="34" charset="0"/>
        <a:ea typeface="ヒラギノ角ゴ Pro W3" charset="-128"/>
        <a:cs typeface="+mn-cs"/>
      </a:defRPr>
    </a:lvl6pPr>
    <a:lvl7pPr marL="2743200" algn="l" defTabSz="914400" rtl="0" eaLnBrk="1" latinLnBrk="0" hangingPunct="1">
      <a:defRPr sz="2400" kern="1200">
        <a:solidFill>
          <a:schemeClr val="tx1"/>
        </a:solidFill>
        <a:latin typeface="Arial" pitchFamily="34" charset="0"/>
        <a:ea typeface="ヒラギノ角ゴ Pro W3" charset="-128"/>
        <a:cs typeface="+mn-cs"/>
      </a:defRPr>
    </a:lvl7pPr>
    <a:lvl8pPr marL="3200400" algn="l" defTabSz="914400" rtl="0" eaLnBrk="1" latinLnBrk="0" hangingPunct="1">
      <a:defRPr sz="2400" kern="1200">
        <a:solidFill>
          <a:schemeClr val="tx1"/>
        </a:solidFill>
        <a:latin typeface="Arial" pitchFamily="34" charset="0"/>
        <a:ea typeface="ヒラギノ角ゴ Pro W3" charset="-128"/>
        <a:cs typeface="+mn-cs"/>
      </a:defRPr>
    </a:lvl8pPr>
    <a:lvl9pPr marL="3657600" algn="l" defTabSz="914400" rtl="0" eaLnBrk="1" latinLnBrk="0" hangingPunct="1">
      <a:defRPr sz="2400"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90"/>
    <a:srgbClr val="B2BB1E"/>
    <a:srgbClr val="EFBB81"/>
    <a:srgbClr val="99FF99"/>
    <a:srgbClr val="FFCC99"/>
    <a:srgbClr val="BEC620"/>
    <a:srgbClr val="000000"/>
    <a:srgbClr val="F0F3B7"/>
    <a:srgbClr val="EEF1A9"/>
    <a:srgbClr val="EDF1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77267" autoAdjust="0"/>
  </p:normalViewPr>
  <p:slideViewPr>
    <p:cSldViewPr>
      <p:cViewPr varScale="1">
        <p:scale>
          <a:sx n="65" d="100"/>
          <a:sy n="65" d="100"/>
        </p:scale>
        <p:origin x="1258"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3091"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626" cy="467835"/>
          </a:xfrm>
          <a:prstGeom prst="rect">
            <a:avLst/>
          </a:prstGeom>
        </p:spPr>
        <p:txBody>
          <a:bodyPr vert="horz" lIns="92034" tIns="46017" rIns="92034" bIns="46017" rtlCol="0"/>
          <a:lstStyle>
            <a:lvl1pPr algn="l">
              <a:defRPr sz="1200"/>
            </a:lvl1pPr>
          </a:lstStyle>
          <a:p>
            <a:endParaRPr lang="en-US"/>
          </a:p>
        </p:txBody>
      </p:sp>
      <p:sp>
        <p:nvSpPr>
          <p:cNvPr id="3" name="Date Placeholder 2"/>
          <p:cNvSpPr>
            <a:spLocks noGrp="1"/>
          </p:cNvSpPr>
          <p:nvPr>
            <p:ph type="dt" sz="quarter" idx="1"/>
          </p:nvPr>
        </p:nvSpPr>
        <p:spPr>
          <a:xfrm>
            <a:off x="4008851" y="0"/>
            <a:ext cx="3066626" cy="467835"/>
          </a:xfrm>
          <a:prstGeom prst="rect">
            <a:avLst/>
          </a:prstGeom>
        </p:spPr>
        <p:txBody>
          <a:bodyPr vert="horz" lIns="92034" tIns="46017" rIns="92034" bIns="46017" rtlCol="0"/>
          <a:lstStyle>
            <a:lvl1pPr algn="r">
              <a:defRPr sz="1200"/>
            </a:lvl1pPr>
          </a:lstStyle>
          <a:p>
            <a:fld id="{A57BD43F-0592-4060-8827-70A4E16A75B7}" type="datetimeFigureOut">
              <a:rPr lang="en-US" smtClean="0"/>
              <a:pPr/>
              <a:t>12/13/2018</a:t>
            </a:fld>
            <a:endParaRPr lang="en-US"/>
          </a:p>
        </p:txBody>
      </p:sp>
      <p:sp>
        <p:nvSpPr>
          <p:cNvPr id="4" name="Footer Placeholder 3"/>
          <p:cNvSpPr>
            <a:spLocks noGrp="1"/>
          </p:cNvSpPr>
          <p:nvPr>
            <p:ph type="ftr" sz="quarter" idx="2"/>
          </p:nvPr>
        </p:nvSpPr>
        <p:spPr>
          <a:xfrm>
            <a:off x="1" y="8893645"/>
            <a:ext cx="3066626" cy="467835"/>
          </a:xfrm>
          <a:prstGeom prst="rect">
            <a:avLst/>
          </a:prstGeom>
        </p:spPr>
        <p:txBody>
          <a:bodyPr vert="horz" lIns="92034" tIns="46017" rIns="92034" bIns="46017" rtlCol="0" anchor="b"/>
          <a:lstStyle>
            <a:lvl1pPr algn="l">
              <a:defRPr sz="1200"/>
            </a:lvl1pPr>
          </a:lstStyle>
          <a:p>
            <a:endParaRPr lang="en-US"/>
          </a:p>
        </p:txBody>
      </p:sp>
      <p:sp>
        <p:nvSpPr>
          <p:cNvPr id="5" name="Slide Number Placeholder 4"/>
          <p:cNvSpPr>
            <a:spLocks noGrp="1"/>
          </p:cNvSpPr>
          <p:nvPr>
            <p:ph type="sldNum" sz="quarter" idx="3"/>
          </p:nvPr>
        </p:nvSpPr>
        <p:spPr>
          <a:xfrm>
            <a:off x="4008851" y="8893645"/>
            <a:ext cx="3066626" cy="467835"/>
          </a:xfrm>
          <a:prstGeom prst="rect">
            <a:avLst/>
          </a:prstGeom>
        </p:spPr>
        <p:txBody>
          <a:bodyPr vert="horz" lIns="92034" tIns="46017" rIns="92034" bIns="46017" rtlCol="0" anchor="b"/>
          <a:lstStyle>
            <a:lvl1pPr algn="r">
              <a:defRPr sz="1200"/>
            </a:lvl1pPr>
          </a:lstStyle>
          <a:p>
            <a:fld id="{6546E239-136A-4EE3-9DF6-78A0B50A91BB}" type="slidenum">
              <a:rPr lang="en-US" smtClean="0"/>
              <a:pPr/>
              <a:t>‹#›</a:t>
            </a:fld>
            <a:endParaRPr lang="en-US"/>
          </a:p>
        </p:txBody>
      </p:sp>
    </p:spTree>
    <p:extLst>
      <p:ext uri="{BB962C8B-B14F-4D97-AF65-F5344CB8AC3E}">
        <p14:creationId xmlns:p14="http://schemas.microsoft.com/office/powerpoint/2010/main" val="2089603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66732" cy="468154"/>
          </a:xfrm>
          <a:prstGeom prst="rect">
            <a:avLst/>
          </a:prstGeom>
          <a:noFill/>
          <a:ln w="9525">
            <a:noFill/>
            <a:miter lim="800000"/>
            <a:headEnd/>
            <a:tailEnd/>
          </a:ln>
        </p:spPr>
        <p:txBody>
          <a:bodyPr vert="horz" wrap="square" lIns="93931" tIns="46965" rIns="93931" bIns="46965" numCol="1" anchor="t" anchorCtr="0" compatLnSpc="1">
            <a:prstTxWarp prst="textNoShape">
              <a:avLst/>
            </a:prstTxWarp>
          </a:bodyPr>
          <a:lstStyle>
            <a:lvl1pPr>
              <a:defRPr sz="1200">
                <a:latin typeface="Arial" charset="0"/>
                <a:ea typeface="ヒラギノ角ゴ Pro W3" pitchFamily="1" charset="-128"/>
                <a:cs typeface="+mn-cs"/>
              </a:defRPr>
            </a:lvl1pPr>
          </a:lstStyle>
          <a:p>
            <a:pPr>
              <a:defRPr/>
            </a:pPr>
            <a:endParaRPr lang="en-US"/>
          </a:p>
        </p:txBody>
      </p:sp>
      <p:sp>
        <p:nvSpPr>
          <p:cNvPr id="4099" name="Rectangle 3"/>
          <p:cNvSpPr>
            <a:spLocks noGrp="1" noChangeArrowheads="1"/>
          </p:cNvSpPr>
          <p:nvPr>
            <p:ph type="dt" idx="1"/>
          </p:nvPr>
        </p:nvSpPr>
        <p:spPr bwMode="auto">
          <a:xfrm>
            <a:off x="4010344" y="0"/>
            <a:ext cx="3066732" cy="468154"/>
          </a:xfrm>
          <a:prstGeom prst="rect">
            <a:avLst/>
          </a:prstGeom>
          <a:noFill/>
          <a:ln w="9525">
            <a:noFill/>
            <a:miter lim="800000"/>
            <a:headEnd/>
            <a:tailEnd/>
          </a:ln>
        </p:spPr>
        <p:txBody>
          <a:bodyPr vert="horz" wrap="square" lIns="93931" tIns="46965" rIns="93931" bIns="46965" numCol="1" anchor="t" anchorCtr="0" compatLnSpc="1">
            <a:prstTxWarp prst="textNoShape">
              <a:avLst/>
            </a:prstTxWarp>
          </a:bodyPr>
          <a:lstStyle>
            <a:lvl1pPr algn="r">
              <a:defRPr sz="1200">
                <a:latin typeface="Arial" charset="0"/>
                <a:ea typeface="ヒラギノ角ゴ Pro W3" pitchFamily="1" charset="-128"/>
                <a:cs typeface="+mn-cs"/>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419100" y="703263"/>
            <a:ext cx="6238875" cy="3509962"/>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43612" y="4447463"/>
            <a:ext cx="5189855" cy="4213384"/>
          </a:xfrm>
          <a:prstGeom prst="rect">
            <a:avLst/>
          </a:prstGeom>
          <a:noFill/>
          <a:ln w="9525">
            <a:noFill/>
            <a:miter lim="800000"/>
            <a:headEnd/>
            <a:tailEnd/>
          </a:ln>
        </p:spPr>
        <p:txBody>
          <a:bodyPr vert="horz" wrap="square" lIns="93931" tIns="46965" rIns="93931" bIns="469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94922"/>
            <a:ext cx="3066732" cy="468154"/>
          </a:xfrm>
          <a:prstGeom prst="rect">
            <a:avLst/>
          </a:prstGeom>
          <a:noFill/>
          <a:ln w="9525">
            <a:noFill/>
            <a:miter lim="800000"/>
            <a:headEnd/>
            <a:tailEnd/>
          </a:ln>
        </p:spPr>
        <p:txBody>
          <a:bodyPr vert="horz" wrap="square" lIns="93931" tIns="46965" rIns="93931" bIns="46965" numCol="1" anchor="b" anchorCtr="0" compatLnSpc="1">
            <a:prstTxWarp prst="textNoShape">
              <a:avLst/>
            </a:prstTxWarp>
          </a:bodyPr>
          <a:lstStyle>
            <a:lvl1pPr>
              <a:defRPr sz="1200">
                <a:latin typeface="Arial" charset="0"/>
                <a:ea typeface="ヒラギノ角ゴ Pro W3" pitchFamily="1"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4010344" y="8894922"/>
            <a:ext cx="3066732" cy="468154"/>
          </a:xfrm>
          <a:prstGeom prst="rect">
            <a:avLst/>
          </a:prstGeom>
          <a:noFill/>
          <a:ln w="9525">
            <a:noFill/>
            <a:miter lim="800000"/>
            <a:headEnd/>
            <a:tailEnd/>
          </a:ln>
        </p:spPr>
        <p:txBody>
          <a:bodyPr vert="horz" wrap="square" lIns="93931" tIns="46965" rIns="93931" bIns="46965" numCol="1" anchor="b" anchorCtr="0" compatLnSpc="1">
            <a:prstTxWarp prst="textNoShape">
              <a:avLst/>
            </a:prstTxWarp>
          </a:bodyPr>
          <a:lstStyle>
            <a:lvl1pPr algn="r">
              <a:defRPr sz="1200"/>
            </a:lvl1pPr>
          </a:lstStyle>
          <a:p>
            <a:pPr>
              <a:defRPr/>
            </a:pPr>
            <a:fld id="{164CEE3C-866E-4819-9707-19983A84172B}" type="slidenum">
              <a:rPr lang="en-US"/>
              <a:pPr>
                <a:defRPr/>
              </a:pPr>
              <a:t>‹#›</a:t>
            </a:fld>
            <a:endParaRPr lang="en-US"/>
          </a:p>
        </p:txBody>
      </p:sp>
    </p:spTree>
    <p:extLst>
      <p:ext uri="{BB962C8B-B14F-4D97-AF65-F5344CB8AC3E}">
        <p14:creationId xmlns:p14="http://schemas.microsoft.com/office/powerpoint/2010/main" val="2307431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p>
          <a:p>
            <a:endParaRPr lang="en-US" dirty="0" smtClean="0"/>
          </a:p>
          <a:p>
            <a:r>
              <a:rPr lang="en-US" dirty="0" smtClean="0"/>
              <a:t>My name is Scott Hall, I am the senior scientist for bird Conservation at the National Fish and Wildlife foundation</a:t>
            </a:r>
          </a:p>
          <a:p>
            <a:endParaRPr lang="en-US" dirty="0" smtClean="0"/>
          </a:p>
          <a:p>
            <a:r>
              <a:rPr lang="en-US" dirty="0" smtClean="0"/>
              <a:t>In</a:t>
            </a:r>
            <a:r>
              <a:rPr lang="en-US" baseline="0" dirty="0" smtClean="0"/>
              <a:t> this talk I will introduce you to the foundation, to our conservation approach and I will provide an example of a forests program.</a:t>
            </a:r>
          </a:p>
          <a:p>
            <a:endParaRPr lang="en-US" baseline="0" dirty="0" smtClean="0"/>
          </a:p>
        </p:txBody>
      </p:sp>
      <p:sp>
        <p:nvSpPr>
          <p:cNvPr id="4" name="Slide Number Placeholder 3"/>
          <p:cNvSpPr>
            <a:spLocks noGrp="1"/>
          </p:cNvSpPr>
          <p:nvPr>
            <p:ph type="sldNum" sz="quarter" idx="10"/>
          </p:nvPr>
        </p:nvSpPr>
        <p:spPr/>
        <p:txBody>
          <a:bodyPr/>
          <a:lstStyle/>
          <a:p>
            <a:pPr>
              <a:defRPr/>
            </a:pPr>
            <a:fld id="{164CEE3C-866E-4819-9707-19983A84172B}" type="slidenum">
              <a:rPr lang="en-US" smtClean="0"/>
              <a:pPr>
                <a:defRPr/>
              </a:pPr>
              <a:t>1</a:t>
            </a:fld>
            <a:endParaRPr lang="en-US"/>
          </a:p>
        </p:txBody>
      </p:sp>
    </p:spTree>
    <p:extLst>
      <p:ext uri="{BB962C8B-B14F-4D97-AF65-F5344CB8AC3E}">
        <p14:creationId xmlns:p14="http://schemas.microsoft.com/office/powerpoint/2010/main" val="185671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r>
              <a:rPr lang="en-US" dirty="0" smtClean="0"/>
              <a:t>To</a:t>
            </a:r>
            <a:r>
              <a:rPr lang="en-US" baseline="0" dirty="0" smtClean="0"/>
              <a:t> capture the benefit of managing forests for age and structural diversity changes, NFWF and stakeholders selected three focal bird species, each indicative of a different forest condition 1) GWWA = ESF; 2) WOTH = structured mature forest; 3) CEWA = LS (open canopy forest).</a:t>
            </a:r>
          </a:p>
          <a:p>
            <a:endParaRPr lang="en-US" baseline="0" dirty="0" smtClean="0"/>
          </a:p>
          <a:p>
            <a:pPr defTabSz="920435"/>
            <a:r>
              <a:rPr lang="en-US" dirty="0" smtClean="0"/>
              <a:t>Forest management projects will be focused on contiguous forest blocks of at least 2500 to 5000 acres that are priority habitat for focal bird species..</a:t>
            </a:r>
          </a:p>
          <a:p>
            <a:endParaRPr lang="en-US" baseline="0" dirty="0" smtClean="0"/>
          </a:p>
          <a:p>
            <a:r>
              <a:rPr lang="en-US" baseline="0" dirty="0" smtClean="0"/>
              <a:t>The map in the center is a product of a modelling exercise; the darker green are the opportunity areas for implementing forest management to benefit target bird species</a:t>
            </a:r>
            <a:endParaRPr lang="en-US" dirty="0" smtClean="0"/>
          </a:p>
          <a:p>
            <a:endParaRPr lang="en-US" dirty="0" smtClean="0"/>
          </a:p>
          <a:p>
            <a:pPr defTabSz="920435">
              <a:defRPr/>
            </a:pPr>
            <a:r>
              <a:rPr lang="en-US" dirty="0"/>
              <a:t>Also screening projects to find synergies between water (cold headwater streams) and forest management</a:t>
            </a:r>
          </a:p>
          <a:p>
            <a:endParaRPr lang="en-US" dirty="0"/>
          </a:p>
        </p:txBody>
      </p:sp>
      <p:sp>
        <p:nvSpPr>
          <p:cNvPr id="4" name="Slide Number Placeholder 3"/>
          <p:cNvSpPr>
            <a:spLocks noGrp="1"/>
          </p:cNvSpPr>
          <p:nvPr>
            <p:ph type="sldNum" sz="quarter" idx="10"/>
          </p:nvPr>
        </p:nvSpPr>
        <p:spPr/>
        <p:txBody>
          <a:bodyPr/>
          <a:lstStyle/>
          <a:p>
            <a:pPr>
              <a:defRPr/>
            </a:pPr>
            <a:fld id="{CCD23997-2CA1-4965-BF30-1BF3621D72AA}"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421330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a:xfrm>
            <a:off x="236756" y="4447463"/>
            <a:ext cx="6680349" cy="4213384"/>
          </a:xfrm>
        </p:spPr>
        <p:txBody>
          <a:bodyPr/>
          <a:lstStyle/>
          <a:p>
            <a:pPr marL="172582" indent="-172582">
              <a:buFont typeface="Arial" panose="020B0604020202020204" pitchFamily="34" charset="0"/>
              <a:buChar char="•"/>
            </a:pPr>
            <a:r>
              <a:rPr lang="en-US" dirty="0"/>
              <a:t>With partners and stakeholders generalized acreage goals were  set for each block (at minimum 10-15% of the block will be in ESF)</a:t>
            </a:r>
          </a:p>
          <a:p>
            <a:r>
              <a:rPr lang="en-US" dirty="0"/>
              <a:t> </a:t>
            </a:r>
          </a:p>
          <a:p>
            <a:pPr marL="172582" indent="-172582">
              <a:buFont typeface="Arial" panose="020B0604020202020204" pitchFamily="34" charset="0"/>
              <a:buChar char="•"/>
            </a:pPr>
            <a:r>
              <a:rPr lang="en-US" dirty="0"/>
              <a:t>With the acreage targets set – </a:t>
            </a:r>
            <a:r>
              <a:rPr lang="en-US" dirty="0" smtClean="0"/>
              <a:t>in consultation with species </a:t>
            </a:r>
            <a:r>
              <a:rPr lang="en-US" dirty="0"/>
              <a:t>experts established bird </a:t>
            </a:r>
            <a:r>
              <a:rPr lang="en-US" dirty="0" smtClean="0"/>
              <a:t>goals were established. </a:t>
            </a:r>
            <a:r>
              <a:rPr lang="en-US" dirty="0"/>
              <a:t>These were generated from data using average territory size for each focal species to develop an expected number of territories for each habitat type. Bird goals here are based on minimum acreage values.</a:t>
            </a:r>
          </a:p>
          <a:p>
            <a:pPr marL="172582" indent="-172582">
              <a:buFont typeface="Arial" panose="020B0604020202020204" pitchFamily="34" charset="0"/>
              <a:buChar char="•"/>
            </a:pPr>
            <a:endParaRPr lang="en-US" dirty="0"/>
          </a:p>
          <a:p>
            <a:pPr marL="172582" indent="-172582">
              <a:buFont typeface="Arial" panose="020B0604020202020204" pitchFamily="34" charset="0"/>
              <a:buChar char="•"/>
            </a:pPr>
            <a:r>
              <a:rPr lang="en-US" dirty="0"/>
              <a:t>Fundamental to all of this work is the ability to extend monitoring to the entire managed block</a:t>
            </a:r>
          </a:p>
          <a:p>
            <a:pPr defTabSz="920435">
              <a:spcBef>
                <a:spcPts val="0"/>
              </a:spcBef>
              <a:spcAft>
                <a:spcPts val="604"/>
              </a:spcAft>
              <a:defRPr/>
            </a:pPr>
            <a:endParaRPr lang="en-US" dirty="0"/>
          </a:p>
        </p:txBody>
      </p:sp>
      <p:sp>
        <p:nvSpPr>
          <p:cNvPr id="4" name="Slide Number Placeholder 3"/>
          <p:cNvSpPr>
            <a:spLocks noGrp="1"/>
          </p:cNvSpPr>
          <p:nvPr>
            <p:ph type="sldNum" sz="quarter" idx="10"/>
          </p:nvPr>
        </p:nvSpPr>
        <p:spPr/>
        <p:txBody>
          <a:bodyPr/>
          <a:lstStyle/>
          <a:p>
            <a:pPr>
              <a:defRPr/>
            </a:pPr>
            <a:fld id="{CCD23997-2CA1-4965-BF30-1BF3621D72AA}"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2100390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4CEE3C-866E-4819-9707-19983A84172B}" type="slidenum">
              <a:rPr lang="en-US" smtClean="0"/>
              <a:pPr>
                <a:defRPr/>
              </a:pPr>
              <a:t>12</a:t>
            </a:fld>
            <a:endParaRPr lang="en-US"/>
          </a:p>
        </p:txBody>
      </p:sp>
    </p:spTree>
    <p:extLst>
      <p:ext uri="{BB962C8B-B14F-4D97-AF65-F5344CB8AC3E}">
        <p14:creationId xmlns:p14="http://schemas.microsoft.com/office/powerpoint/2010/main" val="3258657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With this program we expect to answer several questions with data outputs</a:t>
            </a:r>
            <a:r>
              <a:rPr lang="en-US" baseline="0" dirty="0" smtClean="0"/>
              <a:t> including</a:t>
            </a:r>
            <a:endParaRPr lang="en-US" dirty="0" smtClean="0"/>
          </a:p>
          <a:p>
            <a:pPr lvl="1"/>
            <a:endParaRPr lang="en-US" sz="1200" kern="1200" dirty="0" smtClean="0">
              <a:solidFill>
                <a:schemeClr val="tx1"/>
              </a:solidFill>
              <a:effectLst/>
              <a:latin typeface="Arial" charset="0"/>
              <a:ea typeface="ヒラギノ角ゴ Pro W3" pitchFamily="1" charset="-128"/>
              <a:cs typeface="ヒラギノ角ゴ Pro W3" charset="0"/>
            </a:endParaRPr>
          </a:p>
          <a:p>
            <a:pPr lvl="1"/>
            <a:r>
              <a:rPr lang="en-US" sz="1200" kern="1200" dirty="0" smtClean="0">
                <a:solidFill>
                  <a:schemeClr val="tx1"/>
                </a:solidFill>
                <a:effectLst/>
                <a:latin typeface="Arial" charset="0"/>
                <a:ea typeface="ヒラギノ角ゴ Pro W3" pitchFamily="1" charset="-128"/>
                <a:cs typeface="ヒラギノ角ゴ Pro W3" charset="0"/>
              </a:rPr>
              <a:t>Evaluate whether managing for forest age and structural diversity results in changes in bird abundance (local effect)</a:t>
            </a:r>
          </a:p>
          <a:p>
            <a:pPr lvl="1"/>
            <a:r>
              <a:rPr lang="en-US" sz="1200" kern="1200" dirty="0" smtClean="0">
                <a:solidFill>
                  <a:schemeClr val="tx1"/>
                </a:solidFill>
                <a:effectLst/>
                <a:latin typeface="Arial" charset="0"/>
                <a:ea typeface="ヒラギノ角ゴ Pro W3" pitchFamily="1" charset="-128"/>
                <a:cs typeface="ヒラギノ角ゴ Pro W3" charset="0"/>
              </a:rPr>
              <a:t>Develop monitoring frameworks to assess landscape response</a:t>
            </a:r>
          </a:p>
          <a:p>
            <a:pPr lvl="1"/>
            <a:r>
              <a:rPr lang="en-US" sz="1200" kern="1200" dirty="0" smtClean="0">
                <a:solidFill>
                  <a:schemeClr val="tx1"/>
                </a:solidFill>
                <a:effectLst/>
                <a:latin typeface="Arial" charset="0"/>
                <a:ea typeface="ヒラギノ角ゴ Pro W3" pitchFamily="1" charset="-128"/>
                <a:cs typeface="ヒラギノ角ゴ Pro W3" charset="0"/>
              </a:rPr>
              <a:t>Develop a cost efficient monitoring program </a:t>
            </a:r>
          </a:p>
          <a:p>
            <a:pPr lvl="1"/>
            <a:r>
              <a:rPr lang="en-US" sz="1200" kern="1200" dirty="0" smtClean="0">
                <a:solidFill>
                  <a:schemeClr val="tx1"/>
                </a:solidFill>
                <a:effectLst/>
                <a:latin typeface="Arial" charset="0"/>
                <a:ea typeface="ヒラギノ角ゴ Pro W3" pitchFamily="1" charset="-128"/>
                <a:cs typeface="ヒラギノ角ゴ Pro W3" charset="0"/>
              </a:rPr>
              <a:t>Develop common metrics/measures of success for birds to </a:t>
            </a:r>
          </a:p>
          <a:p>
            <a:pPr lvl="2"/>
            <a:r>
              <a:rPr lang="en-US" sz="1200" kern="1200" dirty="0" smtClean="0">
                <a:solidFill>
                  <a:schemeClr val="tx1"/>
                </a:solidFill>
                <a:effectLst/>
                <a:latin typeface="Arial" charset="0"/>
                <a:ea typeface="ヒラギノ角ゴ Pro W3" pitchFamily="1" charset="-128"/>
                <a:cs typeface="ヒラギノ角ゴ Pro W3" charset="0"/>
              </a:rPr>
              <a:t>evaluate impacts across NFWF landscapes </a:t>
            </a:r>
          </a:p>
          <a:p>
            <a:pPr lvl="2"/>
            <a:r>
              <a:rPr lang="en-US" sz="1200" kern="1200" dirty="0" smtClean="0">
                <a:solidFill>
                  <a:schemeClr val="tx1"/>
                </a:solidFill>
                <a:effectLst/>
                <a:latin typeface="Arial" charset="0"/>
                <a:ea typeface="ヒラギノ角ゴ Pro W3" pitchFamily="1" charset="-128"/>
                <a:cs typeface="ヒラギノ角ゴ Pro W3" charset="0"/>
              </a:rPr>
              <a:t>better understand national impacts on bird conservation</a:t>
            </a:r>
          </a:p>
          <a:p>
            <a:pPr defTabSz="920435">
              <a:defRPr/>
            </a:pPr>
            <a:endParaRPr lang="en-US" dirty="0" smtClean="0"/>
          </a:p>
        </p:txBody>
      </p:sp>
      <p:sp>
        <p:nvSpPr>
          <p:cNvPr id="4" name="Slide Number Placeholder 3"/>
          <p:cNvSpPr>
            <a:spLocks noGrp="1"/>
          </p:cNvSpPr>
          <p:nvPr>
            <p:ph type="sldNum" sz="quarter" idx="10"/>
          </p:nvPr>
        </p:nvSpPr>
        <p:spPr/>
        <p:txBody>
          <a:bodyPr/>
          <a:lstStyle/>
          <a:p>
            <a:pPr>
              <a:defRPr/>
            </a:pPr>
            <a:fld id="{164CEE3C-866E-4819-9707-19983A84172B}" type="slidenum">
              <a:rPr lang="en-US" smtClean="0"/>
              <a:pPr>
                <a:defRPr/>
              </a:pPr>
              <a:t>13</a:t>
            </a:fld>
            <a:endParaRPr lang="en-US"/>
          </a:p>
        </p:txBody>
      </p:sp>
    </p:spTree>
    <p:extLst>
      <p:ext uri="{BB962C8B-B14F-4D97-AF65-F5344CB8AC3E}">
        <p14:creationId xmlns:p14="http://schemas.microsoft.com/office/powerpoint/2010/main" val="351217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419100" y="703263"/>
            <a:ext cx="6238875" cy="3509962"/>
          </a:xfrm>
          <a:ln/>
        </p:spPr>
      </p:sp>
      <p:sp>
        <p:nvSpPr>
          <p:cNvPr id="28675" name="Notes Placeholder 2"/>
          <p:cNvSpPr txBox="1">
            <a:spLocks noGrp="1"/>
          </p:cNvSpPr>
          <p:nvPr>
            <p:ph type="body" idx="1"/>
          </p:nvPr>
        </p:nvSpPr>
        <p:spPr bwMode="auto">
          <a:noFill/>
        </p:spPr>
        <p:txBody>
          <a:bodyPr numCol="1">
            <a:prstTxWarp prst="textNoShape">
              <a:avLst/>
            </a:prstTxWarp>
          </a:bodyPr>
          <a:lstStyle/>
          <a:p>
            <a:r>
              <a:rPr lang="en-US" dirty="0" smtClean="0">
                <a:latin typeface="Arial" pitchFamily="34" charset="0"/>
                <a:ea typeface="ヒラギノ角ゴ Pro W3" pitchFamily="1" charset="-128"/>
              </a:rPr>
              <a:t>In the mid 2000’s;</a:t>
            </a:r>
            <a:r>
              <a:rPr lang="en-US" baseline="0" dirty="0" smtClean="0">
                <a:latin typeface="Arial" pitchFamily="34" charset="0"/>
                <a:ea typeface="ヒラギノ角ゴ Pro W3" pitchFamily="1" charset="-128"/>
              </a:rPr>
              <a:t> NFWF’s board asked staff to develop long-term, science based conservation programs with MEASURABLE outcomes that move the needle for key species and habitats. </a:t>
            </a:r>
          </a:p>
          <a:p>
            <a:endParaRPr lang="en-US" baseline="0" dirty="0" smtClean="0">
              <a:latin typeface="Arial" pitchFamily="34" charset="0"/>
              <a:ea typeface="ヒラギノ角ゴ Pro W3" pitchFamily="1" charset="-128"/>
            </a:endParaRPr>
          </a:p>
          <a:p>
            <a:r>
              <a:rPr lang="en-US" baseline="0" dirty="0" smtClean="0">
                <a:latin typeface="Arial" pitchFamily="34" charset="0"/>
                <a:ea typeface="ヒラギノ角ゴ Pro W3" pitchFamily="1" charset="-128"/>
              </a:rPr>
              <a:t>This represented a fundamental shift from grant-making best-described as random acts of kindness to a more focused approach.</a:t>
            </a:r>
          </a:p>
          <a:p>
            <a:endParaRPr lang="en-US" baseline="0" dirty="0" smtClean="0">
              <a:latin typeface="Arial" pitchFamily="34" charset="0"/>
              <a:ea typeface="ヒラギノ角ゴ Pro W3" pitchFamily="1" charset="-128"/>
            </a:endParaRPr>
          </a:p>
          <a:p>
            <a:r>
              <a:rPr lang="en-US" baseline="0" dirty="0" smtClean="0">
                <a:latin typeface="Arial" pitchFamily="34" charset="0"/>
                <a:ea typeface="ヒラギノ角ゴ Pro W3" pitchFamily="1" charset="-128"/>
              </a:rPr>
              <a:t>Ultimately this shift was the genesis of our keystone species programs and underlies the current landscape focused approach to conservation </a:t>
            </a:r>
            <a:endParaRPr dirty="0" smtClean="0">
              <a:latin typeface="Arial" pitchFamily="34" charset="0"/>
              <a:ea typeface="ヒラギノ角ゴ Pro W3" pitchFamily="1" charset="-128"/>
            </a:endParaRPr>
          </a:p>
        </p:txBody>
      </p:sp>
      <p:sp>
        <p:nvSpPr>
          <p:cNvPr id="28676" name="Slide Number Placeholder 3"/>
          <p:cNvSpPr>
            <a:spLocks noGrp="1"/>
          </p:cNvSpPr>
          <p:nvPr>
            <p:ph type="sldNum" sz="quarter" idx="5"/>
          </p:nvPr>
        </p:nvSpPr>
        <p:spPr bwMode="auto">
          <a:noFill/>
          <a:ln>
            <a:miter lim="800000"/>
            <a:headEnd/>
            <a:tailEnd/>
          </a:ln>
        </p:spPr>
        <p:txBody>
          <a:bodyPr numCol="1">
            <a:prstTxWarp prst="textNoShape">
              <a:avLst/>
            </a:prstTxWarp>
          </a:bodyPr>
          <a:lstStyle/>
          <a:p>
            <a:pPr defTabSz="918743"/>
            <a:fld id="{17778EAC-7165-4870-B046-C9841B483F72}" type="slidenum">
              <a:rPr smtClean="0">
                <a:latin typeface="Arial" pitchFamily="34" charset="0"/>
                <a:ea typeface="ヒラギノ角ゴ Pro W3" pitchFamily="1" charset="-128"/>
                <a:cs typeface="Arial" pitchFamily="34" charset="0"/>
              </a:rPr>
              <a:pPr defTabSz="918743"/>
              <a:t>2</a:t>
            </a:fld>
            <a:endParaRPr dirty="0" smtClean="0">
              <a:latin typeface="Arial" pitchFamily="34" charset="0"/>
              <a:ea typeface="ヒラギノ角ゴ Pro W3" pitchFamily="1" charset="-128"/>
              <a:cs typeface="Arial" pitchFamily="34" charset="0"/>
            </a:endParaRPr>
          </a:p>
        </p:txBody>
      </p:sp>
    </p:spTree>
    <p:extLst>
      <p:ext uri="{BB962C8B-B14F-4D97-AF65-F5344CB8AC3E}">
        <p14:creationId xmlns:p14="http://schemas.microsoft.com/office/powerpoint/2010/main" val="393459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smtClean="0">
              <a:ea typeface="ＭＳ Ｐゴシック" pitchFamily="1" charset="-128"/>
            </a:endParaRPr>
          </a:p>
        </p:txBody>
      </p:sp>
    </p:spTree>
    <p:extLst>
      <p:ext uri="{BB962C8B-B14F-4D97-AF65-F5344CB8AC3E}">
        <p14:creationId xmlns:p14="http://schemas.microsoft.com/office/powerpoint/2010/main" val="507696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normAutofit/>
          </a:bodyPr>
          <a:lstStyle/>
          <a:p>
            <a:r>
              <a:rPr lang="en-US" dirty="0" smtClean="0"/>
              <a:t>Our science</a:t>
            </a:r>
            <a:r>
              <a:rPr lang="en-US" baseline="0" dirty="0" smtClean="0"/>
              <a:t> based programs were created in partnership with agencies, NGO’s, species experts and community stakeholders</a:t>
            </a:r>
          </a:p>
          <a:p>
            <a:endParaRPr lang="en-US" baseline="0" dirty="0" smtClean="0"/>
          </a:p>
          <a:p>
            <a:r>
              <a:rPr lang="en-US" baseline="0" dirty="0" smtClean="0"/>
              <a:t>Program development follows the open standards for the practice of conservation – a five step iterative cycle beginning with</a:t>
            </a:r>
          </a:p>
          <a:p>
            <a:endParaRPr lang="en-US" baseline="0" dirty="0" smtClean="0"/>
          </a:p>
          <a:p>
            <a:pPr marL="230109" indent="-230109">
              <a:buFont typeface="+mj-lt"/>
              <a:buAutoNum type="arabicPeriod"/>
            </a:pPr>
            <a:r>
              <a:rPr lang="en-US" baseline="0" dirty="0" smtClean="0"/>
              <a:t>identification of the issues and partners, </a:t>
            </a:r>
          </a:p>
          <a:p>
            <a:pPr marL="230109" indent="-230109">
              <a:buFont typeface="+mj-lt"/>
              <a:buAutoNum type="arabicPeriod"/>
            </a:pPr>
            <a:r>
              <a:rPr lang="en-US" baseline="0" dirty="0" smtClean="0"/>
              <a:t>planning goals, actions, strategies and monitoring</a:t>
            </a:r>
          </a:p>
          <a:p>
            <a:pPr marL="230109" indent="-230109">
              <a:buFont typeface="+mj-lt"/>
              <a:buAutoNum type="arabicPeriod"/>
            </a:pPr>
            <a:r>
              <a:rPr lang="en-US" baseline="0" dirty="0" smtClean="0"/>
              <a:t>Implementing projects and monitoring</a:t>
            </a:r>
          </a:p>
          <a:p>
            <a:pPr marL="230109" indent="-230109">
              <a:buFont typeface="+mj-lt"/>
              <a:buAutoNum type="arabicPeriod"/>
            </a:pPr>
            <a:r>
              <a:rPr lang="en-US" baseline="0" dirty="0" smtClean="0"/>
              <a:t>Analyzing and assessing outputs to fine tune the approach</a:t>
            </a:r>
          </a:p>
          <a:p>
            <a:pPr marL="230109" indent="-230109">
              <a:buFont typeface="+mj-lt"/>
              <a:buAutoNum type="arabicPeriod"/>
            </a:pPr>
            <a:r>
              <a:rPr lang="en-US" baseline="0" dirty="0" smtClean="0"/>
              <a:t>And sharing lessons learned.</a:t>
            </a:r>
          </a:p>
          <a:p>
            <a:endParaRPr lang="en-US" baseline="0" dirty="0" smtClean="0"/>
          </a:p>
          <a:p>
            <a:r>
              <a:rPr lang="en-US" baseline="0" dirty="0" smtClean="0"/>
              <a:t>NFWF articulates this process and these steps in “business Plans” – these are our roadmaps for implementing and assessing a conservation program – they articulate, threat or need,  implementations strategies, funding and the desired outcomes</a:t>
            </a:r>
            <a:endParaRPr lang="en-US" dirty="0"/>
          </a:p>
        </p:txBody>
      </p:sp>
      <p:sp>
        <p:nvSpPr>
          <p:cNvPr id="4" name="Slide Number Placeholder 3"/>
          <p:cNvSpPr>
            <a:spLocks noGrp="1"/>
          </p:cNvSpPr>
          <p:nvPr>
            <p:ph type="sldNum" sz="quarter" idx="10"/>
          </p:nvPr>
        </p:nvSpPr>
        <p:spPr/>
        <p:txBody>
          <a:bodyPr/>
          <a:lstStyle/>
          <a:p>
            <a:pPr>
              <a:defRPr/>
            </a:pPr>
            <a:fld id="{7D5835F8-5207-4E5B-9973-22B042C4A2F6}" type="slidenum">
              <a:rPr lang="en-US" smtClean="0"/>
              <a:pPr>
                <a:defRPr/>
              </a:pPr>
              <a:t>4</a:t>
            </a:fld>
            <a:endParaRPr lang="en-US"/>
          </a:p>
        </p:txBody>
      </p:sp>
    </p:spTree>
    <p:extLst>
      <p:ext uri="{BB962C8B-B14F-4D97-AF65-F5344CB8AC3E}">
        <p14:creationId xmlns:p14="http://schemas.microsoft.com/office/powerpoint/2010/main" val="308128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normAutofit/>
          </a:bodyPr>
          <a:lstStyle/>
          <a:p>
            <a:r>
              <a:rPr lang="en-US" dirty="0" smtClean="0"/>
              <a:t>Overall, in the open standards model an key step for the foundation is using project level outputs,</a:t>
            </a:r>
            <a:r>
              <a:rPr lang="en-US" baseline="0" dirty="0" smtClean="0"/>
              <a:t> for developing annual reporting (our scorecards) and for conducting assessments/evaluations to track program progress and ask questions about performance.</a:t>
            </a:r>
          </a:p>
          <a:p>
            <a:endParaRPr lang="en-US" baseline="0" dirty="0" smtClean="0"/>
          </a:p>
          <a:p>
            <a:r>
              <a:rPr lang="en-US" baseline="0" dirty="0" smtClean="0"/>
              <a:t>The last step in the model is to capture learning and share information in part to inform future planning efforts. </a:t>
            </a:r>
          </a:p>
          <a:p>
            <a:endParaRPr lang="en-US" baseline="0" dirty="0" smtClean="0"/>
          </a:p>
        </p:txBody>
      </p:sp>
      <p:sp>
        <p:nvSpPr>
          <p:cNvPr id="4" name="Slide Number Placeholder 3"/>
          <p:cNvSpPr>
            <a:spLocks noGrp="1"/>
          </p:cNvSpPr>
          <p:nvPr>
            <p:ph type="sldNum" sz="quarter" idx="10"/>
          </p:nvPr>
        </p:nvSpPr>
        <p:spPr/>
        <p:txBody>
          <a:bodyPr/>
          <a:lstStyle/>
          <a:p>
            <a:pPr>
              <a:defRPr/>
            </a:pPr>
            <a:fld id="{7D5835F8-5207-4E5B-9973-22B042C4A2F6}" type="slidenum">
              <a:rPr lang="en-US" smtClean="0"/>
              <a:pPr>
                <a:defRPr/>
              </a:pPr>
              <a:t>5</a:t>
            </a:fld>
            <a:endParaRPr lang="en-US"/>
          </a:p>
        </p:txBody>
      </p:sp>
    </p:spTree>
    <p:extLst>
      <p:ext uri="{BB962C8B-B14F-4D97-AF65-F5344CB8AC3E}">
        <p14:creationId xmlns:p14="http://schemas.microsoft.com/office/powerpoint/2010/main" val="66813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NFWF’s initial</a:t>
            </a:r>
            <a:r>
              <a:rPr lang="en-US" baseline="0" dirty="0" smtClean="0"/>
              <a:t> focus on forests began with </a:t>
            </a:r>
            <a:r>
              <a:rPr lang="en-US" dirty="0" smtClean="0"/>
              <a:t>a business planning effort in 2008.</a:t>
            </a:r>
          </a:p>
          <a:p>
            <a:endParaRPr lang="en-US" dirty="0" smtClean="0"/>
          </a:p>
          <a:p>
            <a:r>
              <a:rPr lang="en-US" dirty="0" smtClean="0"/>
              <a:t>The focus on </a:t>
            </a:r>
            <a:r>
              <a:rPr lang="en-US" dirty="0" err="1" smtClean="0"/>
              <a:t>esf</a:t>
            </a:r>
            <a:r>
              <a:rPr lang="en-US" baseline="0" dirty="0" smtClean="0"/>
              <a:t> habitats was due to both observed declines in species that require the habitat for portions of their annual life cycle and confirmation that loss of this habitat on the landscape was a primary driver of population change.</a:t>
            </a:r>
          </a:p>
          <a:p>
            <a:endParaRPr lang="en-US" baseline="0" dirty="0" smtClean="0"/>
          </a:p>
          <a:p>
            <a:r>
              <a:rPr lang="en-US" baseline="0" dirty="0" smtClean="0"/>
              <a:t>Primary strategy was to create and restore ESF habitat across a 17 state region from Maine to Minnesota and south to Virginia.</a:t>
            </a:r>
          </a:p>
          <a:p>
            <a:endParaRPr lang="en-US" baseline="0" dirty="0" smtClean="0"/>
          </a:p>
          <a:p>
            <a:r>
              <a:rPr lang="en-US" baseline="0" dirty="0" smtClean="0"/>
              <a:t>Planning documents set continental bird goals for two species, (AMWO and GWWA)</a:t>
            </a:r>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164CEE3C-866E-4819-9707-19983A84172B}" type="slidenum">
              <a:rPr lang="en-US" smtClean="0"/>
              <a:pPr>
                <a:defRPr/>
              </a:pPr>
              <a:t>6</a:t>
            </a:fld>
            <a:endParaRPr lang="en-US"/>
          </a:p>
        </p:txBody>
      </p:sp>
    </p:spTree>
    <p:extLst>
      <p:ext uri="{BB962C8B-B14F-4D97-AF65-F5344CB8AC3E}">
        <p14:creationId xmlns:p14="http://schemas.microsoft.com/office/powerpoint/2010/main" val="121084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2015,</a:t>
            </a:r>
            <a:r>
              <a:rPr lang="en-US" baseline="0" dirty="0" smtClean="0"/>
              <a:t> a</a:t>
            </a:r>
            <a:r>
              <a:rPr lang="en-US" dirty="0" smtClean="0"/>
              <a:t>t</a:t>
            </a:r>
            <a:r>
              <a:rPr lang="en-US" baseline="0" dirty="0" smtClean="0"/>
              <a:t> the approximate midpoint of the program our evaluation team conducted an assessment to better understand progress toward program goals and understand any challenges.</a:t>
            </a:r>
          </a:p>
          <a:p>
            <a:endParaRPr lang="en-US" baseline="0" dirty="0" smtClean="0"/>
          </a:p>
          <a:p>
            <a:r>
              <a:rPr lang="en-US" baseline="0" dirty="0" smtClean="0"/>
              <a:t>Results of the assessment included </a:t>
            </a:r>
          </a:p>
          <a:p>
            <a:pPr marL="172582" indent="-172582">
              <a:buFont typeface="Arial" panose="020B0604020202020204" pitchFamily="34" charset="0"/>
              <a:buChar char="•"/>
            </a:pPr>
            <a:r>
              <a:rPr lang="en-US" baseline="0" dirty="0" smtClean="0"/>
              <a:t>Validation that partners had been successful creating habitat</a:t>
            </a:r>
          </a:p>
          <a:p>
            <a:pPr marL="172582" indent="-172582">
              <a:buFont typeface="Arial" panose="020B0604020202020204" pitchFamily="34" charset="0"/>
              <a:buChar char="•"/>
            </a:pPr>
            <a:r>
              <a:rPr lang="en-US" baseline="0" dirty="0" smtClean="0"/>
              <a:t>and that birds and wildlife will occupy this newly created habitat</a:t>
            </a:r>
          </a:p>
          <a:p>
            <a:pPr marL="172582" indent="-172582">
              <a:buFont typeface="Arial" panose="020B0604020202020204" pitchFamily="34" charset="0"/>
              <a:buChar char="•"/>
            </a:pPr>
            <a:r>
              <a:rPr lang="en-US" baseline="0" dirty="0" smtClean="0"/>
              <a:t>We also learned that rolling up results to assess broader population change is a significant challenge</a:t>
            </a:r>
          </a:p>
          <a:p>
            <a:pPr marL="172582" indent="-172582">
              <a:buFont typeface="Arial" panose="020B0604020202020204" pitchFamily="34" charset="0"/>
              <a:buChar char="•"/>
            </a:pPr>
            <a:r>
              <a:rPr lang="en-US" baseline="0" dirty="0" smtClean="0"/>
              <a:t>And importantly we learned that our partners and stakeholders were exploring a broader forest strategy focused on increasing age and structural diversity within forest stands.</a:t>
            </a:r>
            <a:endParaRPr lang="en-US" dirty="0"/>
          </a:p>
        </p:txBody>
      </p:sp>
      <p:sp>
        <p:nvSpPr>
          <p:cNvPr id="4" name="Slide Number Placeholder 3"/>
          <p:cNvSpPr>
            <a:spLocks noGrp="1"/>
          </p:cNvSpPr>
          <p:nvPr>
            <p:ph type="sldNum" sz="quarter" idx="10"/>
          </p:nvPr>
        </p:nvSpPr>
        <p:spPr/>
        <p:txBody>
          <a:bodyPr/>
          <a:lstStyle/>
          <a:p>
            <a:pPr>
              <a:defRPr/>
            </a:pPr>
            <a:fld id="{164CEE3C-866E-4819-9707-19983A84172B}" type="slidenum">
              <a:rPr lang="en-US" smtClean="0"/>
              <a:pPr>
                <a:defRPr/>
              </a:pPr>
              <a:t>7</a:t>
            </a:fld>
            <a:endParaRPr lang="en-US"/>
          </a:p>
        </p:txBody>
      </p:sp>
    </p:spTree>
    <p:extLst>
      <p:ext uri="{BB962C8B-B14F-4D97-AF65-F5344CB8AC3E}">
        <p14:creationId xmlns:p14="http://schemas.microsoft.com/office/powerpoint/2010/main" val="333354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r>
              <a:rPr lang="en-US" baseline="0" dirty="0" smtClean="0"/>
              <a:t>The next part of this presentation is focused on an example that wraps our approach into a single story that capture aspects of planning, metric selection, measuring performance, adjustment and monitoring. </a:t>
            </a:r>
          </a:p>
          <a:p>
            <a:endParaRPr lang="en-US" baseline="0" dirty="0" smtClean="0"/>
          </a:p>
          <a:p>
            <a:r>
              <a:rPr lang="en-US" baseline="0" dirty="0" smtClean="0"/>
              <a:t>The following example, is focused on the eastern hardwood forest; Within this system NFWF has supported three former keystone initiatives focused on early successional habitat and we are currently working with stakeholders and partners in four landscapes.  </a:t>
            </a:r>
            <a:endParaRPr lang="en-US" dirty="0"/>
          </a:p>
        </p:txBody>
      </p:sp>
      <p:sp>
        <p:nvSpPr>
          <p:cNvPr id="4" name="Slide Number Placeholder 3"/>
          <p:cNvSpPr>
            <a:spLocks noGrp="1"/>
          </p:cNvSpPr>
          <p:nvPr>
            <p:ph type="sldNum" sz="quarter" idx="10"/>
          </p:nvPr>
        </p:nvSpPr>
        <p:spPr/>
        <p:txBody>
          <a:bodyPr/>
          <a:lstStyle/>
          <a:p>
            <a:pPr>
              <a:defRPr/>
            </a:pPr>
            <a:fld id="{164CEE3C-866E-4819-9707-19983A84172B}" type="slidenum">
              <a:rPr lang="en-US" smtClean="0"/>
              <a:pPr>
                <a:defRPr/>
              </a:pPr>
              <a:t>8</a:t>
            </a:fld>
            <a:endParaRPr lang="en-US"/>
          </a:p>
        </p:txBody>
      </p:sp>
    </p:spTree>
    <p:extLst>
      <p:ext uri="{BB962C8B-B14F-4D97-AF65-F5344CB8AC3E}">
        <p14:creationId xmlns:p14="http://schemas.microsoft.com/office/powerpoint/2010/main" val="3989227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r>
              <a:rPr lang="en-US" dirty="0" smtClean="0"/>
              <a:t>The resulting output of the evaluation was a change in strategy.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panose="020F0502020204030204" pitchFamily="34" charset="0"/>
              </a:rPr>
              <a:t>In November 2016, the NFWF board approved exit from the ESF Keystone Initiative</a:t>
            </a:r>
          </a:p>
          <a:p>
            <a:endParaRPr lang="en-US" baseline="0" dirty="0" smtClean="0"/>
          </a:p>
          <a:p>
            <a:r>
              <a:rPr lang="en-US" baseline="0" dirty="0" smtClean="0"/>
              <a:t>The Delaware River watershed is our first foray into managing forests for multiple age classes. </a:t>
            </a:r>
          </a:p>
          <a:p>
            <a:endParaRPr lang="en-US" sz="2200" baseline="0" dirty="0" smtClean="0">
              <a:latin typeface="Calibri" panose="020F0502020204030204" pitchFamily="34" charset="0"/>
            </a:endParaRPr>
          </a:p>
          <a:p>
            <a:r>
              <a:rPr lang="en-US" sz="2200" dirty="0" smtClean="0">
                <a:latin typeface="Calibri" panose="020F0502020204030204" pitchFamily="34" charset="0"/>
              </a:rPr>
              <a:t>Focus on “block” forest management to improve age and structural diversity</a:t>
            </a:r>
          </a:p>
          <a:p>
            <a:endParaRPr lang="en-US" sz="2200" dirty="0" smtClean="0">
              <a:latin typeface="Calibri" panose="020F0502020204030204" pitchFamily="34" charset="0"/>
            </a:endParaRPr>
          </a:p>
          <a:p>
            <a:r>
              <a:rPr lang="en-US" sz="2200" dirty="0" smtClean="0">
                <a:latin typeface="Calibri" panose="020F0502020204030204" pitchFamily="34" charset="0"/>
              </a:rPr>
              <a:t>Support development of new monitoring framework/reporting tools to inform species response/assessment at scale</a:t>
            </a:r>
          </a:p>
          <a:p>
            <a:endParaRPr lang="en-US" dirty="0" smtClean="0"/>
          </a:p>
        </p:txBody>
      </p:sp>
      <p:sp>
        <p:nvSpPr>
          <p:cNvPr id="4" name="Slide Number Placeholder 3"/>
          <p:cNvSpPr>
            <a:spLocks noGrp="1"/>
          </p:cNvSpPr>
          <p:nvPr>
            <p:ph type="sldNum" sz="quarter" idx="10"/>
          </p:nvPr>
        </p:nvSpPr>
        <p:spPr/>
        <p:txBody>
          <a:bodyPr/>
          <a:lstStyle/>
          <a:p>
            <a:pPr>
              <a:defRPr/>
            </a:pPr>
            <a:fld id="{CCD23997-2CA1-4965-BF30-1BF3621D72AA}"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915696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3505200"/>
            <a:ext cx="12192000" cy="3352800"/>
          </a:xfrm>
          <a:prstGeom prst="rect">
            <a:avLst/>
          </a:prstGeom>
          <a:solidFill>
            <a:srgbClr val="193065"/>
          </a:solidFill>
          <a:ln w="9525">
            <a:noFill/>
            <a:round/>
            <a:headEnd/>
            <a:tailEnd/>
          </a:ln>
        </p:spPr>
        <p:txBody>
          <a:bodyPr/>
          <a:lstStyle/>
          <a:p>
            <a:pPr>
              <a:defRPr/>
            </a:pPr>
            <a:endParaRPr lang="en-US" sz="2400"/>
          </a:p>
        </p:txBody>
      </p:sp>
      <p:pic>
        <p:nvPicPr>
          <p:cNvPr id="5" name="Picture 6" descr="Bracket.pn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5486400" y="3657600"/>
            <a:ext cx="812800" cy="1524000"/>
          </a:xfrm>
          <a:prstGeom prst="rect">
            <a:avLst/>
          </a:prstGeom>
          <a:noFill/>
          <a:ln w="9525">
            <a:noFill/>
            <a:miter lim="800000"/>
            <a:headEnd/>
            <a:tailEnd/>
          </a:ln>
        </p:spPr>
      </p:pic>
      <p:sp>
        <p:nvSpPr>
          <p:cNvPr id="6" name="Rectangle 5"/>
          <p:cNvSpPr>
            <a:spLocks noChangeArrowheads="1"/>
          </p:cNvSpPr>
          <p:nvPr userDrawn="1"/>
        </p:nvSpPr>
        <p:spPr bwMode="auto">
          <a:xfrm>
            <a:off x="0" y="0"/>
            <a:ext cx="12192000" cy="381000"/>
          </a:xfrm>
          <a:prstGeom prst="rect">
            <a:avLst/>
          </a:prstGeom>
          <a:solidFill>
            <a:srgbClr val="98A82C"/>
          </a:solidFill>
          <a:ln w="9525">
            <a:noFill/>
            <a:round/>
            <a:headEnd/>
            <a:tailEnd/>
          </a:ln>
        </p:spPr>
        <p:txBody>
          <a:bodyPr/>
          <a:lstStyle/>
          <a:p>
            <a:pPr>
              <a:defRPr/>
            </a:pPr>
            <a:endParaRPr lang="en-US" sz="2400"/>
          </a:p>
        </p:txBody>
      </p:sp>
      <p:sp>
        <p:nvSpPr>
          <p:cNvPr id="7" name="Rectangle 6"/>
          <p:cNvSpPr>
            <a:spLocks noChangeArrowheads="1"/>
          </p:cNvSpPr>
          <p:nvPr userDrawn="1"/>
        </p:nvSpPr>
        <p:spPr bwMode="auto">
          <a:xfrm>
            <a:off x="0" y="5562600"/>
            <a:ext cx="12192000" cy="1295400"/>
          </a:xfrm>
          <a:prstGeom prst="rect">
            <a:avLst/>
          </a:prstGeom>
          <a:solidFill>
            <a:srgbClr val="98A82C"/>
          </a:solidFill>
          <a:ln w="9525">
            <a:noFill/>
            <a:round/>
            <a:headEnd/>
            <a:tailEnd/>
          </a:ln>
        </p:spPr>
        <p:txBody>
          <a:bodyPr/>
          <a:lstStyle/>
          <a:p>
            <a:pPr>
              <a:defRPr/>
            </a:pPr>
            <a:endParaRPr lang="en-US" sz="2400"/>
          </a:p>
        </p:txBody>
      </p:sp>
      <p:pic>
        <p:nvPicPr>
          <p:cNvPr id="8" name="Picture 8" descr="NFWF- New Logo_kgav_blue.eps"/>
          <p:cNvPicPr>
            <a:picLocks noChangeAspect="1"/>
          </p:cNvPicPr>
          <p:nvPr userDrawn="1"/>
        </p:nvPicPr>
        <p:blipFill>
          <a:blip r:embed="rId4" cstate="print">
            <a:extLst>
              <a:ext uri="{28A0092B-C50C-407E-A947-70E740481C1C}">
                <a14:useLocalDpi xmlns:a14="http://schemas.microsoft.com/office/drawing/2010/main" val="0"/>
              </a:ext>
            </a:extLst>
          </a:blip>
          <a:srcRect l="11250" t="1360" b="57175"/>
          <a:stretch>
            <a:fillRect/>
          </a:stretch>
        </p:blipFill>
        <p:spPr bwMode="auto">
          <a:xfrm>
            <a:off x="7416800" y="5668964"/>
            <a:ext cx="5181600" cy="1112837"/>
          </a:xfrm>
          <a:prstGeom prst="rect">
            <a:avLst/>
          </a:prstGeom>
          <a:noFill/>
          <a:ln w="9525">
            <a:noFill/>
            <a:miter lim="800000"/>
            <a:headEnd/>
            <a:tailEnd/>
          </a:ln>
        </p:spPr>
      </p:pic>
      <p:sp>
        <p:nvSpPr>
          <p:cNvPr id="3074" name="Rectangle 2"/>
          <p:cNvSpPr>
            <a:spLocks noGrp="1" noChangeArrowheads="1"/>
          </p:cNvSpPr>
          <p:nvPr>
            <p:ph type="ctrTitle"/>
          </p:nvPr>
        </p:nvSpPr>
        <p:spPr>
          <a:xfrm>
            <a:off x="609600" y="3810000"/>
            <a:ext cx="4978400" cy="1143000"/>
          </a:xfrm>
        </p:spPr>
        <p:txBody>
          <a:bodyPr anchor="ctr"/>
          <a:lstStyle>
            <a:lvl1pPr algn="r">
              <a:defRPr b="0" i="0">
                <a:solidFill>
                  <a:schemeClr val="bg1"/>
                </a:solidFill>
                <a:latin typeface="Arial"/>
                <a:cs typeface="Arial"/>
              </a:defRPr>
            </a:lvl1pPr>
          </a:lstStyle>
          <a:p>
            <a:r>
              <a:rPr lang="en-US" dirty="0"/>
              <a:t>Click to edit Master title style</a:t>
            </a:r>
          </a:p>
        </p:txBody>
      </p:sp>
      <p:sp>
        <p:nvSpPr>
          <p:cNvPr id="3075" name="Rectangle 3"/>
          <p:cNvSpPr>
            <a:spLocks noGrp="1" noChangeArrowheads="1"/>
          </p:cNvSpPr>
          <p:nvPr>
            <p:ph type="subTitle" idx="1"/>
          </p:nvPr>
        </p:nvSpPr>
        <p:spPr>
          <a:xfrm>
            <a:off x="6197600" y="3987800"/>
            <a:ext cx="4978400" cy="838200"/>
          </a:xfrm>
        </p:spPr>
        <p:txBody>
          <a:bodyPr anchor="ctr"/>
          <a:lstStyle>
            <a:lvl1pPr marL="0" indent="0">
              <a:buFontTx/>
              <a:buNone/>
              <a:defRPr>
                <a:solidFill>
                  <a:schemeClr val="bg1"/>
                </a:solidFill>
              </a:defRPr>
            </a:lvl1pPr>
          </a:lstStyle>
          <a:p>
            <a:r>
              <a:rPr lang="en-US" dirty="0"/>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 descr="TemplateLogoGraphic.png"/>
          <p:cNvPicPr>
            <a:picLocks noChangeAspect="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0" y="5256214"/>
            <a:ext cx="12192000" cy="1601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rtl="0" eaLnBrk="0" fontAlgn="base" hangingPunct="0">
        <a:spcBef>
          <a:spcPct val="0"/>
        </a:spcBef>
        <a:spcAft>
          <a:spcPct val="0"/>
        </a:spcAft>
        <a:defRPr sz="2800">
          <a:solidFill>
            <a:srgbClr val="054D92"/>
          </a:solidFill>
          <a:latin typeface="Arial"/>
          <a:ea typeface="+mj-ea"/>
          <a:cs typeface="Arial"/>
        </a:defRPr>
      </a:lvl1pPr>
      <a:lvl2pPr algn="l" rtl="0" eaLnBrk="0" fontAlgn="base" hangingPunct="0">
        <a:spcBef>
          <a:spcPct val="0"/>
        </a:spcBef>
        <a:spcAft>
          <a:spcPct val="0"/>
        </a:spcAft>
        <a:defRPr sz="2800">
          <a:solidFill>
            <a:srgbClr val="054D92"/>
          </a:solidFill>
          <a:latin typeface="Arial" pitchFamily="34" charset="0"/>
          <a:ea typeface="ヒラギノ角ゴ Pro W3" pitchFamily="1" charset="-128"/>
          <a:cs typeface="Arial" pitchFamily="34" charset="0"/>
        </a:defRPr>
      </a:lvl2pPr>
      <a:lvl3pPr algn="l" rtl="0" eaLnBrk="0" fontAlgn="base" hangingPunct="0">
        <a:spcBef>
          <a:spcPct val="0"/>
        </a:spcBef>
        <a:spcAft>
          <a:spcPct val="0"/>
        </a:spcAft>
        <a:defRPr sz="2800">
          <a:solidFill>
            <a:srgbClr val="054D92"/>
          </a:solidFill>
          <a:latin typeface="Arial" pitchFamily="34" charset="0"/>
          <a:ea typeface="ヒラギノ角ゴ Pro W3" pitchFamily="1" charset="-128"/>
          <a:cs typeface="Arial" pitchFamily="34" charset="0"/>
        </a:defRPr>
      </a:lvl3pPr>
      <a:lvl4pPr algn="l" rtl="0" eaLnBrk="0" fontAlgn="base" hangingPunct="0">
        <a:spcBef>
          <a:spcPct val="0"/>
        </a:spcBef>
        <a:spcAft>
          <a:spcPct val="0"/>
        </a:spcAft>
        <a:defRPr sz="2800">
          <a:solidFill>
            <a:srgbClr val="054D92"/>
          </a:solidFill>
          <a:latin typeface="Arial" pitchFamily="34" charset="0"/>
          <a:ea typeface="ヒラギノ角ゴ Pro W3" pitchFamily="1" charset="-128"/>
          <a:cs typeface="Arial" pitchFamily="34" charset="0"/>
        </a:defRPr>
      </a:lvl4pPr>
      <a:lvl5pPr algn="l" rtl="0" eaLnBrk="0" fontAlgn="base" hangingPunct="0">
        <a:spcBef>
          <a:spcPct val="0"/>
        </a:spcBef>
        <a:spcAft>
          <a:spcPct val="0"/>
        </a:spcAft>
        <a:defRPr sz="2800">
          <a:solidFill>
            <a:srgbClr val="054D92"/>
          </a:solidFill>
          <a:latin typeface="Arial" pitchFamily="34" charset="0"/>
          <a:ea typeface="ヒラギノ角ゴ Pro W3" pitchFamily="1" charset="-128"/>
          <a:cs typeface="Arial" pitchFamily="34" charset="0"/>
        </a:defRPr>
      </a:lvl5pPr>
      <a:lvl6pPr marL="457200" algn="l" rtl="0" fontAlgn="base">
        <a:spcBef>
          <a:spcPct val="0"/>
        </a:spcBef>
        <a:spcAft>
          <a:spcPct val="0"/>
        </a:spcAft>
        <a:defRPr sz="2800">
          <a:solidFill>
            <a:srgbClr val="054D92"/>
          </a:solidFill>
          <a:latin typeface="Georgia" pitchFamily="1" charset="0"/>
          <a:ea typeface="ヒラギノ角ゴ Pro W3" pitchFamily="1" charset="-128"/>
        </a:defRPr>
      </a:lvl6pPr>
      <a:lvl7pPr marL="914400" algn="l" rtl="0" fontAlgn="base">
        <a:spcBef>
          <a:spcPct val="0"/>
        </a:spcBef>
        <a:spcAft>
          <a:spcPct val="0"/>
        </a:spcAft>
        <a:defRPr sz="2800">
          <a:solidFill>
            <a:srgbClr val="054D92"/>
          </a:solidFill>
          <a:latin typeface="Georgia" pitchFamily="1" charset="0"/>
          <a:ea typeface="ヒラギノ角ゴ Pro W3" pitchFamily="1" charset="-128"/>
        </a:defRPr>
      </a:lvl7pPr>
      <a:lvl8pPr marL="1371600" algn="l" rtl="0" fontAlgn="base">
        <a:spcBef>
          <a:spcPct val="0"/>
        </a:spcBef>
        <a:spcAft>
          <a:spcPct val="0"/>
        </a:spcAft>
        <a:defRPr sz="2800">
          <a:solidFill>
            <a:srgbClr val="054D92"/>
          </a:solidFill>
          <a:latin typeface="Georgia" pitchFamily="1" charset="0"/>
          <a:ea typeface="ヒラギノ角ゴ Pro W3" pitchFamily="1" charset="-128"/>
        </a:defRPr>
      </a:lvl8pPr>
      <a:lvl9pPr marL="1828800" algn="l" rtl="0" fontAlgn="base">
        <a:spcBef>
          <a:spcPct val="0"/>
        </a:spcBef>
        <a:spcAft>
          <a:spcPct val="0"/>
        </a:spcAft>
        <a:defRPr sz="2800">
          <a:solidFill>
            <a:srgbClr val="054D92"/>
          </a:solidFill>
          <a:latin typeface="Georgia" pitchFamily="1" charset="0"/>
          <a:ea typeface="ヒラギノ角ゴ Pro W3" pitchFamily="1" charset="-128"/>
        </a:defRPr>
      </a:lvl9pPr>
    </p:titleStyle>
    <p:bodyStyle>
      <a:lvl1pPr marL="173038" indent="-173038" algn="l" rtl="0" eaLnBrk="0" fontAlgn="base" hangingPunct="0">
        <a:spcBef>
          <a:spcPct val="20000"/>
        </a:spcBef>
        <a:spcAft>
          <a:spcPct val="0"/>
        </a:spcAft>
        <a:buChar char="•"/>
        <a:defRPr sz="2000">
          <a:solidFill>
            <a:schemeClr val="tx2"/>
          </a:solidFill>
          <a:latin typeface="+mn-lt"/>
          <a:ea typeface="+mn-ea"/>
          <a:cs typeface="ヒラギノ角ゴ Pro W3" charset="0"/>
        </a:defRPr>
      </a:lvl1pPr>
      <a:lvl2pPr marL="684213" indent="-227013" algn="l" rtl="0" eaLnBrk="0" fontAlgn="base" hangingPunct="0">
        <a:spcBef>
          <a:spcPct val="20000"/>
        </a:spcBef>
        <a:spcAft>
          <a:spcPct val="0"/>
        </a:spcAft>
        <a:buChar char="–"/>
        <a:defRPr>
          <a:solidFill>
            <a:schemeClr val="tx2"/>
          </a:solidFill>
          <a:latin typeface="+mn-lt"/>
          <a:ea typeface="+mn-ea"/>
          <a:cs typeface="ヒラギノ角ゴ Pro W3" charset="0"/>
        </a:defRPr>
      </a:lvl2pPr>
      <a:lvl3pPr marL="1089025" indent="-174625" algn="l" rtl="0" eaLnBrk="0" fontAlgn="base" hangingPunct="0">
        <a:spcBef>
          <a:spcPct val="20000"/>
        </a:spcBef>
        <a:spcAft>
          <a:spcPct val="0"/>
        </a:spcAft>
        <a:buChar char="•"/>
        <a:defRPr sz="1600">
          <a:solidFill>
            <a:schemeClr val="tx2"/>
          </a:solidFill>
          <a:latin typeface="+mn-lt"/>
          <a:ea typeface="+mn-ea"/>
          <a:cs typeface="ヒラギノ角ゴ Pro W3" charset="0"/>
        </a:defRPr>
      </a:lvl3pPr>
      <a:lvl4pPr marL="1549400" indent="-228600" algn="l" rtl="0" eaLnBrk="0" fontAlgn="base" hangingPunct="0">
        <a:spcBef>
          <a:spcPct val="20000"/>
        </a:spcBef>
        <a:spcAft>
          <a:spcPct val="0"/>
        </a:spcAft>
        <a:buChar char="–"/>
        <a:defRPr sz="1600">
          <a:solidFill>
            <a:schemeClr val="tx2"/>
          </a:solidFill>
          <a:latin typeface="+mn-lt"/>
          <a:ea typeface="+mn-ea"/>
          <a:cs typeface="ヒラギノ角ゴ Pro W3" charset="0"/>
        </a:defRPr>
      </a:lvl4pPr>
      <a:lvl5pPr marL="1949450" indent="-176213" algn="l" rtl="0" eaLnBrk="0" fontAlgn="base" hangingPunct="0">
        <a:spcBef>
          <a:spcPct val="20000"/>
        </a:spcBef>
        <a:spcAft>
          <a:spcPct val="0"/>
        </a:spcAft>
        <a:buChar char="»"/>
        <a:defRPr sz="1400">
          <a:solidFill>
            <a:schemeClr val="tx2"/>
          </a:solidFill>
          <a:latin typeface="+mn-lt"/>
          <a:ea typeface="+mn-ea"/>
          <a:cs typeface="ヒラギノ角ゴ Pro W3" charset="0"/>
        </a:defRPr>
      </a:lvl5pPr>
      <a:lvl6pPr marL="2406650" indent="-176213" algn="l" rtl="0" fontAlgn="base">
        <a:spcBef>
          <a:spcPct val="20000"/>
        </a:spcBef>
        <a:spcAft>
          <a:spcPct val="0"/>
        </a:spcAft>
        <a:buChar char="»"/>
        <a:defRPr sz="1400">
          <a:solidFill>
            <a:schemeClr val="tx2"/>
          </a:solidFill>
          <a:latin typeface="+mn-lt"/>
          <a:ea typeface="+mn-ea"/>
        </a:defRPr>
      </a:lvl6pPr>
      <a:lvl7pPr marL="2863850" indent="-176213" algn="l" rtl="0" fontAlgn="base">
        <a:spcBef>
          <a:spcPct val="20000"/>
        </a:spcBef>
        <a:spcAft>
          <a:spcPct val="0"/>
        </a:spcAft>
        <a:buChar char="»"/>
        <a:defRPr sz="1400">
          <a:solidFill>
            <a:schemeClr val="tx2"/>
          </a:solidFill>
          <a:latin typeface="+mn-lt"/>
          <a:ea typeface="+mn-ea"/>
        </a:defRPr>
      </a:lvl7pPr>
      <a:lvl8pPr marL="3321050" indent="-176213" algn="l" rtl="0" fontAlgn="base">
        <a:spcBef>
          <a:spcPct val="20000"/>
        </a:spcBef>
        <a:spcAft>
          <a:spcPct val="0"/>
        </a:spcAft>
        <a:buChar char="»"/>
        <a:defRPr sz="1400">
          <a:solidFill>
            <a:schemeClr val="tx2"/>
          </a:solidFill>
          <a:latin typeface="+mn-lt"/>
          <a:ea typeface="+mn-ea"/>
        </a:defRPr>
      </a:lvl8pPr>
      <a:lvl9pPr marL="3778250" indent="-176213" algn="l" rtl="0" fontAlgn="base">
        <a:spcBef>
          <a:spcPct val="20000"/>
        </a:spcBef>
        <a:spcAft>
          <a:spcPct val="0"/>
        </a:spcAft>
        <a:buChar char="»"/>
        <a:defRPr sz="1400">
          <a:solidFill>
            <a:schemeClr val="tx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www.lloydspitalnikphotos.com/d/8244-3/american_woodcock_MG_476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237720" cy="5099050"/>
          </a:xfrm>
          <a:prstGeom prst="rect">
            <a:avLst/>
          </a:prstGeom>
          <a:noFill/>
          <a:ln>
            <a:noFill/>
          </a:ln>
        </p:spPr>
      </p:pic>
      <p:pic>
        <p:nvPicPr>
          <p:cNvPr id="6" name="Picture 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76200"/>
            <a:ext cx="243998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0" y="5099050"/>
            <a:ext cx="1219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2"/>
                </a:solidFill>
                <a:latin typeface="Calibri" pitchFamily="34" charset="0"/>
                <a:ea typeface="ヒラギノ角ゴ Pro W3" pitchFamily="-104" charset="-128"/>
                <a:cs typeface="Calibri" pitchFamily="34" charset="0"/>
              </a:defRPr>
            </a:lvl1pPr>
            <a:lvl2pPr marL="742950" indent="-285750">
              <a:spcBef>
                <a:spcPct val="20000"/>
              </a:spcBef>
              <a:buChar char="–"/>
              <a:defRPr>
                <a:solidFill>
                  <a:schemeClr val="tx2"/>
                </a:solidFill>
                <a:latin typeface="Calibri" pitchFamily="34" charset="0"/>
                <a:ea typeface="ヒラギノ角ゴ Pro W3" pitchFamily="-104" charset="-128"/>
                <a:cs typeface="Calibri" pitchFamily="34" charset="0"/>
              </a:defRPr>
            </a:lvl2pPr>
            <a:lvl3pPr marL="11430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3pPr>
            <a:lvl4pPr marL="16002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4pPr>
            <a:lvl5pPr marL="2057400" indent="-228600">
              <a:spcBef>
                <a:spcPct val="20000"/>
              </a:spcBef>
              <a:buChar char="»"/>
              <a:defRPr sz="1400">
                <a:solidFill>
                  <a:schemeClr val="tx2"/>
                </a:solidFill>
                <a:latin typeface="Calibri" pitchFamily="34" charset="0"/>
                <a:ea typeface="ヒラギノ角ゴ Pro W3" pitchFamily="-104" charset="-128"/>
                <a:cs typeface="Calibri" pitchFamily="34" charset="0"/>
              </a:defRPr>
            </a:lvl5pPr>
            <a:lvl6pPr marL="25146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6pPr>
            <a:lvl7pPr marL="29718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7pPr>
            <a:lvl8pPr marL="34290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8pPr>
            <a:lvl9pPr marL="38862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9pPr>
          </a:lstStyle>
          <a:p>
            <a:pPr>
              <a:spcBef>
                <a:spcPts val="0"/>
              </a:spcBef>
              <a:spcAft>
                <a:spcPts val="1200"/>
              </a:spcAft>
              <a:buNone/>
            </a:pPr>
            <a:r>
              <a:rPr lang="en-US" sz="2800" b="1" i="1" dirty="0">
                <a:solidFill>
                  <a:schemeClr val="tx1"/>
                </a:solidFill>
              </a:rPr>
              <a:t>From keystone initiatives to landscape programs: a decade of investing in forest conservation for birds – outputs, outcomes and lessons </a:t>
            </a:r>
            <a:r>
              <a:rPr lang="en-US" sz="2800" b="1" i="1" dirty="0" smtClean="0">
                <a:solidFill>
                  <a:schemeClr val="tx1"/>
                </a:solidFill>
              </a:rPr>
              <a:t>learned</a:t>
            </a:r>
            <a:endParaRPr lang="en-US" sz="2800" b="1" i="1" dirty="0">
              <a:solidFill>
                <a:schemeClr val="tx1"/>
              </a:solidFill>
            </a:endParaRPr>
          </a:p>
          <a:p>
            <a:pPr>
              <a:spcBef>
                <a:spcPts val="0"/>
              </a:spcBef>
              <a:spcAft>
                <a:spcPts val="1200"/>
              </a:spcAft>
              <a:buNone/>
            </a:pPr>
            <a:r>
              <a:rPr lang="en-US" altLang="en-US" sz="2400" b="1" dirty="0" smtClean="0">
                <a:solidFill>
                  <a:schemeClr val="tx1"/>
                </a:solidFill>
                <a:ea typeface="Whitney Light"/>
                <a:cs typeface="Helvetica" panose="020B0604020202020204" pitchFamily="34" charset="0"/>
              </a:rPr>
              <a:t>Scott </a:t>
            </a:r>
            <a:r>
              <a:rPr lang="en-US" altLang="en-US" sz="2400" b="1" dirty="0">
                <a:solidFill>
                  <a:schemeClr val="tx1"/>
                </a:solidFill>
                <a:ea typeface="Whitney Light"/>
                <a:cs typeface="Helvetica" panose="020B0604020202020204" pitchFamily="34" charset="0"/>
              </a:rPr>
              <a:t>Hall, Senior Scientist, Bird </a:t>
            </a:r>
            <a:r>
              <a:rPr lang="en-US" altLang="en-US" sz="2400" b="1" dirty="0" smtClean="0">
                <a:solidFill>
                  <a:schemeClr val="tx1"/>
                </a:solidFill>
                <a:ea typeface="Whitney Light"/>
                <a:cs typeface="Helvetica" panose="020B0604020202020204" pitchFamily="34" charset="0"/>
              </a:rPr>
              <a:t>Conservation</a:t>
            </a:r>
            <a:endParaRPr lang="en-US" altLang="en-US" sz="2400" b="1" dirty="0">
              <a:solidFill>
                <a:schemeClr val="tx1"/>
              </a:solidFill>
              <a:ea typeface="Whitney Light"/>
              <a:cs typeface="Helvetica" panose="020B0604020202020204" pitchFamily="34" charset="0"/>
            </a:endParaRPr>
          </a:p>
        </p:txBody>
      </p:sp>
    </p:spTree>
    <p:extLst>
      <p:ext uri="{BB962C8B-B14F-4D97-AF65-F5344CB8AC3E}">
        <p14:creationId xmlns:p14="http://schemas.microsoft.com/office/powerpoint/2010/main" val="2045100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bassow\Desktop\DRPB_forest_map.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517511" y="640825"/>
            <a:ext cx="4026290" cy="59060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0" y="3112"/>
            <a:ext cx="12192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itchFamily="34" charset="0"/>
                <a:ea typeface="ヒラギノ角ゴ Pro W3" pitchFamily="-104" charset="-128"/>
                <a:cs typeface="Calibri" pitchFamily="34" charset="0"/>
              </a:defRPr>
            </a:lvl1pPr>
            <a:lvl2pPr marL="742950" indent="-285750">
              <a:spcBef>
                <a:spcPct val="20000"/>
              </a:spcBef>
              <a:buChar char="–"/>
              <a:defRPr>
                <a:solidFill>
                  <a:schemeClr val="tx2"/>
                </a:solidFill>
                <a:latin typeface="Calibri" pitchFamily="34" charset="0"/>
                <a:ea typeface="ヒラギノ角ゴ Pro W3" pitchFamily="-104" charset="-128"/>
                <a:cs typeface="Calibri" pitchFamily="34" charset="0"/>
              </a:defRPr>
            </a:lvl2pPr>
            <a:lvl3pPr marL="11430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3pPr>
            <a:lvl4pPr marL="16002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4pPr>
            <a:lvl5pPr marL="2057400" indent="-228600">
              <a:spcBef>
                <a:spcPct val="20000"/>
              </a:spcBef>
              <a:buChar char="»"/>
              <a:defRPr sz="1400">
                <a:solidFill>
                  <a:schemeClr val="tx2"/>
                </a:solidFill>
                <a:latin typeface="Calibri" pitchFamily="34" charset="0"/>
                <a:ea typeface="ヒラギノ角ゴ Pro W3" pitchFamily="-104" charset="-128"/>
                <a:cs typeface="Calibri" pitchFamily="34" charset="0"/>
              </a:defRPr>
            </a:lvl5pPr>
            <a:lvl6pPr marL="25146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6pPr>
            <a:lvl7pPr marL="29718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7pPr>
            <a:lvl8pPr marL="34290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8pPr>
            <a:lvl9pPr marL="38862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9pPr>
          </a:lstStyle>
          <a:p>
            <a:pPr>
              <a:spcBef>
                <a:spcPct val="0"/>
              </a:spcBef>
              <a:buFontTx/>
              <a:buNone/>
            </a:pPr>
            <a:endParaRPr lang="en-US" altLang="en-US" sz="2400">
              <a:solidFill>
                <a:srgbClr val="000000"/>
              </a:solidFill>
              <a:latin typeface="Arial" pitchFamily="34" charset="0"/>
              <a:ea typeface="Osaka" pitchFamily="-104" charset="-128"/>
            </a:endParaRPr>
          </a:p>
        </p:txBody>
      </p:sp>
      <p:sp>
        <p:nvSpPr>
          <p:cNvPr id="8" name="Text Box 13"/>
          <p:cNvSpPr txBox="1">
            <a:spLocks noChangeArrowheads="1"/>
          </p:cNvSpPr>
          <p:nvPr/>
        </p:nvSpPr>
        <p:spPr bwMode="auto">
          <a:xfrm>
            <a:off x="0" y="149994"/>
            <a:ext cx="10445578" cy="523220"/>
          </a:xfrm>
          <a:prstGeom prst="rect">
            <a:avLst/>
          </a:prstGeom>
          <a:noFill/>
          <a:ln w="9525">
            <a:noFill/>
            <a:miter lim="800000"/>
            <a:headEnd/>
            <a:tailEnd/>
          </a:ln>
        </p:spPr>
        <p:txBody>
          <a:bodyPr wrap="square">
            <a:spAutoFit/>
          </a:bodyPr>
          <a:lstStyle/>
          <a:p>
            <a:pPr eaLnBrk="1" hangingPunct="1">
              <a:defRPr/>
            </a:pPr>
            <a:r>
              <a:rPr lang="en-US" sz="2800" dirty="0" smtClean="0">
                <a:solidFill>
                  <a:srgbClr val="004990">
                    <a:alpha val="94902"/>
                  </a:srgbClr>
                </a:solidFill>
                <a:latin typeface="Helvetica" pitchFamily="34" charset="0"/>
                <a:ea typeface="Segoe UI" pitchFamily="34" charset="0"/>
                <a:cs typeface="Segoe UI" pitchFamily="34" charset="0"/>
              </a:rPr>
              <a:t>Forest bird priorities</a:t>
            </a:r>
            <a:endParaRPr lang="en-US" sz="2800" dirty="0">
              <a:solidFill>
                <a:srgbClr val="004990">
                  <a:alpha val="94902"/>
                </a:srgbClr>
              </a:solidFill>
              <a:latin typeface="Helvetica" pitchFamily="34" charset="0"/>
              <a:ea typeface="Segoe UI" pitchFamily="34" charset="0"/>
              <a:cs typeface="Segoe UI" pitchFamily="34" charset="0"/>
            </a:endParaRPr>
          </a:p>
        </p:txBody>
      </p:sp>
      <p:sp>
        <p:nvSpPr>
          <p:cNvPr id="6" name="TextBox 5"/>
          <p:cNvSpPr txBox="1"/>
          <p:nvPr/>
        </p:nvSpPr>
        <p:spPr>
          <a:xfrm>
            <a:off x="7543801" y="2097821"/>
            <a:ext cx="4648199" cy="1938992"/>
          </a:xfrm>
          <a:prstGeom prst="rect">
            <a:avLst/>
          </a:prstGeom>
          <a:noFill/>
        </p:spPr>
        <p:txBody>
          <a:bodyPr wrap="square" rtlCol="0">
            <a:spAutoFit/>
          </a:bodyPr>
          <a:lstStyle/>
          <a:p>
            <a:r>
              <a:rPr lang="en-US" dirty="0">
                <a:latin typeface="Calibri" panose="020F0502020204030204" pitchFamily="34" charset="0"/>
              </a:rPr>
              <a:t>Forest blocks that are</a:t>
            </a:r>
          </a:p>
          <a:p>
            <a:endParaRPr lang="en-US" dirty="0">
              <a:latin typeface="Calibri" panose="020F0502020204030204" pitchFamily="34" charset="0"/>
            </a:endParaRPr>
          </a:p>
          <a:p>
            <a:pPr marL="342900" indent="-342900">
              <a:buFont typeface="Arial" panose="020B0604020202020204" pitchFamily="34" charset="0"/>
              <a:buChar char="•"/>
            </a:pPr>
            <a:r>
              <a:rPr lang="en-US" dirty="0" smtClean="0">
                <a:latin typeface="Calibri" panose="020F0502020204030204" pitchFamily="34" charset="0"/>
              </a:rPr>
              <a:t>At </a:t>
            </a:r>
            <a:r>
              <a:rPr lang="en-US" dirty="0">
                <a:latin typeface="Calibri" panose="020F0502020204030204" pitchFamily="34" charset="0"/>
              </a:rPr>
              <a:t>least 2,500 -5,000 acres</a:t>
            </a:r>
          </a:p>
          <a:p>
            <a:pPr marL="342900" indent="-342900">
              <a:buFont typeface="Arial" panose="020B0604020202020204" pitchFamily="34" charset="0"/>
              <a:buChar char="•"/>
            </a:pPr>
            <a:endParaRPr lang="en-US" dirty="0">
              <a:latin typeface="Calibri" panose="020F0502020204030204" pitchFamily="34" charset="0"/>
            </a:endParaRPr>
          </a:p>
          <a:p>
            <a:pPr marL="342900" indent="-342900">
              <a:buFont typeface="Arial" panose="020B0604020202020204" pitchFamily="34" charset="0"/>
              <a:buChar char="•"/>
            </a:pPr>
            <a:r>
              <a:rPr lang="en-US" dirty="0" smtClean="0">
                <a:latin typeface="Calibri" panose="020F0502020204030204" pitchFamily="34" charset="0"/>
              </a:rPr>
              <a:t>Priority </a:t>
            </a:r>
            <a:r>
              <a:rPr lang="en-US" dirty="0">
                <a:latin typeface="Calibri" panose="020F0502020204030204" pitchFamily="34" charset="0"/>
              </a:rPr>
              <a:t>habitat for </a:t>
            </a:r>
            <a:r>
              <a:rPr lang="en-US" dirty="0" smtClean="0">
                <a:latin typeface="Calibri" panose="020F0502020204030204" pitchFamily="34" charset="0"/>
              </a:rPr>
              <a:t>bird </a:t>
            </a:r>
            <a:r>
              <a:rPr lang="en-US" dirty="0">
                <a:latin typeface="Calibri" panose="020F0502020204030204" pitchFamily="34" charset="0"/>
              </a:rPr>
              <a:t>species</a:t>
            </a:r>
          </a:p>
        </p:txBody>
      </p:sp>
      <p:grpSp>
        <p:nvGrpSpPr>
          <p:cNvPr id="19" name="Group 18"/>
          <p:cNvGrpSpPr/>
          <p:nvPr/>
        </p:nvGrpSpPr>
        <p:grpSpPr>
          <a:xfrm>
            <a:off x="1295400" y="4572000"/>
            <a:ext cx="2005824" cy="1517262"/>
            <a:chOff x="289469" y="4228915"/>
            <a:chExt cx="2005824" cy="1517262"/>
          </a:xfrm>
        </p:grpSpPr>
        <p:pic>
          <p:nvPicPr>
            <p:cNvPr id="15" name="Picture 12" descr="Image result for cerulean warbler n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9469" y="4228915"/>
              <a:ext cx="2005824" cy="15043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0"/>
            <p:cNvSpPr txBox="1">
              <a:spLocks noChangeArrowheads="1"/>
            </p:cNvSpPr>
            <p:nvPr/>
          </p:nvSpPr>
          <p:spPr bwMode="auto">
            <a:xfrm>
              <a:off x="289469" y="5469178"/>
              <a:ext cx="1993511" cy="276999"/>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200" b="1" dirty="0">
                  <a:latin typeface="Calibri" panose="020F0502020204030204" pitchFamily="34" charset="0"/>
                </a:rPr>
                <a:t>Cerulean Warbler</a:t>
              </a:r>
            </a:p>
          </p:txBody>
        </p:sp>
      </p:grpSp>
      <p:grpSp>
        <p:nvGrpSpPr>
          <p:cNvPr id="4" name="Group 3"/>
          <p:cNvGrpSpPr/>
          <p:nvPr/>
        </p:nvGrpSpPr>
        <p:grpSpPr>
          <a:xfrm>
            <a:off x="1328555" y="1012968"/>
            <a:ext cx="1981200" cy="1504369"/>
            <a:chOff x="152400" y="4972631"/>
            <a:chExt cx="1981200" cy="1504369"/>
          </a:xfrm>
        </p:grpSpPr>
        <p:pic>
          <p:nvPicPr>
            <p:cNvPr id="13" name="Picture 8" descr="Image result for golden-winged warbler pa"/>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2400" y="4972631"/>
              <a:ext cx="1981200" cy="15043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0"/>
            <p:cNvSpPr txBox="1">
              <a:spLocks noChangeArrowheads="1"/>
            </p:cNvSpPr>
            <p:nvPr/>
          </p:nvSpPr>
          <p:spPr bwMode="auto">
            <a:xfrm>
              <a:off x="152400" y="6200001"/>
              <a:ext cx="1981200" cy="276999"/>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200" b="1" dirty="0">
                  <a:latin typeface="Calibri" panose="020F0502020204030204" pitchFamily="34" charset="0"/>
                </a:rPr>
                <a:t>Golden-winged Warbler</a:t>
              </a:r>
            </a:p>
          </p:txBody>
        </p:sp>
      </p:grpSp>
      <p:grpSp>
        <p:nvGrpSpPr>
          <p:cNvPr id="7" name="Group 6"/>
          <p:cNvGrpSpPr/>
          <p:nvPr/>
        </p:nvGrpSpPr>
        <p:grpSpPr>
          <a:xfrm>
            <a:off x="1307712" y="2743201"/>
            <a:ext cx="1981200" cy="1641173"/>
            <a:chOff x="2133599" y="4959935"/>
            <a:chExt cx="1859941" cy="1517065"/>
          </a:xfrm>
        </p:grpSpPr>
        <p:pic>
          <p:nvPicPr>
            <p:cNvPr id="14" name="Picture 10" descr="Image result for wood thrush nj"/>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133599" y="4959935"/>
              <a:ext cx="1859941" cy="151706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0"/>
            <p:cNvSpPr txBox="1">
              <a:spLocks noChangeArrowheads="1"/>
            </p:cNvSpPr>
            <p:nvPr/>
          </p:nvSpPr>
          <p:spPr bwMode="auto">
            <a:xfrm>
              <a:off x="2133600" y="6200000"/>
              <a:ext cx="1859939" cy="25605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200" b="1" dirty="0">
                  <a:latin typeface="Calibri" panose="020F0502020204030204" pitchFamily="34" charset="0"/>
                </a:rPr>
                <a:t>Wood Thrush</a:t>
              </a:r>
            </a:p>
          </p:txBody>
        </p:sp>
      </p:grpSp>
    </p:spTree>
    <p:extLst>
      <p:ext uri="{BB962C8B-B14F-4D97-AF65-F5344CB8AC3E}">
        <p14:creationId xmlns:p14="http://schemas.microsoft.com/office/powerpoint/2010/main" val="1362301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0" y="-32567"/>
            <a:ext cx="12192000" cy="239082"/>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itchFamily="34" charset="0"/>
                <a:ea typeface="ヒラギノ角ゴ Pro W3" pitchFamily="-104" charset="-128"/>
                <a:cs typeface="Calibri" pitchFamily="34" charset="0"/>
              </a:defRPr>
            </a:lvl1pPr>
            <a:lvl2pPr marL="742950" indent="-285750">
              <a:spcBef>
                <a:spcPct val="20000"/>
              </a:spcBef>
              <a:buChar char="–"/>
              <a:defRPr>
                <a:solidFill>
                  <a:schemeClr val="tx2"/>
                </a:solidFill>
                <a:latin typeface="Calibri" pitchFamily="34" charset="0"/>
                <a:ea typeface="ヒラギノ角ゴ Pro W3" pitchFamily="-104" charset="-128"/>
                <a:cs typeface="Calibri" pitchFamily="34" charset="0"/>
              </a:defRPr>
            </a:lvl2pPr>
            <a:lvl3pPr marL="11430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3pPr>
            <a:lvl4pPr marL="16002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4pPr>
            <a:lvl5pPr marL="2057400" indent="-228600">
              <a:spcBef>
                <a:spcPct val="20000"/>
              </a:spcBef>
              <a:buChar char="»"/>
              <a:defRPr sz="1400">
                <a:solidFill>
                  <a:schemeClr val="tx2"/>
                </a:solidFill>
                <a:latin typeface="Calibri" pitchFamily="34" charset="0"/>
                <a:ea typeface="ヒラギノ角ゴ Pro W3" pitchFamily="-104" charset="-128"/>
                <a:cs typeface="Calibri" pitchFamily="34" charset="0"/>
              </a:defRPr>
            </a:lvl5pPr>
            <a:lvl6pPr marL="25146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6pPr>
            <a:lvl7pPr marL="29718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7pPr>
            <a:lvl8pPr marL="34290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8pPr>
            <a:lvl9pPr marL="38862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9pPr>
          </a:lstStyle>
          <a:p>
            <a:pPr>
              <a:spcBef>
                <a:spcPct val="0"/>
              </a:spcBef>
              <a:buFontTx/>
              <a:buNone/>
            </a:pPr>
            <a:endParaRPr lang="en-US" altLang="en-US" sz="2400">
              <a:solidFill>
                <a:srgbClr val="000000"/>
              </a:solidFill>
              <a:latin typeface="Arial" pitchFamily="34" charset="0"/>
              <a:ea typeface="Osaka" pitchFamily="-104" charset="-128"/>
            </a:endParaRPr>
          </a:p>
        </p:txBody>
      </p:sp>
      <p:sp>
        <p:nvSpPr>
          <p:cNvPr id="8" name="Text Box 13"/>
          <p:cNvSpPr txBox="1">
            <a:spLocks noChangeArrowheads="1"/>
          </p:cNvSpPr>
          <p:nvPr/>
        </p:nvSpPr>
        <p:spPr bwMode="auto">
          <a:xfrm>
            <a:off x="-13345" y="178112"/>
            <a:ext cx="8229600" cy="523220"/>
          </a:xfrm>
          <a:prstGeom prst="rect">
            <a:avLst/>
          </a:prstGeom>
          <a:noFill/>
          <a:ln w="9525">
            <a:noFill/>
            <a:miter lim="800000"/>
            <a:headEnd/>
            <a:tailEnd/>
          </a:ln>
        </p:spPr>
        <p:txBody>
          <a:bodyPr>
            <a:spAutoFit/>
          </a:bodyPr>
          <a:lstStyle/>
          <a:p>
            <a:pPr eaLnBrk="1" hangingPunct="1">
              <a:defRPr/>
            </a:pPr>
            <a:r>
              <a:rPr lang="en-US" sz="2800" dirty="0" smtClean="0">
                <a:solidFill>
                  <a:srgbClr val="004990">
                    <a:alpha val="94902"/>
                  </a:srgbClr>
                </a:solidFill>
                <a:latin typeface="Helvetica" pitchFamily="34" charset="0"/>
                <a:ea typeface="Segoe UI" pitchFamily="34" charset="0"/>
                <a:cs typeface="Segoe UI" pitchFamily="34" charset="0"/>
              </a:rPr>
              <a:t>Delaware program bird/habitat goals:</a:t>
            </a:r>
            <a:endParaRPr lang="en-US" sz="2800" dirty="0">
              <a:solidFill>
                <a:srgbClr val="004990">
                  <a:alpha val="94902"/>
                </a:srgbClr>
              </a:solidFill>
              <a:latin typeface="Helvetica" pitchFamily="34" charset="0"/>
              <a:ea typeface="Segoe UI" pitchFamily="34" charset="0"/>
              <a:cs typeface="Segoe UI" pitchFamily="34" charset="0"/>
            </a:endParaRPr>
          </a:p>
        </p:txBody>
      </p:sp>
      <p:grpSp>
        <p:nvGrpSpPr>
          <p:cNvPr id="3" name="Group 2"/>
          <p:cNvGrpSpPr/>
          <p:nvPr/>
        </p:nvGrpSpPr>
        <p:grpSpPr>
          <a:xfrm>
            <a:off x="1715011" y="914401"/>
            <a:ext cx="8565670" cy="5638800"/>
            <a:chOff x="1715011" y="914401"/>
            <a:chExt cx="8565670" cy="5638800"/>
          </a:xfrm>
        </p:grpSpPr>
        <p:grpSp>
          <p:nvGrpSpPr>
            <p:cNvPr id="19" name="Group 18"/>
            <p:cNvGrpSpPr/>
            <p:nvPr/>
          </p:nvGrpSpPr>
          <p:grpSpPr>
            <a:xfrm>
              <a:off x="1715011" y="914401"/>
              <a:ext cx="8545498" cy="2315147"/>
              <a:chOff x="240235" y="1981200"/>
              <a:chExt cx="8545498" cy="2315147"/>
            </a:xfrm>
          </p:grpSpPr>
          <p:pic>
            <p:nvPicPr>
              <p:cNvPr id="20" name="Picture 6" descr="Image result for oak hickory succession"/>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40235" y="1981200"/>
                <a:ext cx="8545498" cy="23151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8"/>
              <p:cNvSpPr txBox="1">
                <a:spLocks noChangeArrowheads="1"/>
              </p:cNvSpPr>
              <p:nvPr/>
            </p:nvSpPr>
            <p:spPr bwMode="auto">
              <a:xfrm>
                <a:off x="287696" y="2083117"/>
                <a:ext cx="2509044" cy="276999"/>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200" b="1" dirty="0"/>
                  <a:t>Early Successional Forest</a:t>
                </a:r>
              </a:p>
            </p:txBody>
          </p:sp>
          <p:sp>
            <p:nvSpPr>
              <p:cNvPr id="22" name="TextBox 8"/>
              <p:cNvSpPr txBox="1">
                <a:spLocks noChangeArrowheads="1"/>
              </p:cNvSpPr>
              <p:nvPr/>
            </p:nvSpPr>
            <p:spPr bwMode="auto">
              <a:xfrm>
                <a:off x="3339832" y="2085325"/>
                <a:ext cx="2355165" cy="276999"/>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200" b="1" dirty="0"/>
                  <a:t>Mature Forest</a:t>
                </a:r>
              </a:p>
            </p:txBody>
          </p:sp>
          <p:sp>
            <p:nvSpPr>
              <p:cNvPr id="23" name="TextBox 8"/>
              <p:cNvSpPr txBox="1">
                <a:spLocks noChangeArrowheads="1"/>
              </p:cNvSpPr>
              <p:nvPr/>
            </p:nvSpPr>
            <p:spPr bwMode="auto">
              <a:xfrm>
                <a:off x="6198247" y="2097707"/>
                <a:ext cx="2537777" cy="27622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200" b="1" dirty="0"/>
                  <a:t>Late Successional Forest</a:t>
                </a:r>
              </a:p>
            </p:txBody>
          </p:sp>
        </p:grpSp>
        <p:sp>
          <p:nvSpPr>
            <p:cNvPr id="2" name="TextBox 1"/>
            <p:cNvSpPr txBox="1"/>
            <p:nvPr/>
          </p:nvSpPr>
          <p:spPr>
            <a:xfrm>
              <a:off x="1792952" y="3125777"/>
              <a:ext cx="2550448" cy="400110"/>
            </a:xfrm>
            <a:prstGeom prst="rect">
              <a:avLst/>
            </a:prstGeom>
            <a:noFill/>
          </p:spPr>
          <p:txBody>
            <a:bodyPr wrap="square" rtlCol="0">
              <a:spAutoFit/>
            </a:bodyPr>
            <a:lstStyle/>
            <a:p>
              <a:pPr algn="ctr"/>
              <a:r>
                <a:rPr lang="en-US" sz="2000" dirty="0"/>
                <a:t>375 to 500 acres</a:t>
              </a:r>
            </a:p>
          </p:txBody>
        </p:sp>
        <p:grpSp>
          <p:nvGrpSpPr>
            <p:cNvPr id="5" name="Group 4"/>
            <p:cNvGrpSpPr/>
            <p:nvPr/>
          </p:nvGrpSpPr>
          <p:grpSpPr>
            <a:xfrm>
              <a:off x="1715011" y="3845810"/>
              <a:ext cx="2527068" cy="2707391"/>
              <a:chOff x="191011" y="3936316"/>
              <a:chExt cx="2527068" cy="2707391"/>
            </a:xfrm>
          </p:grpSpPr>
          <p:pic>
            <p:nvPicPr>
              <p:cNvPr id="11"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191011" y="3936316"/>
                <a:ext cx="2527068" cy="1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8"/>
              <p:cNvSpPr txBox="1">
                <a:spLocks noChangeArrowheads="1"/>
              </p:cNvSpPr>
              <p:nvPr/>
            </p:nvSpPr>
            <p:spPr bwMode="auto">
              <a:xfrm>
                <a:off x="191011" y="5658822"/>
                <a:ext cx="2527068" cy="276999"/>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200" b="1" dirty="0"/>
                  <a:t>Golden-winged Warbler</a:t>
                </a:r>
              </a:p>
            </p:txBody>
          </p:sp>
          <p:sp>
            <p:nvSpPr>
              <p:cNvPr id="25" name="TextBox 24"/>
              <p:cNvSpPr txBox="1"/>
              <p:nvPr/>
            </p:nvSpPr>
            <p:spPr>
              <a:xfrm>
                <a:off x="400912" y="5935821"/>
                <a:ext cx="2176543" cy="707886"/>
              </a:xfrm>
              <a:prstGeom prst="rect">
                <a:avLst/>
              </a:prstGeom>
              <a:noFill/>
            </p:spPr>
            <p:txBody>
              <a:bodyPr wrap="square" rtlCol="0">
                <a:spAutoFit/>
              </a:bodyPr>
              <a:lstStyle/>
              <a:p>
                <a:pPr algn="ctr"/>
                <a:r>
                  <a:rPr lang="en-US" sz="2000" dirty="0"/>
                  <a:t>40+ breeding territories</a:t>
                </a:r>
              </a:p>
            </p:txBody>
          </p:sp>
        </p:grpSp>
        <p:grpSp>
          <p:nvGrpSpPr>
            <p:cNvPr id="30" name="Group 29"/>
            <p:cNvGrpSpPr/>
            <p:nvPr/>
          </p:nvGrpSpPr>
          <p:grpSpPr>
            <a:xfrm>
              <a:off x="7685576" y="3881030"/>
              <a:ext cx="2595105" cy="2672170"/>
              <a:chOff x="6161575" y="3971537"/>
              <a:chExt cx="2595105" cy="2672170"/>
            </a:xfrm>
          </p:grpSpPr>
          <p:pic>
            <p:nvPicPr>
              <p:cNvPr id="17" name="Picture 2" descr="Related image"/>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199755" y="3971537"/>
                <a:ext cx="2544374" cy="195021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0"/>
              <p:cNvSpPr txBox="1">
                <a:spLocks noChangeArrowheads="1"/>
              </p:cNvSpPr>
              <p:nvPr/>
            </p:nvSpPr>
            <p:spPr bwMode="auto">
              <a:xfrm>
                <a:off x="6161575" y="5641692"/>
                <a:ext cx="2595105" cy="276999"/>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200" b="1" dirty="0"/>
                  <a:t>Cerulean Warbler</a:t>
                </a:r>
              </a:p>
            </p:txBody>
          </p:sp>
          <p:sp>
            <p:nvSpPr>
              <p:cNvPr id="26" name="TextBox 25"/>
              <p:cNvSpPr txBox="1"/>
              <p:nvPr/>
            </p:nvSpPr>
            <p:spPr>
              <a:xfrm>
                <a:off x="6293423" y="5935821"/>
                <a:ext cx="2420226" cy="707886"/>
              </a:xfrm>
              <a:prstGeom prst="rect">
                <a:avLst/>
              </a:prstGeom>
              <a:solidFill>
                <a:schemeClr val="bg1"/>
              </a:solidFill>
            </p:spPr>
            <p:txBody>
              <a:bodyPr wrap="square" rtlCol="0">
                <a:spAutoFit/>
              </a:bodyPr>
              <a:lstStyle/>
              <a:p>
                <a:pPr algn="ctr"/>
                <a:r>
                  <a:rPr lang="en-US" sz="2000" dirty="0"/>
                  <a:t>180+ breeding </a:t>
                </a:r>
                <a:r>
                  <a:rPr lang="en-US" sz="2000" dirty="0" smtClean="0"/>
                  <a:t>territories </a:t>
                </a:r>
                <a:endParaRPr lang="en-US" sz="2000" dirty="0"/>
              </a:p>
            </p:txBody>
          </p:sp>
        </p:grpSp>
        <p:grpSp>
          <p:nvGrpSpPr>
            <p:cNvPr id="7" name="Group 6"/>
            <p:cNvGrpSpPr/>
            <p:nvPr/>
          </p:nvGrpSpPr>
          <p:grpSpPr>
            <a:xfrm>
              <a:off x="4746356" y="3881032"/>
              <a:ext cx="2560843" cy="2672169"/>
              <a:chOff x="3222355" y="3971538"/>
              <a:chExt cx="2560843" cy="2672169"/>
            </a:xfrm>
          </p:grpSpPr>
          <p:grpSp>
            <p:nvGrpSpPr>
              <p:cNvPr id="13" name="Group 12"/>
              <p:cNvGrpSpPr/>
              <p:nvPr/>
            </p:nvGrpSpPr>
            <p:grpSpPr>
              <a:xfrm>
                <a:off x="3222355" y="3971538"/>
                <a:ext cx="2560843" cy="1964283"/>
                <a:chOff x="3718060" y="1416617"/>
                <a:chExt cx="2386642" cy="1773301"/>
              </a:xfrm>
            </p:grpSpPr>
            <p:pic>
              <p:nvPicPr>
                <p:cNvPr id="14" name="Picture 4" descr="Image result for wood thrush"/>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733800" y="1416617"/>
                  <a:ext cx="2355164" cy="17733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8"/>
                <p:cNvSpPr txBox="1">
                  <a:spLocks noChangeArrowheads="1"/>
                </p:cNvSpPr>
                <p:nvPr/>
              </p:nvSpPr>
              <p:spPr bwMode="auto">
                <a:xfrm>
                  <a:off x="3718060" y="2939851"/>
                  <a:ext cx="2386642" cy="25006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200" b="1" dirty="0"/>
                    <a:t>Wood Thrush</a:t>
                  </a:r>
                </a:p>
              </p:txBody>
            </p:sp>
          </p:grpSp>
          <p:sp>
            <p:nvSpPr>
              <p:cNvPr id="27" name="TextBox 26"/>
              <p:cNvSpPr txBox="1"/>
              <p:nvPr/>
            </p:nvSpPr>
            <p:spPr>
              <a:xfrm>
                <a:off x="3393560" y="5935821"/>
                <a:ext cx="2252213" cy="707886"/>
              </a:xfrm>
              <a:prstGeom prst="rect">
                <a:avLst/>
              </a:prstGeom>
              <a:noFill/>
            </p:spPr>
            <p:txBody>
              <a:bodyPr wrap="square" rtlCol="0">
                <a:spAutoFit/>
              </a:bodyPr>
              <a:lstStyle/>
              <a:p>
                <a:pPr algn="ctr"/>
                <a:r>
                  <a:rPr lang="en-US" sz="2000" dirty="0"/>
                  <a:t>60+ breeding territories</a:t>
                </a:r>
              </a:p>
            </p:txBody>
          </p:sp>
        </p:grpSp>
        <p:sp>
          <p:nvSpPr>
            <p:cNvPr id="28" name="TextBox 27"/>
            <p:cNvSpPr txBox="1"/>
            <p:nvPr/>
          </p:nvSpPr>
          <p:spPr>
            <a:xfrm>
              <a:off x="7673024" y="3125776"/>
              <a:ext cx="2537777" cy="400110"/>
            </a:xfrm>
            <a:prstGeom prst="rect">
              <a:avLst/>
            </a:prstGeom>
            <a:noFill/>
          </p:spPr>
          <p:txBody>
            <a:bodyPr wrap="square" rtlCol="0">
              <a:spAutoFit/>
            </a:bodyPr>
            <a:lstStyle/>
            <a:p>
              <a:pPr algn="ctr"/>
              <a:r>
                <a:rPr lang="en-US" sz="2000" dirty="0"/>
                <a:t>750 to 1,500 acres</a:t>
              </a:r>
            </a:p>
          </p:txBody>
        </p:sp>
        <p:sp>
          <p:nvSpPr>
            <p:cNvPr id="29" name="TextBox 28"/>
            <p:cNvSpPr txBox="1"/>
            <p:nvPr/>
          </p:nvSpPr>
          <p:spPr>
            <a:xfrm>
              <a:off x="4723078" y="3133396"/>
              <a:ext cx="2529365" cy="400110"/>
            </a:xfrm>
            <a:prstGeom prst="rect">
              <a:avLst/>
            </a:prstGeom>
            <a:noFill/>
          </p:spPr>
          <p:txBody>
            <a:bodyPr wrap="square" rtlCol="0">
              <a:spAutoFit/>
            </a:bodyPr>
            <a:lstStyle/>
            <a:p>
              <a:pPr algn="ctr"/>
              <a:r>
                <a:rPr lang="en-US" sz="2000" dirty="0"/>
                <a:t>750 to 1,500 acres</a:t>
              </a:r>
            </a:p>
          </p:txBody>
        </p:sp>
      </p:grpSp>
    </p:spTree>
    <p:extLst>
      <p:ext uri="{BB962C8B-B14F-4D97-AF65-F5344CB8AC3E}">
        <p14:creationId xmlns:p14="http://schemas.microsoft.com/office/powerpoint/2010/main" val="3877629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13346" y="178112"/>
            <a:ext cx="10452745" cy="523220"/>
          </a:xfrm>
          <a:prstGeom prst="rect">
            <a:avLst/>
          </a:prstGeom>
          <a:noFill/>
          <a:ln w="9525">
            <a:noFill/>
            <a:miter lim="800000"/>
            <a:headEnd/>
            <a:tailEnd/>
          </a:ln>
        </p:spPr>
        <p:txBody>
          <a:bodyPr wrap="square">
            <a:spAutoFit/>
          </a:bodyPr>
          <a:lstStyle/>
          <a:p>
            <a:pPr eaLnBrk="1" hangingPunct="1">
              <a:defRPr/>
            </a:pPr>
            <a:r>
              <a:rPr lang="en-US" sz="2800" dirty="0" smtClean="0">
                <a:solidFill>
                  <a:srgbClr val="004990">
                    <a:alpha val="94902"/>
                  </a:srgbClr>
                </a:solidFill>
                <a:latin typeface="Helvetica" pitchFamily="34" charset="0"/>
                <a:ea typeface="Segoe UI" pitchFamily="34" charset="0"/>
                <a:cs typeface="Segoe UI" pitchFamily="34" charset="0"/>
              </a:rPr>
              <a:t>Central Appalachia: expanding the block management concept</a:t>
            </a:r>
            <a:endParaRPr lang="en-US" sz="2800" dirty="0">
              <a:solidFill>
                <a:srgbClr val="004990">
                  <a:alpha val="94902"/>
                </a:srgbClr>
              </a:solidFill>
              <a:latin typeface="Helvetica" pitchFamily="34" charset="0"/>
              <a:ea typeface="Segoe UI" pitchFamily="34" charset="0"/>
              <a:cs typeface="Segoe UI" pitchFamily="34" charset="0"/>
            </a:endParaRPr>
          </a:p>
        </p:txBody>
      </p:sp>
      <p:sp>
        <p:nvSpPr>
          <p:cNvPr id="5" name="Rectangle 8"/>
          <p:cNvSpPr>
            <a:spLocks noChangeArrowheads="1"/>
          </p:cNvSpPr>
          <p:nvPr/>
        </p:nvSpPr>
        <p:spPr bwMode="auto">
          <a:xfrm>
            <a:off x="0" y="-32567"/>
            <a:ext cx="12192000" cy="239082"/>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itchFamily="34" charset="0"/>
                <a:ea typeface="ヒラギノ角ゴ Pro W3" pitchFamily="-104" charset="-128"/>
                <a:cs typeface="Calibri" pitchFamily="34" charset="0"/>
              </a:defRPr>
            </a:lvl1pPr>
            <a:lvl2pPr marL="742950" indent="-285750">
              <a:spcBef>
                <a:spcPct val="20000"/>
              </a:spcBef>
              <a:buChar char="–"/>
              <a:defRPr>
                <a:solidFill>
                  <a:schemeClr val="tx2"/>
                </a:solidFill>
                <a:latin typeface="Calibri" pitchFamily="34" charset="0"/>
                <a:ea typeface="ヒラギノ角ゴ Pro W3" pitchFamily="-104" charset="-128"/>
                <a:cs typeface="Calibri" pitchFamily="34" charset="0"/>
              </a:defRPr>
            </a:lvl2pPr>
            <a:lvl3pPr marL="11430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3pPr>
            <a:lvl4pPr marL="16002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4pPr>
            <a:lvl5pPr marL="2057400" indent="-228600">
              <a:spcBef>
                <a:spcPct val="20000"/>
              </a:spcBef>
              <a:buChar char="»"/>
              <a:defRPr sz="1400">
                <a:solidFill>
                  <a:schemeClr val="tx2"/>
                </a:solidFill>
                <a:latin typeface="Calibri" pitchFamily="34" charset="0"/>
                <a:ea typeface="ヒラギノ角ゴ Pro W3" pitchFamily="-104" charset="-128"/>
                <a:cs typeface="Calibri" pitchFamily="34" charset="0"/>
              </a:defRPr>
            </a:lvl5pPr>
            <a:lvl6pPr marL="25146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6pPr>
            <a:lvl7pPr marL="29718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7pPr>
            <a:lvl8pPr marL="34290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8pPr>
            <a:lvl9pPr marL="38862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9pPr>
          </a:lstStyle>
          <a:p>
            <a:pPr>
              <a:spcBef>
                <a:spcPct val="0"/>
              </a:spcBef>
              <a:buFontTx/>
              <a:buNone/>
            </a:pPr>
            <a:endParaRPr lang="en-US" altLang="en-US" sz="2400">
              <a:solidFill>
                <a:srgbClr val="000000"/>
              </a:solidFill>
              <a:latin typeface="Arial" pitchFamily="34" charset="0"/>
              <a:ea typeface="Osaka" pitchFamily="-104" charset="-128"/>
            </a:endParaRPr>
          </a:p>
        </p:txBody>
      </p:sp>
      <p:grpSp>
        <p:nvGrpSpPr>
          <p:cNvPr id="25" name="Group 24"/>
          <p:cNvGrpSpPr/>
          <p:nvPr/>
        </p:nvGrpSpPr>
        <p:grpSpPr>
          <a:xfrm>
            <a:off x="457200" y="1295400"/>
            <a:ext cx="7041670" cy="4580725"/>
            <a:chOff x="1715011" y="914401"/>
            <a:chExt cx="8565670" cy="5652514"/>
          </a:xfrm>
        </p:grpSpPr>
        <p:grpSp>
          <p:nvGrpSpPr>
            <p:cNvPr id="26" name="Group 25"/>
            <p:cNvGrpSpPr/>
            <p:nvPr/>
          </p:nvGrpSpPr>
          <p:grpSpPr>
            <a:xfrm>
              <a:off x="1715011" y="914401"/>
              <a:ext cx="8545498" cy="2315147"/>
              <a:chOff x="240235" y="1981200"/>
              <a:chExt cx="8545498" cy="2315147"/>
            </a:xfrm>
          </p:grpSpPr>
          <p:pic>
            <p:nvPicPr>
              <p:cNvPr id="43" name="Picture 6" descr="Image result for oak hickory succession"/>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40235" y="1981200"/>
                <a:ext cx="8545498" cy="231514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287696" y="2083117"/>
                <a:ext cx="2509044" cy="7216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600" b="1" dirty="0">
                    <a:latin typeface="Calibri" panose="020F0502020204030204" pitchFamily="34" charset="0"/>
                  </a:rPr>
                  <a:t>Early Successional Forest</a:t>
                </a:r>
              </a:p>
            </p:txBody>
          </p:sp>
          <p:sp>
            <p:nvSpPr>
              <p:cNvPr id="45" name="TextBox 8"/>
              <p:cNvSpPr txBox="1">
                <a:spLocks noChangeArrowheads="1"/>
              </p:cNvSpPr>
              <p:nvPr/>
            </p:nvSpPr>
            <p:spPr bwMode="auto">
              <a:xfrm>
                <a:off x="3339832" y="2085326"/>
                <a:ext cx="2355165" cy="41776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600" b="1" dirty="0">
                    <a:latin typeface="Calibri" panose="020F0502020204030204" pitchFamily="34" charset="0"/>
                  </a:rPr>
                  <a:t>Mature Forest</a:t>
                </a:r>
              </a:p>
            </p:txBody>
          </p:sp>
          <p:sp>
            <p:nvSpPr>
              <p:cNvPr id="46" name="TextBox 8"/>
              <p:cNvSpPr txBox="1">
                <a:spLocks noChangeArrowheads="1"/>
              </p:cNvSpPr>
              <p:nvPr/>
            </p:nvSpPr>
            <p:spPr bwMode="auto">
              <a:xfrm>
                <a:off x="6198247" y="2097707"/>
                <a:ext cx="2537777" cy="7216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600" b="1" dirty="0">
                    <a:latin typeface="Calibri" panose="020F0502020204030204" pitchFamily="34" charset="0"/>
                  </a:rPr>
                  <a:t>Late Successional Forest</a:t>
                </a:r>
              </a:p>
            </p:txBody>
          </p:sp>
        </p:grpSp>
        <p:sp>
          <p:nvSpPr>
            <p:cNvPr id="27" name="TextBox 26"/>
            <p:cNvSpPr txBox="1"/>
            <p:nvPr/>
          </p:nvSpPr>
          <p:spPr>
            <a:xfrm>
              <a:off x="1792952" y="3125777"/>
              <a:ext cx="2550447" cy="417768"/>
            </a:xfrm>
            <a:prstGeom prst="rect">
              <a:avLst/>
            </a:prstGeom>
            <a:noFill/>
          </p:spPr>
          <p:txBody>
            <a:bodyPr wrap="square" rtlCol="0">
              <a:spAutoFit/>
            </a:bodyPr>
            <a:lstStyle/>
            <a:p>
              <a:pPr algn="ctr"/>
              <a:r>
                <a:rPr lang="en-US" sz="1600" dirty="0" smtClean="0">
                  <a:latin typeface="Calibri" panose="020F0502020204030204" pitchFamily="34" charset="0"/>
                </a:rPr>
                <a:t>3,600acres</a:t>
              </a:r>
              <a:endParaRPr lang="en-US" sz="1600" dirty="0">
                <a:latin typeface="Calibri" panose="020F0502020204030204" pitchFamily="34" charset="0"/>
              </a:endParaRPr>
            </a:p>
          </p:txBody>
        </p:sp>
        <p:grpSp>
          <p:nvGrpSpPr>
            <p:cNvPr id="28" name="Group 27"/>
            <p:cNvGrpSpPr/>
            <p:nvPr/>
          </p:nvGrpSpPr>
          <p:grpSpPr>
            <a:xfrm>
              <a:off x="1715011" y="3845810"/>
              <a:ext cx="2527068" cy="2721105"/>
              <a:chOff x="191011" y="3936316"/>
              <a:chExt cx="2527068" cy="2721105"/>
            </a:xfrm>
          </p:grpSpPr>
          <p:pic>
            <p:nvPicPr>
              <p:cNvPr id="40"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191011" y="3936316"/>
                <a:ext cx="2527068" cy="1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8"/>
              <p:cNvSpPr txBox="1">
                <a:spLocks noChangeArrowheads="1"/>
              </p:cNvSpPr>
              <p:nvPr/>
            </p:nvSpPr>
            <p:spPr bwMode="auto">
              <a:xfrm>
                <a:off x="191011" y="5592336"/>
                <a:ext cx="2527068" cy="41776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400" b="1" dirty="0">
                    <a:latin typeface="Calibri" panose="020F0502020204030204" pitchFamily="34" charset="0"/>
                  </a:rPr>
                  <a:t>Golden-winged</a:t>
                </a:r>
                <a:r>
                  <a:rPr lang="en-US" altLang="en-US" sz="1600" b="1" dirty="0">
                    <a:latin typeface="Calibri" panose="020F0502020204030204" pitchFamily="34" charset="0"/>
                  </a:rPr>
                  <a:t> </a:t>
                </a:r>
                <a:r>
                  <a:rPr lang="en-US" altLang="en-US" sz="1400" b="1" dirty="0">
                    <a:latin typeface="Calibri" panose="020F0502020204030204" pitchFamily="34" charset="0"/>
                  </a:rPr>
                  <a:t>Warbler</a:t>
                </a:r>
              </a:p>
            </p:txBody>
          </p:sp>
          <p:sp>
            <p:nvSpPr>
              <p:cNvPr id="42" name="TextBox 41"/>
              <p:cNvSpPr txBox="1"/>
              <p:nvPr/>
            </p:nvSpPr>
            <p:spPr>
              <a:xfrm>
                <a:off x="400911" y="5935821"/>
                <a:ext cx="2176543" cy="721600"/>
              </a:xfrm>
              <a:prstGeom prst="rect">
                <a:avLst/>
              </a:prstGeom>
              <a:noFill/>
            </p:spPr>
            <p:txBody>
              <a:bodyPr wrap="square" rtlCol="0">
                <a:spAutoFit/>
              </a:bodyPr>
              <a:lstStyle/>
              <a:p>
                <a:pPr algn="ctr"/>
                <a:r>
                  <a:rPr lang="en-US" sz="1600" dirty="0" smtClean="0">
                    <a:latin typeface="Calibri" panose="020F0502020204030204" pitchFamily="34" charset="0"/>
                  </a:rPr>
                  <a:t>275 </a:t>
                </a:r>
                <a:r>
                  <a:rPr lang="en-US" sz="1600" dirty="0">
                    <a:latin typeface="Calibri" panose="020F0502020204030204" pitchFamily="34" charset="0"/>
                  </a:rPr>
                  <a:t>breeding territories</a:t>
                </a:r>
              </a:p>
            </p:txBody>
          </p:sp>
        </p:grpSp>
        <p:grpSp>
          <p:nvGrpSpPr>
            <p:cNvPr id="29" name="Group 28"/>
            <p:cNvGrpSpPr/>
            <p:nvPr/>
          </p:nvGrpSpPr>
          <p:grpSpPr>
            <a:xfrm>
              <a:off x="7685576" y="3881030"/>
              <a:ext cx="2595105" cy="2685884"/>
              <a:chOff x="6161575" y="3971537"/>
              <a:chExt cx="2595105" cy="2685884"/>
            </a:xfrm>
          </p:grpSpPr>
          <p:pic>
            <p:nvPicPr>
              <p:cNvPr id="37" name="Picture 2" descr="Related image"/>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199755" y="3971537"/>
                <a:ext cx="2544374" cy="195021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10"/>
              <p:cNvSpPr txBox="1">
                <a:spLocks noChangeArrowheads="1"/>
              </p:cNvSpPr>
              <p:nvPr/>
            </p:nvSpPr>
            <p:spPr bwMode="auto">
              <a:xfrm>
                <a:off x="6161575" y="5641692"/>
                <a:ext cx="2595105" cy="37979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400" b="1" dirty="0">
                    <a:latin typeface="Calibri" panose="020F0502020204030204" pitchFamily="34" charset="0"/>
                  </a:rPr>
                  <a:t>Cerulean Warbler</a:t>
                </a:r>
              </a:p>
            </p:txBody>
          </p:sp>
          <p:sp>
            <p:nvSpPr>
              <p:cNvPr id="39" name="TextBox 38"/>
              <p:cNvSpPr txBox="1"/>
              <p:nvPr/>
            </p:nvSpPr>
            <p:spPr>
              <a:xfrm>
                <a:off x="6293423" y="5935821"/>
                <a:ext cx="2420226" cy="721600"/>
              </a:xfrm>
              <a:prstGeom prst="rect">
                <a:avLst/>
              </a:prstGeom>
              <a:solidFill>
                <a:schemeClr val="bg1"/>
              </a:solidFill>
            </p:spPr>
            <p:txBody>
              <a:bodyPr wrap="square" rtlCol="0">
                <a:spAutoFit/>
              </a:bodyPr>
              <a:lstStyle/>
              <a:p>
                <a:pPr algn="ctr"/>
                <a:r>
                  <a:rPr lang="en-US" sz="1600" dirty="0" smtClean="0">
                    <a:latin typeface="Calibri" panose="020F0502020204030204" pitchFamily="34" charset="0"/>
                  </a:rPr>
                  <a:t>2,700 </a:t>
                </a:r>
                <a:r>
                  <a:rPr lang="en-US" sz="1600" dirty="0">
                    <a:latin typeface="Calibri" panose="020F0502020204030204" pitchFamily="34" charset="0"/>
                  </a:rPr>
                  <a:t>breeding </a:t>
                </a:r>
                <a:r>
                  <a:rPr lang="en-US" sz="1600" dirty="0" smtClean="0">
                    <a:latin typeface="Calibri" panose="020F0502020204030204" pitchFamily="34" charset="0"/>
                  </a:rPr>
                  <a:t>territories </a:t>
                </a:r>
                <a:endParaRPr lang="en-US" sz="1600" dirty="0">
                  <a:latin typeface="Calibri" panose="020F0502020204030204" pitchFamily="34" charset="0"/>
                </a:endParaRPr>
              </a:p>
            </p:txBody>
          </p:sp>
        </p:grpSp>
        <p:grpSp>
          <p:nvGrpSpPr>
            <p:cNvPr id="30" name="Group 29"/>
            <p:cNvGrpSpPr/>
            <p:nvPr/>
          </p:nvGrpSpPr>
          <p:grpSpPr>
            <a:xfrm>
              <a:off x="4746356" y="3881032"/>
              <a:ext cx="2560843" cy="2685882"/>
              <a:chOff x="3222355" y="3971538"/>
              <a:chExt cx="2560843" cy="2685882"/>
            </a:xfrm>
          </p:grpSpPr>
          <p:grpSp>
            <p:nvGrpSpPr>
              <p:cNvPr id="33" name="Group 32"/>
              <p:cNvGrpSpPr/>
              <p:nvPr/>
            </p:nvGrpSpPr>
            <p:grpSpPr>
              <a:xfrm>
                <a:off x="3222355" y="3971538"/>
                <a:ext cx="2560843" cy="2067074"/>
                <a:chOff x="3718060" y="1416617"/>
                <a:chExt cx="2386642" cy="1866098"/>
              </a:xfrm>
            </p:grpSpPr>
            <p:pic>
              <p:nvPicPr>
                <p:cNvPr id="35" name="Picture 4" descr="Image result for wood thrush"/>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733800" y="1416617"/>
                  <a:ext cx="2355164" cy="177330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8"/>
                <p:cNvSpPr txBox="1">
                  <a:spLocks noChangeArrowheads="1"/>
                </p:cNvSpPr>
                <p:nvPr/>
              </p:nvSpPr>
              <p:spPr bwMode="auto">
                <a:xfrm>
                  <a:off x="3718060" y="2939851"/>
                  <a:ext cx="2386642" cy="34286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1" charset="-128"/>
                    </a:defRPr>
                  </a:lvl1pPr>
                  <a:lvl2pPr marL="742950" indent="-285750">
                    <a:defRPr sz="2400">
                      <a:solidFill>
                        <a:schemeClr val="tx1"/>
                      </a:solidFill>
                      <a:latin typeface="Arial" pitchFamily="34" charset="0"/>
                      <a:ea typeface="ヒラギノ角ゴ Pro W3" pitchFamily="1" charset="-128"/>
                    </a:defRPr>
                  </a:lvl2pPr>
                  <a:lvl3pPr marL="1143000" indent="-228600">
                    <a:defRPr sz="2400">
                      <a:solidFill>
                        <a:schemeClr val="tx1"/>
                      </a:solidFill>
                      <a:latin typeface="Arial" pitchFamily="34" charset="0"/>
                      <a:ea typeface="ヒラギノ角ゴ Pro W3" pitchFamily="1" charset="-128"/>
                    </a:defRPr>
                  </a:lvl3pPr>
                  <a:lvl4pPr marL="1600200" indent="-228600">
                    <a:defRPr sz="2400">
                      <a:solidFill>
                        <a:schemeClr val="tx1"/>
                      </a:solidFill>
                      <a:latin typeface="Arial" pitchFamily="34" charset="0"/>
                      <a:ea typeface="ヒラギノ角ゴ Pro W3" pitchFamily="1" charset="-128"/>
                    </a:defRPr>
                  </a:lvl4pPr>
                  <a:lvl5pPr marL="2057400" indent="-228600">
                    <a:defRPr sz="2400">
                      <a:solidFill>
                        <a:schemeClr val="tx1"/>
                      </a:solidFill>
                      <a:latin typeface="Arial"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 charset="-128"/>
                    </a:defRPr>
                  </a:lvl9pPr>
                </a:lstStyle>
                <a:p>
                  <a:pPr algn="ctr"/>
                  <a:r>
                    <a:rPr lang="en-US" altLang="en-US" sz="1400" b="1" dirty="0">
                      <a:latin typeface="Calibri" panose="020F0502020204030204" pitchFamily="34" charset="0"/>
                    </a:rPr>
                    <a:t>Wood Thrush</a:t>
                  </a:r>
                </a:p>
              </p:txBody>
            </p:sp>
          </p:grpSp>
          <p:sp>
            <p:nvSpPr>
              <p:cNvPr id="34" name="TextBox 33"/>
              <p:cNvSpPr txBox="1"/>
              <p:nvPr/>
            </p:nvSpPr>
            <p:spPr>
              <a:xfrm>
                <a:off x="3393560" y="5935821"/>
                <a:ext cx="2252213" cy="721599"/>
              </a:xfrm>
              <a:prstGeom prst="rect">
                <a:avLst/>
              </a:prstGeom>
              <a:noFill/>
            </p:spPr>
            <p:txBody>
              <a:bodyPr wrap="square" rtlCol="0">
                <a:spAutoFit/>
              </a:bodyPr>
              <a:lstStyle/>
              <a:p>
                <a:pPr algn="ctr"/>
                <a:r>
                  <a:rPr lang="en-US" sz="1600" dirty="0" smtClean="0">
                    <a:latin typeface="Calibri" panose="020F0502020204030204" pitchFamily="34" charset="0"/>
                  </a:rPr>
                  <a:t>1,200 </a:t>
                </a:r>
                <a:r>
                  <a:rPr lang="en-US" sz="1600" dirty="0">
                    <a:latin typeface="Calibri" panose="020F0502020204030204" pitchFamily="34" charset="0"/>
                  </a:rPr>
                  <a:t>breeding territories</a:t>
                </a:r>
              </a:p>
            </p:txBody>
          </p:sp>
        </p:grpSp>
        <p:sp>
          <p:nvSpPr>
            <p:cNvPr id="31" name="TextBox 30"/>
            <p:cNvSpPr txBox="1"/>
            <p:nvPr/>
          </p:nvSpPr>
          <p:spPr>
            <a:xfrm>
              <a:off x="7673024" y="3125776"/>
              <a:ext cx="2537777" cy="417768"/>
            </a:xfrm>
            <a:prstGeom prst="rect">
              <a:avLst/>
            </a:prstGeom>
            <a:noFill/>
          </p:spPr>
          <p:txBody>
            <a:bodyPr wrap="square" rtlCol="0">
              <a:spAutoFit/>
            </a:bodyPr>
            <a:lstStyle/>
            <a:p>
              <a:pPr algn="ctr"/>
              <a:r>
                <a:rPr lang="en-US" sz="1600" dirty="0" smtClean="0">
                  <a:latin typeface="Calibri" panose="020F0502020204030204" pitchFamily="34" charset="0"/>
                </a:rPr>
                <a:t>11,400 acres</a:t>
              </a:r>
              <a:endParaRPr lang="en-US" sz="1600" dirty="0">
                <a:latin typeface="Calibri" panose="020F0502020204030204" pitchFamily="34" charset="0"/>
              </a:endParaRPr>
            </a:p>
          </p:txBody>
        </p:sp>
        <p:sp>
          <p:nvSpPr>
            <p:cNvPr id="32" name="TextBox 31"/>
            <p:cNvSpPr txBox="1"/>
            <p:nvPr/>
          </p:nvSpPr>
          <p:spPr>
            <a:xfrm>
              <a:off x="4723078" y="3133396"/>
              <a:ext cx="2529366" cy="417768"/>
            </a:xfrm>
            <a:prstGeom prst="rect">
              <a:avLst/>
            </a:prstGeom>
            <a:noFill/>
          </p:spPr>
          <p:txBody>
            <a:bodyPr wrap="square" rtlCol="0">
              <a:spAutoFit/>
            </a:bodyPr>
            <a:lstStyle/>
            <a:p>
              <a:pPr algn="ctr"/>
              <a:r>
                <a:rPr lang="en-US" sz="1600" dirty="0" smtClean="0">
                  <a:latin typeface="Calibri" panose="020F0502020204030204" pitchFamily="34" charset="0"/>
                </a:rPr>
                <a:t>15,000 acres</a:t>
              </a:r>
              <a:endParaRPr lang="en-US" sz="1600" dirty="0">
                <a:latin typeface="Calibri" panose="020F0502020204030204" pitchFamily="34" charset="0"/>
              </a:endParaRPr>
            </a:p>
          </p:txBody>
        </p:sp>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9480" y="610325"/>
            <a:ext cx="2702943" cy="3017520"/>
          </a:xfrm>
          <a:prstGeom prst="rect">
            <a:avLst/>
          </a:prstGeom>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4147" y="3544230"/>
            <a:ext cx="3088276" cy="3017520"/>
          </a:xfrm>
          <a:prstGeom prst="rect">
            <a:avLst/>
          </a:prstGeom>
        </p:spPr>
      </p:pic>
    </p:spTree>
    <p:extLst>
      <p:ext uri="{BB962C8B-B14F-4D97-AF65-F5344CB8AC3E}">
        <p14:creationId xmlns:p14="http://schemas.microsoft.com/office/powerpoint/2010/main" val="4241888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 descr="Image result for wood thrush"/>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5552"/>
            <a:ext cx="5867400" cy="3914604"/>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13"/>
          <p:cNvSpPr txBox="1">
            <a:spLocks noChangeArrowheads="1"/>
          </p:cNvSpPr>
          <p:nvPr/>
        </p:nvSpPr>
        <p:spPr bwMode="auto">
          <a:xfrm>
            <a:off x="0" y="51102"/>
            <a:ext cx="10354642" cy="523220"/>
          </a:xfrm>
          <a:prstGeom prst="rect">
            <a:avLst/>
          </a:prstGeom>
          <a:noFill/>
          <a:ln w="9525">
            <a:noFill/>
            <a:miter lim="800000"/>
            <a:headEnd/>
            <a:tailEnd/>
          </a:ln>
        </p:spPr>
        <p:txBody>
          <a:bodyPr wrap="square">
            <a:spAutoFit/>
          </a:bodyPr>
          <a:lstStyle/>
          <a:p>
            <a:pPr eaLnBrk="1" fontAlgn="auto" hangingPunct="1">
              <a:spcBef>
                <a:spcPts val="0"/>
              </a:spcBef>
              <a:spcAft>
                <a:spcPts val="0"/>
              </a:spcAft>
              <a:defRPr/>
            </a:pPr>
            <a:r>
              <a:rPr lang="en-US" sz="2800" b="1" dirty="0" smtClean="0">
                <a:solidFill>
                  <a:schemeClr val="bg1"/>
                </a:solidFill>
                <a:latin typeface="Helvetica" pitchFamily="34" charset="0"/>
                <a:ea typeface="Segoe UI" pitchFamily="34" charset="0"/>
                <a:cs typeface="Segoe UI" pitchFamily="34" charset="0"/>
              </a:rPr>
              <a:t>Next steps</a:t>
            </a:r>
            <a:endParaRPr lang="en-US" sz="2800" b="1" dirty="0">
              <a:solidFill>
                <a:schemeClr val="bg1"/>
              </a:solidFill>
              <a:latin typeface="Helvetica" pitchFamily="34" charset="0"/>
              <a:ea typeface="Segoe UI" pitchFamily="34" charset="0"/>
              <a:cs typeface="Segoe UI" pitchFamily="34" charset="0"/>
            </a:endParaRPr>
          </a:p>
        </p:txBody>
      </p:sp>
      <p:sp>
        <p:nvSpPr>
          <p:cNvPr id="32" name="TextBox 31"/>
          <p:cNvSpPr txBox="1"/>
          <p:nvPr/>
        </p:nvSpPr>
        <p:spPr>
          <a:xfrm>
            <a:off x="0" y="3883009"/>
            <a:ext cx="12164152" cy="2846933"/>
          </a:xfrm>
          <a:prstGeom prst="rect">
            <a:avLst/>
          </a:prstGeom>
          <a:solidFill>
            <a:schemeClr val="bg1">
              <a:lumMod val="65000"/>
            </a:schemeClr>
          </a:solidFill>
        </p:spPr>
        <p:txBody>
          <a:bodyPr wrap="square" rtlCol="0">
            <a:spAutoFit/>
          </a:bodyPr>
          <a:lstStyle/>
          <a:p>
            <a:pPr marL="800100" lvl="1" indent="-342900">
              <a:spcAft>
                <a:spcPts val="600"/>
              </a:spcAft>
              <a:buFont typeface="Arial" panose="020B0604020202020204" pitchFamily="34" charset="0"/>
              <a:buChar char="•"/>
            </a:pPr>
            <a:r>
              <a:rPr lang="en-US" sz="2200" dirty="0" smtClean="0">
                <a:solidFill>
                  <a:schemeClr val="bg1"/>
                </a:solidFill>
                <a:latin typeface="Calibri" panose="020F0502020204030204" pitchFamily="34" charset="0"/>
              </a:rPr>
              <a:t>Evaluate whether managing for forest age and structural diversity results in changes in bird abundance (local effect)</a:t>
            </a:r>
          </a:p>
          <a:p>
            <a:pPr marL="800100" lvl="1" indent="-342900">
              <a:spcAft>
                <a:spcPts val="600"/>
              </a:spcAft>
              <a:buFont typeface="Arial" panose="020B0604020202020204" pitchFamily="34" charset="0"/>
              <a:buChar char="•"/>
            </a:pPr>
            <a:r>
              <a:rPr lang="en-US" sz="2200" dirty="0" smtClean="0">
                <a:solidFill>
                  <a:schemeClr val="bg1"/>
                </a:solidFill>
                <a:latin typeface="Calibri" panose="020F0502020204030204" pitchFamily="34" charset="0"/>
              </a:rPr>
              <a:t>Develop monitoring frameworks to assess landscape response</a:t>
            </a:r>
          </a:p>
          <a:p>
            <a:pPr marL="800100" lvl="1" indent="-342900">
              <a:spcAft>
                <a:spcPts val="600"/>
              </a:spcAft>
              <a:buFont typeface="Arial" panose="020B0604020202020204" pitchFamily="34" charset="0"/>
              <a:buChar char="•"/>
            </a:pPr>
            <a:r>
              <a:rPr lang="en-US" sz="2200" dirty="0" smtClean="0">
                <a:solidFill>
                  <a:schemeClr val="bg1"/>
                </a:solidFill>
                <a:latin typeface="Calibri" panose="020F0502020204030204" pitchFamily="34" charset="0"/>
              </a:rPr>
              <a:t>Develop a cost efficient monitoring program </a:t>
            </a:r>
          </a:p>
          <a:p>
            <a:pPr marL="800100" lvl="1" indent="-342900">
              <a:spcAft>
                <a:spcPts val="600"/>
              </a:spcAft>
              <a:buFont typeface="Arial" panose="020B0604020202020204" pitchFamily="34" charset="0"/>
              <a:buChar char="•"/>
            </a:pPr>
            <a:r>
              <a:rPr lang="en-US" sz="2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Develop common metrics/measures of success for birds to </a:t>
            </a:r>
          </a:p>
          <a:p>
            <a:pPr marL="1257300" lvl="2" indent="-342900">
              <a:spcAft>
                <a:spcPts val="600"/>
              </a:spcAft>
              <a:buFont typeface="Arial" panose="020B0604020202020204" pitchFamily="34" charset="0"/>
              <a:buChar char="•"/>
            </a:pPr>
            <a:r>
              <a:rPr lang="en-US" sz="2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evaluate impacts across NFWF landscapes </a:t>
            </a:r>
          </a:p>
          <a:p>
            <a:pPr marL="1257300" lvl="2" indent="-342900">
              <a:spcAft>
                <a:spcPts val="600"/>
              </a:spcAft>
              <a:buFont typeface="Arial" panose="020B0604020202020204" pitchFamily="34" charset="0"/>
              <a:buChar char="•"/>
            </a:pPr>
            <a:r>
              <a:rPr lang="en-US" sz="2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better understand national impacts on bird conservation</a:t>
            </a:r>
            <a:endParaRPr lang="en-US" sz="2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2775" y="0"/>
            <a:ext cx="6621377" cy="3899052"/>
          </a:xfrm>
          <a:prstGeom prst="rect">
            <a:avLst/>
          </a:prstGeom>
        </p:spPr>
      </p:pic>
    </p:spTree>
    <p:extLst>
      <p:ext uri="{BB962C8B-B14F-4D97-AF65-F5344CB8AC3E}">
        <p14:creationId xmlns:p14="http://schemas.microsoft.com/office/powerpoint/2010/main" val="9031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2">
                                            <p:txEl>
                                              <p:pRg st="0" end="0"/>
                                            </p:txEl>
                                          </p:spTgt>
                                        </p:tgtEl>
                                        <p:attrNameLst>
                                          <p:attrName>ppt_c</p:attrName>
                                        </p:attrNameLst>
                                      </p:cBhvr>
                                      <p:to>
                                        <a:schemeClr val="tx1"/>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2">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2">
                                            <p:txEl>
                                              <p:pRg st="2" end="2"/>
                                            </p:txEl>
                                          </p:spTgt>
                                        </p:tgtEl>
                                        <p:attrNameLst>
                                          <p:attrName>ppt_c</p:attrName>
                                        </p:attrNameLst>
                                      </p:cBhvr>
                                      <p:to>
                                        <a:schemeClr val="tx1"/>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2">
                                            <p:txEl>
                                              <p:pRg st="3" end="3"/>
                                            </p:txEl>
                                          </p:spTgt>
                                        </p:tgtEl>
                                        <p:attrNameLst>
                                          <p:attrName>ppt_c</p:attrName>
                                        </p:attrNameLst>
                                      </p:cBhvr>
                                      <p:to>
                                        <a:schemeClr val="tx1"/>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2">
                                            <p:txEl>
                                              <p:pRg st="4" end="4"/>
                                            </p:txEl>
                                          </p:spTgt>
                                        </p:tgtEl>
                                        <p:attrNameLst>
                                          <p:attrName>ppt_c</p:attrName>
                                        </p:attrNameLst>
                                      </p:cBhvr>
                                      <p:to>
                                        <a:schemeClr val="tx1"/>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2">
                                            <p:txEl>
                                              <p:pRg st="5" end="5"/>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p:cNvGraphicFramePr>
            <a:graphicFrameLocks noChangeAspect="1"/>
          </p:cNvGraphicFramePr>
          <p:nvPr>
            <p:extLst>
              <p:ext uri="{D42A27DB-BD31-4B8C-83A1-F6EECF244321}">
                <p14:modId xmlns:p14="http://schemas.microsoft.com/office/powerpoint/2010/main" val="3027964307"/>
              </p:ext>
            </p:extLst>
          </p:nvPr>
        </p:nvGraphicFramePr>
        <p:xfrm>
          <a:off x="-76200" y="-39688"/>
          <a:ext cx="12268200" cy="6897688"/>
        </p:xfrm>
        <a:graphic>
          <a:graphicData uri="http://schemas.openxmlformats.org/presentationml/2006/ole">
            <mc:AlternateContent xmlns:mc="http://schemas.openxmlformats.org/markup-compatibility/2006">
              <mc:Choice xmlns:v="urn:schemas-microsoft-com:vml" Requires="v">
                <p:oleObj spid="_x0000_s2153" name="Image" r:id="rId4" imgW="3901448" imgH="2194564" progId="Photoshop.Image.18">
                  <p:embed/>
                </p:oleObj>
              </mc:Choice>
              <mc:Fallback>
                <p:oleObj name="Image" r:id="rId4" imgW="3901448" imgH="2194564" progId="Photoshop.Image.1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9688"/>
                        <a:ext cx="122682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itle 6"/>
          <p:cNvSpPr txBox="1">
            <a:spLocks/>
          </p:cNvSpPr>
          <p:nvPr/>
        </p:nvSpPr>
        <p:spPr>
          <a:xfrm>
            <a:off x="0" y="152400"/>
            <a:ext cx="5334000" cy="533400"/>
          </a:xfrm>
          <a:prstGeom prst="rect">
            <a:avLst/>
          </a:prstGeom>
        </p:spPr>
        <p:txBody>
          <a:bodyPr/>
          <a:lstStyle/>
          <a:p>
            <a:pPr>
              <a:defRPr/>
            </a:pPr>
            <a:r>
              <a:rPr lang="en-US" sz="3600" kern="0" dirty="0">
                <a:solidFill>
                  <a:srgbClr val="054D92"/>
                </a:solidFill>
                <a:latin typeface="Helvetica" panose="020B0604020202020204" pitchFamily="34" charset="0"/>
                <a:ea typeface="+mj-ea"/>
                <a:cs typeface="Helvetica" panose="020B0604020202020204" pitchFamily="34" charset="0"/>
              </a:rPr>
              <a:t>NFWF’s </a:t>
            </a:r>
            <a:r>
              <a:rPr lang="en-US" sz="3600" kern="0" dirty="0" smtClean="0">
                <a:solidFill>
                  <a:srgbClr val="054D92"/>
                </a:solidFill>
                <a:latin typeface="Helvetica" panose="020B0604020202020204" pitchFamily="34" charset="0"/>
                <a:ea typeface="+mj-ea"/>
                <a:cs typeface="Helvetica" panose="020B0604020202020204" pitchFamily="34" charset="0"/>
              </a:rPr>
              <a:t>call </a:t>
            </a:r>
            <a:r>
              <a:rPr lang="en-US" sz="3600" kern="0" dirty="0">
                <a:solidFill>
                  <a:srgbClr val="054D92"/>
                </a:solidFill>
                <a:latin typeface="Helvetica" panose="020B0604020202020204" pitchFamily="34" charset="0"/>
                <a:ea typeface="+mj-ea"/>
                <a:cs typeface="Helvetica" panose="020B0604020202020204" pitchFamily="34" charset="0"/>
              </a:rPr>
              <a:t>to </a:t>
            </a:r>
            <a:r>
              <a:rPr lang="en-US" sz="3600" kern="0" dirty="0" smtClean="0">
                <a:solidFill>
                  <a:srgbClr val="054D92"/>
                </a:solidFill>
                <a:latin typeface="Helvetica" panose="020B0604020202020204" pitchFamily="34" charset="0"/>
                <a:ea typeface="+mj-ea"/>
                <a:cs typeface="Helvetica" panose="020B0604020202020204" pitchFamily="34" charset="0"/>
              </a:rPr>
              <a:t>action</a:t>
            </a:r>
            <a:endParaRPr lang="en-US" sz="3600" kern="0" dirty="0">
              <a:solidFill>
                <a:srgbClr val="054D92"/>
              </a:solidFill>
              <a:latin typeface="Helvetica" panose="020B0604020202020204" pitchFamily="34" charset="0"/>
              <a:ea typeface="+mj-ea"/>
              <a:cs typeface="Helvetica" panose="020B0604020202020204" pitchFamily="34" charset="0"/>
            </a:endParaRPr>
          </a:p>
        </p:txBody>
      </p:sp>
      <p:sp>
        <p:nvSpPr>
          <p:cNvPr id="9" name="TextBox 8"/>
          <p:cNvSpPr txBox="1">
            <a:spLocks noChangeArrowheads="1"/>
          </p:cNvSpPr>
          <p:nvPr/>
        </p:nvSpPr>
        <p:spPr bwMode="auto">
          <a:xfrm>
            <a:off x="76200" y="5410200"/>
            <a:ext cx="8229600" cy="1261884"/>
          </a:xfrm>
          <a:prstGeom prst="rect">
            <a:avLst/>
          </a:prstGeom>
          <a:solidFill>
            <a:schemeClr val="accent3">
              <a:lumMod val="95000"/>
              <a:alpha val="89804"/>
            </a:schemeClr>
          </a:solidFill>
          <a:ln w="9525">
            <a:noFill/>
            <a:miter lim="800000"/>
            <a:headEnd/>
            <a:tailEnd/>
          </a:ln>
          <a:effectLst/>
          <a:scene3d>
            <a:camera prst="orthographicFront"/>
            <a:lightRig rig="threePt" dir="t"/>
          </a:scene3d>
          <a:sp3d extrusionH="127000">
            <a:extrusionClr>
              <a:schemeClr val="bg1">
                <a:lumMod val="85000"/>
              </a:schemeClr>
            </a:extrusionClr>
          </a:sp3d>
        </p:spPr>
        <p:txBody>
          <a:bodyPr wrap="square" lIns="18288" rIns="18288">
            <a:spAutoFit/>
          </a:bodyPr>
          <a:lstStyle/>
          <a:p>
            <a:pPr marL="463550">
              <a:spcAft>
                <a:spcPts val="600"/>
              </a:spcAft>
              <a:buClr>
                <a:srgbClr val="B2BB1E"/>
              </a:buClr>
              <a:defRPr/>
            </a:pPr>
            <a:r>
              <a:rPr lang="en-US" dirty="0">
                <a:solidFill>
                  <a:prstClr val="black"/>
                </a:solidFill>
                <a:latin typeface="Calibri" panose="020F0502020204030204" pitchFamily="34" charset="0"/>
                <a:cs typeface="Arial" pitchFamily="34" charset="0"/>
              </a:rPr>
              <a:t>Develop long-term, science-based conservation programs </a:t>
            </a:r>
            <a:r>
              <a:rPr lang="en-US" sz="2800" b="1" dirty="0">
                <a:solidFill>
                  <a:prstClr val="black"/>
                </a:solidFill>
                <a:latin typeface="Calibri" panose="020F0502020204030204" pitchFamily="34" charset="0"/>
                <a:cs typeface="Arial" pitchFamily="34" charset="0"/>
              </a:rPr>
              <a:t>with measurable outcomes </a:t>
            </a:r>
            <a:r>
              <a:rPr lang="en-US" dirty="0">
                <a:solidFill>
                  <a:prstClr val="black"/>
                </a:solidFill>
                <a:latin typeface="Calibri" panose="020F0502020204030204" pitchFamily="34" charset="0"/>
                <a:cs typeface="Arial" pitchFamily="34" charset="0"/>
              </a:rPr>
              <a:t>that “move the needle” for key species, places of importance, or issues</a:t>
            </a:r>
          </a:p>
        </p:txBody>
      </p:sp>
      <p:sp>
        <p:nvSpPr>
          <p:cNvPr id="5" name="TextBox 7"/>
          <p:cNvSpPr txBox="1">
            <a:spLocks noChangeArrowheads="1"/>
          </p:cNvSpPr>
          <p:nvPr/>
        </p:nvSpPr>
        <p:spPr bwMode="auto">
          <a:xfrm>
            <a:off x="7162800" y="14287"/>
            <a:ext cx="4914900" cy="3716337"/>
          </a:xfrm>
          <a:prstGeom prst="rect">
            <a:avLst/>
          </a:prstGeom>
          <a:solidFill>
            <a:schemeClr val="accent3">
              <a:lumMod val="95000"/>
            </a:schemeClr>
          </a:solidFill>
          <a:ln>
            <a:noFill/>
          </a:ln>
          <a:extLst/>
        </p:spPr>
        <p:txBody>
          <a:bodyPr spcCol="457200"/>
          <a:lstStyle>
            <a:lvl1pPr marL="285750" indent="-285750">
              <a:defRPr sz="3200">
                <a:solidFill>
                  <a:schemeClr val="tx1"/>
                </a:solidFill>
                <a:latin typeface="Arial" pitchFamily="34" charset="0"/>
                <a:ea typeface="Osaka" charset="-128"/>
              </a:defRPr>
            </a:lvl1pPr>
            <a:lvl2pPr>
              <a:defRPr sz="2800">
                <a:solidFill>
                  <a:schemeClr val="tx1"/>
                </a:solidFill>
                <a:latin typeface="Arial" pitchFamily="34" charset="0"/>
                <a:ea typeface="Osaka" charset="-128"/>
              </a:defRPr>
            </a:lvl2pPr>
            <a:lvl3pPr>
              <a:defRPr sz="2400">
                <a:solidFill>
                  <a:schemeClr val="tx1"/>
                </a:solidFill>
                <a:latin typeface="Arial" pitchFamily="34" charset="0"/>
                <a:ea typeface="Osaka" charset="-128"/>
              </a:defRPr>
            </a:lvl3pPr>
            <a:lvl4pPr>
              <a:defRPr sz="2000">
                <a:solidFill>
                  <a:schemeClr val="tx1"/>
                </a:solidFill>
                <a:latin typeface="Arial" pitchFamily="34" charset="0"/>
                <a:ea typeface="Osaka" charset="-128"/>
              </a:defRPr>
            </a:lvl4pPr>
            <a:lvl5pPr>
              <a:defRPr sz="2000">
                <a:solidFill>
                  <a:schemeClr val="tx1"/>
                </a:solidFill>
                <a:latin typeface="Arial" pitchFamily="34" charset="0"/>
                <a:ea typeface="Osaka" charset="-128"/>
              </a:defRPr>
            </a:lvl5pPr>
            <a:lvl6pPr eaLnBrk="0" hangingPunct="0">
              <a:defRPr sz="2000">
                <a:solidFill>
                  <a:schemeClr val="tx1"/>
                </a:solidFill>
                <a:latin typeface="Arial" pitchFamily="34" charset="0"/>
                <a:ea typeface="Osaka" charset="-128"/>
              </a:defRPr>
            </a:lvl6pPr>
            <a:lvl7pPr eaLnBrk="0" hangingPunct="0">
              <a:defRPr sz="2000">
                <a:solidFill>
                  <a:schemeClr val="tx1"/>
                </a:solidFill>
                <a:latin typeface="Arial" pitchFamily="34" charset="0"/>
                <a:ea typeface="Osaka" charset="-128"/>
              </a:defRPr>
            </a:lvl7pPr>
            <a:lvl8pPr eaLnBrk="0" hangingPunct="0">
              <a:defRPr sz="2000">
                <a:solidFill>
                  <a:schemeClr val="tx1"/>
                </a:solidFill>
                <a:latin typeface="Arial" pitchFamily="34" charset="0"/>
                <a:ea typeface="Osaka" charset="-128"/>
              </a:defRPr>
            </a:lvl8pPr>
            <a:lvl9pPr eaLnBrk="0" hangingPunct="0">
              <a:defRPr sz="2000">
                <a:solidFill>
                  <a:schemeClr val="tx1"/>
                </a:solidFill>
                <a:latin typeface="Arial" pitchFamily="34" charset="0"/>
                <a:ea typeface="Osaka" charset="-128"/>
              </a:defRPr>
            </a:lvl9pPr>
          </a:lstStyle>
          <a:p>
            <a:pPr marL="0" indent="0">
              <a:defRPr/>
            </a:pPr>
            <a:r>
              <a:rPr lang="en-US" altLang="en-US" sz="2000" b="1" dirty="0">
                <a:solidFill>
                  <a:srgbClr val="000000"/>
                </a:solidFill>
                <a:latin typeface="Calibri" pitchFamily="34" charset="0"/>
                <a:ea typeface="ヒラギノ角ゴ Pro W3" charset="-128"/>
                <a:cs typeface="Arial" pitchFamily="34" charset="0"/>
              </a:rPr>
              <a:t>Who We Are</a:t>
            </a:r>
          </a:p>
          <a:p>
            <a:pPr marL="342900" indent="-342900">
              <a:buFont typeface="Arial" panose="020B0604020202020204" pitchFamily="34" charset="0"/>
              <a:buChar char="•"/>
              <a:defRPr/>
            </a:pPr>
            <a:r>
              <a:rPr lang="en-US" altLang="en-US" sz="2000" dirty="0">
                <a:solidFill>
                  <a:srgbClr val="000000"/>
                </a:solidFill>
                <a:latin typeface="Calibri" pitchFamily="34" charset="0"/>
                <a:ea typeface="ヒラギノ角ゴ Pro W3" charset="-128"/>
                <a:cs typeface="Arial" pitchFamily="34" charset="0"/>
              </a:rPr>
              <a:t>Chartered by Congress in 1984</a:t>
            </a:r>
          </a:p>
          <a:p>
            <a:pPr marL="342900" indent="-342900">
              <a:buFont typeface="Arial" panose="020B0604020202020204" pitchFamily="34" charset="0"/>
              <a:buChar char="•"/>
              <a:defRPr/>
            </a:pPr>
            <a:endParaRPr lang="en-US" altLang="en-US" sz="1200" b="1" dirty="0">
              <a:solidFill>
                <a:srgbClr val="000000"/>
              </a:solidFill>
              <a:latin typeface="Calibri" pitchFamily="34" charset="0"/>
              <a:ea typeface="ヒラギノ角ゴ Pro W3" charset="-128"/>
              <a:cs typeface="Arial" pitchFamily="34" charset="0"/>
            </a:endParaRPr>
          </a:p>
          <a:p>
            <a:pPr marL="0" indent="0">
              <a:defRPr/>
            </a:pPr>
            <a:r>
              <a:rPr lang="en-US" altLang="en-US" sz="2000" b="1" dirty="0">
                <a:solidFill>
                  <a:srgbClr val="000000"/>
                </a:solidFill>
                <a:latin typeface="Calibri" pitchFamily="34" charset="0"/>
                <a:ea typeface="ヒラギノ角ゴ Pro W3" charset="-128"/>
                <a:cs typeface="Arial" pitchFamily="34" charset="0"/>
              </a:rPr>
              <a:t>What We Do</a:t>
            </a:r>
          </a:p>
          <a:p>
            <a:pPr marL="342900" indent="-342900">
              <a:buFont typeface="Arial" panose="020B0604020202020204" pitchFamily="34" charset="0"/>
              <a:buChar char="•"/>
              <a:defRPr/>
            </a:pPr>
            <a:r>
              <a:rPr lang="en-US" altLang="en-US" sz="2000" dirty="0" smtClean="0">
                <a:solidFill>
                  <a:srgbClr val="000000"/>
                </a:solidFill>
                <a:latin typeface="Calibri" pitchFamily="34" charset="0"/>
                <a:ea typeface="ヒラギノ角ゴ Pro W3" charset="-128"/>
                <a:cs typeface="Arial" pitchFamily="34" charset="0"/>
              </a:rPr>
              <a:t>Facilitate </a:t>
            </a:r>
            <a:r>
              <a:rPr lang="en-US" altLang="en-US" sz="2000" dirty="0">
                <a:solidFill>
                  <a:srgbClr val="000000"/>
                </a:solidFill>
                <a:latin typeface="Calibri" pitchFamily="34" charset="0"/>
                <a:ea typeface="ヒラギノ角ゴ Pro W3" charset="-128"/>
                <a:cs typeface="Arial" pitchFamily="34" charset="0"/>
              </a:rPr>
              <a:t>collaboration </a:t>
            </a:r>
            <a:r>
              <a:rPr lang="en-US" altLang="en-US" sz="2000" dirty="0" smtClean="0">
                <a:solidFill>
                  <a:srgbClr val="000000"/>
                </a:solidFill>
                <a:latin typeface="Calibri" pitchFamily="34" charset="0"/>
                <a:ea typeface="ヒラギノ角ゴ Pro W3" charset="-128"/>
                <a:cs typeface="Arial" pitchFamily="34" charset="0"/>
              </a:rPr>
              <a:t>and funding among </a:t>
            </a:r>
            <a:r>
              <a:rPr lang="en-US" altLang="en-US" sz="2000" dirty="0">
                <a:solidFill>
                  <a:srgbClr val="000000"/>
                </a:solidFill>
                <a:latin typeface="Calibri" pitchFamily="34" charset="0"/>
                <a:ea typeface="ヒラギノ角ゴ Pro W3" charset="-128"/>
                <a:cs typeface="Arial" pitchFamily="34" charset="0"/>
              </a:rPr>
              <a:t>federal agencies and private </a:t>
            </a:r>
            <a:r>
              <a:rPr lang="en-US" altLang="en-US" sz="2000" dirty="0" smtClean="0">
                <a:solidFill>
                  <a:srgbClr val="000000"/>
                </a:solidFill>
                <a:latin typeface="Calibri" pitchFamily="34" charset="0"/>
                <a:ea typeface="ヒラギノ角ゴ Pro W3" charset="-128"/>
                <a:cs typeface="Arial" pitchFamily="34" charset="0"/>
              </a:rPr>
              <a:t>sector</a:t>
            </a:r>
          </a:p>
          <a:p>
            <a:pPr>
              <a:defRPr/>
            </a:pPr>
            <a:r>
              <a:rPr lang="en-US" altLang="en-US" sz="2000" b="1" dirty="0">
                <a:solidFill>
                  <a:srgbClr val="000000"/>
                </a:solidFill>
                <a:latin typeface="Calibri" pitchFamily="34" charset="0"/>
                <a:cs typeface="Arial" pitchFamily="34" charset="0"/>
              </a:rPr>
              <a:t>NFWF is</a:t>
            </a:r>
          </a:p>
          <a:p>
            <a:pPr marL="342900" indent="-342900">
              <a:buFont typeface="Arial" panose="020B0604020202020204" pitchFamily="34" charset="0"/>
              <a:buChar char="•"/>
              <a:defRPr/>
            </a:pPr>
            <a:r>
              <a:rPr lang="en-US" altLang="en-US" sz="2000" dirty="0">
                <a:solidFill>
                  <a:srgbClr val="000000"/>
                </a:solidFill>
                <a:latin typeface="Calibri" pitchFamily="34" charset="0"/>
                <a:cs typeface="Arial" pitchFamily="34" charset="0"/>
              </a:rPr>
              <a:t>An implementer – we fund projects through competitive </a:t>
            </a:r>
            <a:r>
              <a:rPr lang="en-US" altLang="en-US" sz="2000" dirty="0" smtClean="0">
                <a:solidFill>
                  <a:srgbClr val="000000"/>
                </a:solidFill>
                <a:latin typeface="Calibri" pitchFamily="34" charset="0"/>
                <a:cs typeface="Arial" pitchFamily="34" charset="0"/>
              </a:rPr>
              <a:t>RFP’s</a:t>
            </a:r>
            <a:endParaRPr lang="en-US" altLang="en-US" sz="2000" dirty="0">
              <a:solidFill>
                <a:srgbClr val="000000"/>
              </a:solidFill>
              <a:latin typeface="Calibri" pitchFamily="34" charset="0"/>
              <a:cs typeface="Arial" pitchFamily="34" charset="0"/>
            </a:endParaRPr>
          </a:p>
          <a:p>
            <a:pPr>
              <a:defRPr/>
            </a:pPr>
            <a:r>
              <a:rPr lang="en-US" altLang="en-US" sz="2000" b="1" dirty="0">
                <a:solidFill>
                  <a:srgbClr val="000000"/>
                </a:solidFill>
                <a:latin typeface="Calibri" pitchFamily="34" charset="0"/>
                <a:cs typeface="Arial" pitchFamily="34" charset="0"/>
              </a:rPr>
              <a:t>NFWF is not</a:t>
            </a:r>
          </a:p>
          <a:p>
            <a:pPr marL="342900" indent="-342900">
              <a:buFont typeface="Arial" panose="020B0604020202020204" pitchFamily="34" charset="0"/>
              <a:buChar char="•"/>
              <a:defRPr/>
            </a:pPr>
            <a:r>
              <a:rPr lang="en-US" altLang="en-US" sz="2000" dirty="0">
                <a:solidFill>
                  <a:srgbClr val="000000"/>
                </a:solidFill>
                <a:latin typeface="Calibri" pitchFamily="34" charset="0"/>
                <a:cs typeface="Arial" pitchFamily="34" charset="0"/>
              </a:rPr>
              <a:t> An advocacy organization that engages in lobbying or litigation </a:t>
            </a:r>
          </a:p>
          <a:p>
            <a:pPr marL="342900" indent="-342900">
              <a:buFont typeface="Arial" panose="020B0604020202020204" pitchFamily="34" charset="0"/>
              <a:buChar char="•"/>
              <a:defRPr/>
            </a:pPr>
            <a:endParaRPr lang="en-US" altLang="en-US" sz="2000" dirty="0">
              <a:solidFill>
                <a:srgbClr val="000000"/>
              </a:solidFill>
              <a:latin typeface="Calibri" pitchFamily="34" charset="0"/>
              <a:ea typeface="ヒラギノ角ゴ Pro W3" charset="-128"/>
              <a:cs typeface="Arial" pitchFamily="34" charset="0"/>
            </a:endParaRPr>
          </a:p>
          <a:p>
            <a:pPr marL="0" indent="0">
              <a:defRPr/>
            </a:pPr>
            <a:endParaRPr lang="en-US" altLang="en-US" sz="2000" dirty="0">
              <a:solidFill>
                <a:schemeClr val="tx2"/>
              </a:solidFill>
              <a:latin typeface="Calibri" pitchFamily="34" charset="0"/>
              <a:ea typeface="ヒラギノ角ゴ Pro W3" charset="-128"/>
              <a:cs typeface="Arial" pitchFamily="34" charset="0"/>
            </a:endParaRPr>
          </a:p>
        </p:txBody>
      </p:sp>
    </p:spTree>
    <p:extLst>
      <p:ext uri="{BB962C8B-B14F-4D97-AF65-F5344CB8AC3E}">
        <p14:creationId xmlns:p14="http://schemas.microsoft.com/office/powerpoint/2010/main" val="228625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1828800" y="2865438"/>
            <a:ext cx="8534400" cy="1447800"/>
            <a:chOff x="304800" y="3276600"/>
            <a:chExt cx="8534400" cy="1613832"/>
          </a:xfrm>
        </p:grpSpPr>
        <p:sp>
          <p:nvSpPr>
            <p:cNvPr id="10" name="Rectangle 9"/>
            <p:cNvSpPr>
              <a:spLocks noChangeArrowheads="1"/>
            </p:cNvSpPr>
            <p:nvPr/>
          </p:nvSpPr>
          <p:spPr bwMode="auto">
            <a:xfrm>
              <a:off x="304800" y="3276600"/>
              <a:ext cx="8534400" cy="1295313"/>
            </a:xfrm>
            <a:prstGeom prst="rect">
              <a:avLst/>
            </a:prstGeom>
            <a:solidFill>
              <a:srgbClr val="17375E"/>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sp>
          <p:nvSpPr>
            <p:cNvPr id="4141" name="TextBox 10"/>
            <p:cNvSpPr txBox="1">
              <a:spLocks noChangeArrowheads="1"/>
            </p:cNvSpPr>
            <p:nvPr/>
          </p:nvSpPr>
          <p:spPr bwMode="auto">
            <a:xfrm>
              <a:off x="381000" y="3324378"/>
              <a:ext cx="8382000" cy="1337981"/>
            </a:xfrm>
            <a:prstGeom prst="rect">
              <a:avLst/>
            </a:prstGeom>
            <a:noFill/>
            <a:ln w="9525">
              <a:noFill/>
              <a:miter lim="800000"/>
              <a:headEnd/>
              <a:tailEnd/>
            </a:ln>
          </p:spPr>
          <p:txBody>
            <a:bodyPr>
              <a:spAutoFit/>
            </a:bodyPr>
            <a:lstStyle/>
            <a:p>
              <a:r>
                <a:rPr lang="en-US" b="1" dirty="0">
                  <a:solidFill>
                    <a:srgbClr val="95B3D7"/>
                  </a:solidFill>
                  <a:latin typeface="Arial Black" pitchFamily="1" charset="0"/>
                </a:rPr>
                <a:t>NFWF ability to “move the needle” </a:t>
              </a:r>
            </a:p>
            <a:p>
              <a:pPr>
                <a:buFont typeface="Wingdings" pitchFamily="1" charset="2"/>
                <a:buChar char="§"/>
              </a:pPr>
              <a:r>
                <a:rPr lang="en-US" sz="1400" dirty="0">
                  <a:solidFill>
                    <a:schemeClr val="accent6">
                      <a:lumMod val="20000"/>
                      <a:lumOff val="80000"/>
                    </a:schemeClr>
                  </a:solidFill>
                  <a:latin typeface="Calibri" charset="0"/>
                </a:rPr>
                <a:t> </a:t>
              </a:r>
              <a:r>
                <a:rPr lang="en-US" sz="1600" dirty="0">
                  <a:solidFill>
                    <a:schemeClr val="accent6">
                      <a:lumMod val="20000"/>
                      <a:lumOff val="80000"/>
                    </a:schemeClr>
                  </a:solidFill>
                  <a:latin typeface="Calibri" charset="0"/>
                </a:rPr>
                <a:t>Species are the metrics for measuring success </a:t>
              </a:r>
            </a:p>
            <a:p>
              <a:pPr>
                <a:buFont typeface="Wingdings" pitchFamily="1" charset="2"/>
                <a:buChar char="§"/>
              </a:pPr>
              <a:r>
                <a:rPr lang="en-US" sz="1600" dirty="0">
                  <a:solidFill>
                    <a:schemeClr val="accent6">
                      <a:lumMod val="20000"/>
                      <a:lumOff val="80000"/>
                    </a:schemeClr>
                  </a:solidFill>
                  <a:latin typeface="Calibri" charset="0"/>
                </a:rPr>
                <a:t> Needle movement measured as percent change toward population goals for indicator species </a:t>
              </a:r>
            </a:p>
            <a:p>
              <a:pPr>
                <a:buFont typeface="Wingdings" pitchFamily="1" charset="2"/>
                <a:buChar char="§"/>
              </a:pPr>
              <a:r>
                <a:rPr lang="en-US" sz="1600" dirty="0">
                  <a:solidFill>
                    <a:schemeClr val="accent6">
                      <a:lumMod val="20000"/>
                      <a:lumOff val="80000"/>
                    </a:schemeClr>
                  </a:solidFill>
                  <a:latin typeface="Calibri" charset="0"/>
                </a:rPr>
                <a:t> Preferred time frame 2 – 10 years</a:t>
              </a:r>
            </a:p>
          </p:txBody>
        </p:sp>
        <p:sp>
          <p:nvSpPr>
            <p:cNvPr id="33" name="Down Arrow 32"/>
            <p:cNvSpPr>
              <a:spLocks noChangeArrowheads="1"/>
            </p:cNvSpPr>
            <p:nvPr/>
          </p:nvSpPr>
          <p:spPr bwMode="auto">
            <a:xfrm>
              <a:off x="4419600" y="4495821"/>
              <a:ext cx="304800" cy="394611"/>
            </a:xfrm>
            <a:prstGeom prst="downArrow">
              <a:avLst>
                <a:gd name="adj1" fmla="val 50000"/>
                <a:gd name="adj2" fmla="val 50000"/>
              </a:avLst>
            </a:prstGeom>
            <a:solidFill>
              <a:srgbClr val="17375E"/>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grpSp>
      <p:grpSp>
        <p:nvGrpSpPr>
          <p:cNvPr id="3" name="Group 38"/>
          <p:cNvGrpSpPr>
            <a:grpSpLocks/>
          </p:cNvGrpSpPr>
          <p:nvPr/>
        </p:nvGrpSpPr>
        <p:grpSpPr bwMode="auto">
          <a:xfrm>
            <a:off x="1828800" y="4267200"/>
            <a:ext cx="8534400" cy="1577974"/>
            <a:chOff x="304800" y="4824245"/>
            <a:chExt cx="8534400" cy="1801356"/>
          </a:xfrm>
        </p:grpSpPr>
        <p:sp>
          <p:nvSpPr>
            <p:cNvPr id="12" name="Rectangle 11"/>
            <p:cNvSpPr>
              <a:spLocks noChangeArrowheads="1"/>
            </p:cNvSpPr>
            <p:nvPr/>
          </p:nvSpPr>
          <p:spPr bwMode="auto">
            <a:xfrm>
              <a:off x="304800" y="4914856"/>
              <a:ext cx="8534400" cy="1040220"/>
            </a:xfrm>
            <a:prstGeom prst="rect">
              <a:avLst/>
            </a:prstGeom>
            <a:solidFill>
              <a:srgbClr val="17375E"/>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grpSp>
          <p:nvGrpSpPr>
            <p:cNvPr id="4" name="Group 16"/>
            <p:cNvGrpSpPr>
              <a:grpSpLocks/>
            </p:cNvGrpSpPr>
            <p:nvPr/>
          </p:nvGrpSpPr>
          <p:grpSpPr bwMode="auto">
            <a:xfrm>
              <a:off x="381000" y="4824245"/>
              <a:ext cx="8382000" cy="1243765"/>
              <a:chOff x="381000" y="5052845"/>
              <a:chExt cx="8382000" cy="1243765"/>
            </a:xfrm>
          </p:grpSpPr>
          <p:sp>
            <p:nvSpPr>
              <p:cNvPr id="4138" name="TextBox 12"/>
              <p:cNvSpPr txBox="1">
                <a:spLocks noChangeArrowheads="1"/>
              </p:cNvSpPr>
              <p:nvPr/>
            </p:nvSpPr>
            <p:spPr bwMode="auto">
              <a:xfrm>
                <a:off x="381000" y="5052845"/>
                <a:ext cx="8382000" cy="1243765"/>
              </a:xfrm>
              <a:prstGeom prst="rect">
                <a:avLst/>
              </a:prstGeom>
              <a:noFill/>
              <a:ln w="9525">
                <a:noFill/>
                <a:miter lim="800000"/>
                <a:headEnd/>
                <a:tailEnd/>
              </a:ln>
            </p:spPr>
            <p:txBody>
              <a:bodyPr wrap="square">
                <a:spAutoFit/>
              </a:bodyPr>
              <a:lstStyle/>
              <a:p>
                <a:pPr algn="ctr">
                  <a:lnSpc>
                    <a:spcPct val="90000"/>
                  </a:lnSpc>
                </a:pPr>
                <a:r>
                  <a:rPr lang="en-US" b="1" dirty="0">
                    <a:solidFill>
                      <a:srgbClr val="95B3D7"/>
                    </a:solidFill>
                    <a:latin typeface="Arial Black" pitchFamily="1" charset="0"/>
                  </a:rPr>
                  <a:t>Cost-effectiveness</a:t>
                </a:r>
              </a:p>
              <a:p>
                <a:pPr algn="ctr">
                  <a:lnSpc>
                    <a:spcPct val="90000"/>
                  </a:lnSpc>
                </a:pPr>
                <a:r>
                  <a:rPr lang="en-US" sz="1600" dirty="0">
                    <a:solidFill>
                      <a:schemeClr val="accent6">
                        <a:lumMod val="20000"/>
                        <a:lumOff val="80000"/>
                      </a:schemeClr>
                    </a:solidFill>
                    <a:latin typeface="Calibri" charset="0"/>
                  </a:rPr>
                  <a:t>Incremental </a:t>
                </a:r>
                <a:r>
                  <a:rPr lang="en-US" sz="1600" b="1" dirty="0">
                    <a:solidFill>
                      <a:schemeClr val="accent6">
                        <a:lumMod val="20000"/>
                        <a:lumOff val="80000"/>
                      </a:schemeClr>
                    </a:solidFill>
                    <a:latin typeface="Calibri" charset="0"/>
                  </a:rPr>
                  <a:t>BENEFIT </a:t>
                </a:r>
                <a:r>
                  <a:rPr lang="en-US" sz="1600" dirty="0">
                    <a:solidFill>
                      <a:schemeClr val="accent6">
                        <a:lumMod val="20000"/>
                        <a:lumOff val="80000"/>
                      </a:schemeClr>
                    </a:solidFill>
                    <a:latin typeface="Calibri" charset="0"/>
                  </a:rPr>
                  <a:t>provided by project or initiative  </a:t>
                </a:r>
                <a:r>
                  <a:rPr lang="en-US" sz="1600" b="1" dirty="0">
                    <a:solidFill>
                      <a:schemeClr val="accent6">
                        <a:lumMod val="20000"/>
                        <a:lumOff val="80000"/>
                      </a:schemeClr>
                    </a:solidFill>
                    <a:latin typeface="Calibri" charset="0"/>
                  </a:rPr>
                  <a:t>X</a:t>
                </a:r>
                <a:r>
                  <a:rPr lang="en-US" sz="1600" dirty="0">
                    <a:solidFill>
                      <a:schemeClr val="accent6">
                        <a:lumMod val="20000"/>
                        <a:lumOff val="80000"/>
                      </a:schemeClr>
                    </a:solidFill>
                    <a:latin typeface="Calibri" charset="0"/>
                  </a:rPr>
                  <a:t>  NFWF effect</a:t>
                </a:r>
              </a:p>
              <a:p>
                <a:pPr algn="ctr">
                  <a:lnSpc>
                    <a:spcPct val="90000"/>
                  </a:lnSpc>
                </a:pPr>
                <a:endParaRPr lang="en-US" sz="1600" b="1" dirty="0">
                  <a:solidFill>
                    <a:schemeClr val="accent6">
                      <a:lumMod val="20000"/>
                      <a:lumOff val="80000"/>
                    </a:schemeClr>
                  </a:solidFill>
                  <a:latin typeface="Calibri" charset="0"/>
                </a:endParaRPr>
              </a:p>
              <a:p>
                <a:pPr algn="ctr">
                  <a:lnSpc>
                    <a:spcPct val="90000"/>
                  </a:lnSpc>
                </a:pPr>
                <a:r>
                  <a:rPr lang="en-US" sz="1600" b="1" dirty="0">
                    <a:solidFill>
                      <a:schemeClr val="accent6">
                        <a:lumMod val="20000"/>
                        <a:lumOff val="80000"/>
                      </a:schemeClr>
                    </a:solidFill>
                    <a:latin typeface="Calibri" charset="0"/>
                  </a:rPr>
                  <a:t>COST </a:t>
                </a:r>
                <a:r>
                  <a:rPr lang="en-US" sz="1600" dirty="0">
                    <a:solidFill>
                      <a:schemeClr val="accent6">
                        <a:lumMod val="20000"/>
                        <a:lumOff val="80000"/>
                      </a:schemeClr>
                    </a:solidFill>
                    <a:latin typeface="Calibri" charset="0"/>
                  </a:rPr>
                  <a:t>of project or initiative to NFWF</a:t>
                </a:r>
              </a:p>
            </p:txBody>
          </p:sp>
          <p:cxnSp>
            <p:nvCxnSpPr>
              <p:cNvPr id="15" name="Straight Connector 14"/>
              <p:cNvCxnSpPr/>
              <p:nvPr/>
            </p:nvCxnSpPr>
            <p:spPr>
              <a:xfrm>
                <a:off x="1676400" y="5790424"/>
                <a:ext cx="5867400" cy="181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34" name="Down Arrow 33"/>
            <p:cNvSpPr>
              <a:spLocks noChangeArrowheads="1"/>
            </p:cNvSpPr>
            <p:nvPr/>
          </p:nvSpPr>
          <p:spPr bwMode="auto">
            <a:xfrm>
              <a:off x="4419600" y="6042063"/>
              <a:ext cx="304800" cy="583538"/>
            </a:xfrm>
            <a:prstGeom prst="downArrow">
              <a:avLst>
                <a:gd name="adj1" fmla="val 50000"/>
                <a:gd name="adj2" fmla="val 49998"/>
              </a:avLst>
            </a:prstGeom>
            <a:solidFill>
              <a:srgbClr val="17375E"/>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grpSp>
      <p:sp>
        <p:nvSpPr>
          <p:cNvPr id="40" name="TextBox 39"/>
          <p:cNvSpPr txBox="1">
            <a:spLocks noChangeArrowheads="1"/>
          </p:cNvSpPr>
          <p:nvPr/>
        </p:nvSpPr>
        <p:spPr bwMode="auto">
          <a:xfrm>
            <a:off x="3810000" y="6019801"/>
            <a:ext cx="4648200" cy="461665"/>
          </a:xfrm>
          <a:prstGeom prst="rect">
            <a:avLst/>
          </a:prstGeom>
          <a:noFill/>
          <a:ln w="9525">
            <a:noFill/>
            <a:miter lim="800000"/>
            <a:headEnd/>
            <a:tailEnd/>
          </a:ln>
        </p:spPr>
        <p:txBody>
          <a:bodyPr>
            <a:spAutoFit/>
          </a:bodyPr>
          <a:lstStyle/>
          <a:p>
            <a:pPr algn="ctr"/>
            <a:r>
              <a:rPr lang="en-US" b="1" dirty="0">
                <a:solidFill>
                  <a:schemeClr val="accent5">
                    <a:lumMod val="90000"/>
                  </a:schemeClr>
                </a:solidFill>
                <a:latin typeface="Arial Black" pitchFamily="1" charset="0"/>
              </a:rPr>
              <a:t>KEYSTONE INITIATIVES</a:t>
            </a:r>
          </a:p>
        </p:txBody>
      </p:sp>
      <p:grpSp>
        <p:nvGrpSpPr>
          <p:cNvPr id="5" name="Group 48"/>
          <p:cNvGrpSpPr>
            <a:grpSpLocks/>
          </p:cNvGrpSpPr>
          <p:nvPr/>
        </p:nvGrpSpPr>
        <p:grpSpPr bwMode="auto">
          <a:xfrm>
            <a:off x="1828800" y="5410201"/>
            <a:ext cx="3962400" cy="584207"/>
            <a:chOff x="381000" y="5943596"/>
            <a:chExt cx="3962400" cy="381004"/>
          </a:xfrm>
        </p:grpSpPr>
        <p:grpSp>
          <p:nvGrpSpPr>
            <p:cNvPr id="7" name="Group 43"/>
            <p:cNvGrpSpPr>
              <a:grpSpLocks/>
            </p:cNvGrpSpPr>
            <p:nvPr/>
          </p:nvGrpSpPr>
          <p:grpSpPr bwMode="auto">
            <a:xfrm>
              <a:off x="381000" y="5954018"/>
              <a:ext cx="3352800" cy="370582"/>
              <a:chOff x="381000" y="5954018"/>
              <a:chExt cx="3352800" cy="370582"/>
            </a:xfrm>
          </p:grpSpPr>
          <p:sp>
            <p:nvSpPr>
              <p:cNvPr id="41" name="Rectangle 40"/>
              <p:cNvSpPr/>
              <p:nvPr/>
            </p:nvSpPr>
            <p:spPr>
              <a:xfrm>
                <a:off x="533400" y="5954989"/>
                <a:ext cx="3048000" cy="3696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 charset="-128"/>
                </a:endParaRPr>
              </a:p>
            </p:txBody>
          </p:sp>
          <p:sp>
            <p:nvSpPr>
              <p:cNvPr id="42" name="Oval 41"/>
              <p:cNvSpPr/>
              <p:nvPr/>
            </p:nvSpPr>
            <p:spPr>
              <a:xfrm>
                <a:off x="3352800" y="5954989"/>
                <a:ext cx="381000" cy="369611"/>
              </a:xfrm>
              <a:prstGeom prst="ellipse">
                <a:avLst/>
              </a:pr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 charset="-128"/>
                </a:endParaRPr>
              </a:p>
            </p:txBody>
          </p:sp>
          <p:sp>
            <p:nvSpPr>
              <p:cNvPr id="43" name="Oval 42"/>
              <p:cNvSpPr/>
              <p:nvPr/>
            </p:nvSpPr>
            <p:spPr>
              <a:xfrm>
                <a:off x="381000" y="5954989"/>
                <a:ext cx="381000" cy="369611"/>
              </a:xfrm>
              <a:prstGeom prst="ellipse">
                <a:avLst/>
              </a:pr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 charset="-128"/>
                </a:endParaRPr>
              </a:p>
            </p:txBody>
          </p:sp>
        </p:grpSp>
        <p:sp>
          <p:nvSpPr>
            <p:cNvPr id="47" name="Right Arrow 46"/>
            <p:cNvSpPr/>
            <p:nvPr/>
          </p:nvSpPr>
          <p:spPr>
            <a:xfrm>
              <a:off x="3733800" y="6095793"/>
              <a:ext cx="609600" cy="76614"/>
            </a:xfrm>
            <a:prstGeom prst="rightArrow">
              <a:avLst/>
            </a:pr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 charset="-128"/>
              </a:endParaRPr>
            </a:p>
          </p:txBody>
        </p:sp>
        <p:sp>
          <p:nvSpPr>
            <p:cNvPr id="4131" name="TextBox 47"/>
            <p:cNvSpPr txBox="1">
              <a:spLocks noChangeArrowheads="1"/>
            </p:cNvSpPr>
            <p:nvPr/>
          </p:nvSpPr>
          <p:spPr bwMode="auto">
            <a:xfrm>
              <a:off x="533400" y="5943596"/>
              <a:ext cx="2971800" cy="357962"/>
            </a:xfrm>
            <a:prstGeom prst="rect">
              <a:avLst/>
            </a:prstGeom>
            <a:noFill/>
            <a:ln w="9525">
              <a:noFill/>
              <a:miter lim="800000"/>
              <a:headEnd/>
              <a:tailEnd/>
            </a:ln>
          </p:spPr>
          <p:txBody>
            <a:bodyPr>
              <a:spAutoFit/>
            </a:bodyPr>
            <a:lstStyle/>
            <a:p>
              <a:pPr algn="ctr"/>
              <a:r>
                <a:rPr lang="en-US" sz="1000" dirty="0">
                  <a:solidFill>
                    <a:schemeClr val="bg2"/>
                  </a:solidFill>
                  <a:latin typeface="Arial Black" pitchFamily="1" charset="0"/>
                </a:rPr>
                <a:t>HUMAN VALUES, ECOSYSTEMS SERVICES, AND OTHER CONSIDERATIONS</a:t>
              </a:r>
            </a:p>
          </p:txBody>
        </p:sp>
      </p:grpSp>
      <p:grpSp>
        <p:nvGrpSpPr>
          <p:cNvPr id="8" name="Group 66"/>
          <p:cNvGrpSpPr>
            <a:grpSpLocks/>
          </p:cNvGrpSpPr>
          <p:nvPr/>
        </p:nvGrpSpPr>
        <p:grpSpPr bwMode="auto">
          <a:xfrm>
            <a:off x="1752600" y="76200"/>
            <a:ext cx="2819400" cy="2819400"/>
            <a:chOff x="228600" y="76200"/>
            <a:chExt cx="2819400" cy="2981325"/>
          </a:xfrm>
        </p:grpSpPr>
        <p:grpSp>
          <p:nvGrpSpPr>
            <p:cNvPr id="9" name="Group 48"/>
            <p:cNvGrpSpPr>
              <a:grpSpLocks/>
            </p:cNvGrpSpPr>
            <p:nvPr/>
          </p:nvGrpSpPr>
          <p:grpSpPr bwMode="auto">
            <a:xfrm>
              <a:off x="228600" y="76200"/>
              <a:ext cx="2819400" cy="2981325"/>
              <a:chOff x="304800" y="111125"/>
              <a:chExt cx="2667000" cy="2981325"/>
            </a:xfrm>
          </p:grpSpPr>
          <p:sp>
            <p:nvSpPr>
              <p:cNvPr id="6" name="Rectangle 5"/>
              <p:cNvSpPr>
                <a:spLocks noChangeArrowheads="1"/>
              </p:cNvSpPr>
              <p:nvPr/>
            </p:nvSpPr>
            <p:spPr bwMode="auto">
              <a:xfrm>
                <a:off x="304800" y="111125"/>
                <a:ext cx="2667000" cy="2590194"/>
              </a:xfrm>
              <a:prstGeom prst="rect">
                <a:avLst/>
              </a:prstGeom>
              <a:solidFill>
                <a:srgbClr val="95B3D7"/>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sp>
            <p:nvSpPr>
              <p:cNvPr id="30" name="Down Arrow 29"/>
              <p:cNvSpPr>
                <a:spLocks noChangeArrowheads="1"/>
              </p:cNvSpPr>
              <p:nvPr/>
            </p:nvSpPr>
            <p:spPr bwMode="auto">
              <a:xfrm>
                <a:off x="1524172" y="2697962"/>
                <a:ext cx="304843" cy="394488"/>
              </a:xfrm>
              <a:prstGeom prst="downArrow">
                <a:avLst>
                  <a:gd name="adj1" fmla="val 50000"/>
                  <a:gd name="adj2" fmla="val 50001"/>
                </a:avLst>
              </a:prstGeom>
              <a:solidFill>
                <a:srgbClr val="95B3D7"/>
              </a:solidFill>
              <a:ln w="9525">
                <a:solidFill>
                  <a:srgbClr val="95B3D7"/>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grpSp>
        <p:pic>
          <p:nvPicPr>
            <p:cNvPr id="4122" name="Picture 56" descr="species.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0962"/>
              <a:ext cx="2819400" cy="990600"/>
            </a:xfrm>
            <a:prstGeom prst="rect">
              <a:avLst/>
            </a:prstGeom>
            <a:noFill/>
            <a:ln w="9525">
              <a:noFill/>
              <a:miter lim="800000"/>
              <a:headEnd/>
              <a:tailEnd/>
            </a:ln>
          </p:spPr>
        </p:pic>
        <p:sp>
          <p:nvSpPr>
            <p:cNvPr id="4123" name="TextBox 6"/>
            <p:cNvSpPr txBox="1">
              <a:spLocks noChangeArrowheads="1"/>
            </p:cNvSpPr>
            <p:nvPr/>
          </p:nvSpPr>
          <p:spPr bwMode="auto">
            <a:xfrm>
              <a:off x="228600" y="1148873"/>
              <a:ext cx="2819400" cy="1139085"/>
            </a:xfrm>
            <a:prstGeom prst="rect">
              <a:avLst/>
            </a:prstGeom>
            <a:noFill/>
            <a:ln w="9525">
              <a:noFill/>
              <a:miter lim="800000"/>
              <a:headEnd/>
              <a:tailEnd/>
            </a:ln>
          </p:spPr>
          <p:txBody>
            <a:bodyPr anchor="ctr">
              <a:spAutoFit/>
            </a:bodyPr>
            <a:lstStyle/>
            <a:p>
              <a:pPr algn="ctr"/>
              <a:r>
                <a:rPr lang="en-US" sz="1600" b="1" dirty="0">
                  <a:solidFill>
                    <a:srgbClr val="17375E"/>
                  </a:solidFill>
                  <a:latin typeface="Calibri" charset="0"/>
                </a:rPr>
                <a:t>Low probability of persistence </a:t>
              </a:r>
            </a:p>
            <a:p>
              <a:pPr algn="ctr"/>
              <a:r>
                <a:rPr lang="en-US" sz="1600" b="1" dirty="0">
                  <a:solidFill>
                    <a:schemeClr val="bg2"/>
                  </a:solidFill>
                  <a:latin typeface="Calibri" charset="0"/>
                </a:rPr>
                <a:t>OR</a:t>
              </a:r>
            </a:p>
            <a:p>
              <a:pPr algn="ctr"/>
              <a:r>
                <a:rPr lang="en-US" sz="1600" b="1" dirty="0">
                  <a:solidFill>
                    <a:srgbClr val="17375E"/>
                  </a:solidFill>
                  <a:latin typeface="Calibri" charset="0"/>
                </a:rPr>
                <a:t> Conservation concern that play a key ecological role </a:t>
              </a:r>
            </a:p>
          </p:txBody>
        </p:sp>
        <p:grpSp>
          <p:nvGrpSpPr>
            <p:cNvPr id="11" name="Group 59"/>
            <p:cNvGrpSpPr>
              <a:grpSpLocks/>
            </p:cNvGrpSpPr>
            <p:nvPr/>
          </p:nvGrpSpPr>
          <p:grpSpPr bwMode="auto">
            <a:xfrm>
              <a:off x="228600" y="662057"/>
              <a:ext cx="2819400" cy="419669"/>
              <a:chOff x="228600" y="662057"/>
              <a:chExt cx="2819400" cy="419669"/>
            </a:xfrm>
          </p:grpSpPr>
          <p:sp>
            <p:nvSpPr>
              <p:cNvPr id="21" name="Rectangle 20"/>
              <p:cNvSpPr/>
              <p:nvPr/>
            </p:nvSpPr>
            <p:spPr bwMode="auto">
              <a:xfrm>
                <a:off x="228600" y="685560"/>
                <a:ext cx="2819400" cy="386095"/>
              </a:xfrm>
              <a:prstGeom prst="rect">
                <a:avLst/>
              </a:prstGeom>
              <a:solidFill>
                <a:schemeClr val="bg2">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 charset="-128"/>
                </a:endParaRPr>
              </a:p>
            </p:txBody>
          </p:sp>
          <p:sp>
            <p:nvSpPr>
              <p:cNvPr id="4126" name="TextBox 23"/>
              <p:cNvSpPr txBox="1">
                <a:spLocks noChangeArrowheads="1"/>
              </p:cNvSpPr>
              <p:nvPr/>
            </p:nvSpPr>
            <p:spPr bwMode="auto">
              <a:xfrm>
                <a:off x="685800" y="662057"/>
                <a:ext cx="1752600" cy="419669"/>
              </a:xfrm>
              <a:prstGeom prst="rect">
                <a:avLst/>
              </a:prstGeom>
              <a:noFill/>
              <a:ln w="9525">
                <a:noFill/>
                <a:miter lim="800000"/>
                <a:headEnd/>
                <a:tailEnd/>
              </a:ln>
            </p:spPr>
            <p:txBody>
              <a:bodyPr anchor="ctr">
                <a:spAutoFit/>
              </a:bodyPr>
              <a:lstStyle/>
              <a:p>
                <a:pPr algn="ctr"/>
                <a:r>
                  <a:rPr lang="en-US" sz="2000" b="1">
                    <a:latin typeface="Arial Black" pitchFamily="1" charset="0"/>
                  </a:rPr>
                  <a:t>SPECIES</a:t>
                </a:r>
              </a:p>
            </p:txBody>
          </p:sp>
        </p:grpSp>
      </p:grpSp>
      <p:grpSp>
        <p:nvGrpSpPr>
          <p:cNvPr id="13" name="Group 67"/>
          <p:cNvGrpSpPr>
            <a:grpSpLocks/>
          </p:cNvGrpSpPr>
          <p:nvPr/>
        </p:nvGrpSpPr>
        <p:grpSpPr bwMode="auto">
          <a:xfrm>
            <a:off x="4686300" y="76200"/>
            <a:ext cx="2819400" cy="2819400"/>
            <a:chOff x="3162300" y="76200"/>
            <a:chExt cx="2819400" cy="2981325"/>
          </a:xfrm>
        </p:grpSpPr>
        <p:grpSp>
          <p:nvGrpSpPr>
            <p:cNvPr id="14" name="Group 49"/>
            <p:cNvGrpSpPr>
              <a:grpSpLocks/>
            </p:cNvGrpSpPr>
            <p:nvPr/>
          </p:nvGrpSpPr>
          <p:grpSpPr bwMode="auto">
            <a:xfrm>
              <a:off x="3162300" y="76200"/>
              <a:ext cx="2819400" cy="2981325"/>
              <a:chOff x="304800" y="111125"/>
              <a:chExt cx="2667000" cy="2981325"/>
            </a:xfrm>
          </p:grpSpPr>
          <p:sp>
            <p:nvSpPr>
              <p:cNvPr id="51" name="Rectangle 50"/>
              <p:cNvSpPr>
                <a:spLocks noChangeArrowheads="1"/>
              </p:cNvSpPr>
              <p:nvPr/>
            </p:nvSpPr>
            <p:spPr bwMode="auto">
              <a:xfrm>
                <a:off x="304800" y="111125"/>
                <a:ext cx="2667000" cy="2590194"/>
              </a:xfrm>
              <a:prstGeom prst="rect">
                <a:avLst/>
              </a:prstGeom>
              <a:solidFill>
                <a:srgbClr val="95B3D7"/>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sp>
            <p:nvSpPr>
              <p:cNvPr id="52" name="Down Arrow 51"/>
              <p:cNvSpPr>
                <a:spLocks noChangeArrowheads="1"/>
              </p:cNvSpPr>
              <p:nvPr/>
            </p:nvSpPr>
            <p:spPr bwMode="auto">
              <a:xfrm>
                <a:off x="1524172" y="2697962"/>
                <a:ext cx="304843" cy="394488"/>
              </a:xfrm>
              <a:prstGeom prst="downArrow">
                <a:avLst>
                  <a:gd name="adj1" fmla="val 50000"/>
                  <a:gd name="adj2" fmla="val 50001"/>
                </a:avLst>
              </a:prstGeom>
              <a:solidFill>
                <a:srgbClr val="95B3D7"/>
              </a:solidFill>
              <a:ln w="9525">
                <a:solidFill>
                  <a:srgbClr val="95B3D7"/>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grpSp>
        <p:sp>
          <p:nvSpPr>
            <p:cNvPr id="4114" name="TextBox 7"/>
            <p:cNvSpPr txBox="1">
              <a:spLocks noChangeArrowheads="1"/>
            </p:cNvSpPr>
            <p:nvPr/>
          </p:nvSpPr>
          <p:spPr bwMode="auto">
            <a:xfrm>
              <a:off x="3619500" y="1372136"/>
              <a:ext cx="1905000" cy="878723"/>
            </a:xfrm>
            <a:prstGeom prst="rect">
              <a:avLst/>
            </a:prstGeom>
            <a:noFill/>
            <a:ln w="9525">
              <a:noFill/>
              <a:miter lim="800000"/>
              <a:headEnd/>
              <a:tailEnd/>
            </a:ln>
          </p:spPr>
          <p:txBody>
            <a:bodyPr>
              <a:spAutoFit/>
            </a:bodyPr>
            <a:lstStyle/>
            <a:p>
              <a:pPr algn="ctr"/>
              <a:r>
                <a:rPr lang="en-US" sz="1600" b="1" dirty="0">
                  <a:solidFill>
                    <a:srgbClr val="17375E"/>
                  </a:solidFill>
                  <a:latin typeface="Calibri" charset="0"/>
                </a:rPr>
                <a:t>Places of greatest national ecological importance</a:t>
              </a:r>
            </a:p>
          </p:txBody>
        </p:sp>
        <p:pic>
          <p:nvPicPr>
            <p:cNvPr id="4115" name="Picture 57" descr="places.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76200"/>
              <a:ext cx="2819400" cy="990600"/>
            </a:xfrm>
            <a:prstGeom prst="rect">
              <a:avLst/>
            </a:prstGeom>
            <a:noFill/>
            <a:ln w="9525">
              <a:noFill/>
              <a:miter lim="800000"/>
              <a:headEnd/>
              <a:tailEnd/>
            </a:ln>
          </p:spPr>
        </p:pic>
        <p:grpSp>
          <p:nvGrpSpPr>
            <p:cNvPr id="16" name="Group 60"/>
            <p:cNvGrpSpPr>
              <a:grpSpLocks/>
            </p:cNvGrpSpPr>
            <p:nvPr/>
          </p:nvGrpSpPr>
          <p:grpSpPr bwMode="auto">
            <a:xfrm>
              <a:off x="3162300" y="660379"/>
              <a:ext cx="2819400" cy="419668"/>
              <a:chOff x="228600" y="660379"/>
              <a:chExt cx="2819400" cy="419668"/>
            </a:xfrm>
          </p:grpSpPr>
          <p:sp>
            <p:nvSpPr>
              <p:cNvPr id="62" name="Rectangle 61"/>
              <p:cNvSpPr/>
              <p:nvPr/>
            </p:nvSpPr>
            <p:spPr bwMode="auto">
              <a:xfrm>
                <a:off x="228600" y="685560"/>
                <a:ext cx="2819400" cy="386095"/>
              </a:xfrm>
              <a:prstGeom prst="rect">
                <a:avLst/>
              </a:prstGeom>
              <a:solidFill>
                <a:schemeClr val="bg2">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 charset="-128"/>
                </a:endParaRPr>
              </a:p>
            </p:txBody>
          </p:sp>
          <p:sp>
            <p:nvSpPr>
              <p:cNvPr id="4118" name="TextBox 23"/>
              <p:cNvSpPr txBox="1">
                <a:spLocks noChangeArrowheads="1"/>
              </p:cNvSpPr>
              <p:nvPr/>
            </p:nvSpPr>
            <p:spPr bwMode="auto">
              <a:xfrm>
                <a:off x="685800" y="660379"/>
                <a:ext cx="1752600" cy="419668"/>
              </a:xfrm>
              <a:prstGeom prst="rect">
                <a:avLst/>
              </a:prstGeom>
              <a:noFill/>
              <a:ln w="9525">
                <a:noFill/>
                <a:miter lim="800000"/>
                <a:headEnd/>
                <a:tailEnd/>
              </a:ln>
            </p:spPr>
            <p:txBody>
              <a:bodyPr anchor="ctr">
                <a:spAutoFit/>
              </a:bodyPr>
              <a:lstStyle/>
              <a:p>
                <a:pPr algn="ctr"/>
                <a:r>
                  <a:rPr lang="en-US" sz="2000" b="1">
                    <a:latin typeface="Arial Black" pitchFamily="1" charset="0"/>
                  </a:rPr>
                  <a:t>PLACES</a:t>
                </a:r>
              </a:p>
            </p:txBody>
          </p:sp>
        </p:grpSp>
      </p:grpSp>
      <p:grpSp>
        <p:nvGrpSpPr>
          <p:cNvPr id="17" name="Group 68"/>
          <p:cNvGrpSpPr>
            <a:grpSpLocks/>
          </p:cNvGrpSpPr>
          <p:nvPr/>
        </p:nvGrpSpPr>
        <p:grpSpPr bwMode="auto">
          <a:xfrm>
            <a:off x="7620000" y="52339"/>
            <a:ext cx="2819400" cy="2895600"/>
            <a:chOff x="6096000" y="-4376"/>
            <a:chExt cx="2819400" cy="3061901"/>
          </a:xfrm>
        </p:grpSpPr>
        <p:grpSp>
          <p:nvGrpSpPr>
            <p:cNvPr id="18" name="Group 52"/>
            <p:cNvGrpSpPr>
              <a:grpSpLocks/>
            </p:cNvGrpSpPr>
            <p:nvPr/>
          </p:nvGrpSpPr>
          <p:grpSpPr bwMode="auto">
            <a:xfrm>
              <a:off x="6096000" y="-4376"/>
              <a:ext cx="2819400" cy="3061901"/>
              <a:chOff x="304800" y="30549"/>
              <a:chExt cx="2667000" cy="3061901"/>
            </a:xfrm>
          </p:grpSpPr>
          <p:sp>
            <p:nvSpPr>
              <p:cNvPr id="54" name="Rectangle 53"/>
              <p:cNvSpPr>
                <a:spLocks noChangeArrowheads="1"/>
              </p:cNvSpPr>
              <p:nvPr/>
            </p:nvSpPr>
            <p:spPr bwMode="auto">
              <a:xfrm>
                <a:off x="304800" y="30549"/>
                <a:ext cx="2667000" cy="2590194"/>
              </a:xfrm>
              <a:prstGeom prst="rect">
                <a:avLst/>
              </a:prstGeom>
              <a:solidFill>
                <a:srgbClr val="95B3D7"/>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sp>
            <p:nvSpPr>
              <p:cNvPr id="55" name="Down Arrow 54"/>
              <p:cNvSpPr>
                <a:spLocks noChangeArrowheads="1"/>
              </p:cNvSpPr>
              <p:nvPr/>
            </p:nvSpPr>
            <p:spPr bwMode="auto">
              <a:xfrm>
                <a:off x="1524172" y="2697962"/>
                <a:ext cx="304843" cy="394488"/>
              </a:xfrm>
              <a:prstGeom prst="downArrow">
                <a:avLst>
                  <a:gd name="adj1" fmla="val 50000"/>
                  <a:gd name="adj2" fmla="val 50001"/>
                </a:avLst>
              </a:prstGeom>
              <a:solidFill>
                <a:srgbClr val="95B3D7"/>
              </a:solidFill>
              <a:ln w="9525">
                <a:solidFill>
                  <a:srgbClr val="95B3D7"/>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Calibri" charset="0"/>
                </a:endParaRPr>
              </a:p>
            </p:txBody>
          </p:sp>
        </p:grpSp>
        <p:sp>
          <p:nvSpPr>
            <p:cNvPr id="4106" name="TextBox 8"/>
            <p:cNvSpPr txBox="1">
              <a:spLocks noChangeArrowheads="1"/>
            </p:cNvSpPr>
            <p:nvPr/>
          </p:nvSpPr>
          <p:spPr bwMode="auto">
            <a:xfrm>
              <a:off x="6591300" y="1372137"/>
              <a:ext cx="1905000" cy="878723"/>
            </a:xfrm>
            <a:prstGeom prst="rect">
              <a:avLst/>
            </a:prstGeom>
            <a:noFill/>
            <a:ln w="9525">
              <a:noFill/>
              <a:miter lim="800000"/>
              <a:headEnd/>
              <a:tailEnd/>
            </a:ln>
          </p:spPr>
          <p:txBody>
            <a:bodyPr>
              <a:spAutoFit/>
            </a:bodyPr>
            <a:lstStyle/>
            <a:p>
              <a:pPr algn="ctr"/>
              <a:r>
                <a:rPr lang="en-US" sz="1600" b="1" dirty="0">
                  <a:solidFill>
                    <a:srgbClr val="17375E"/>
                  </a:solidFill>
                  <a:latin typeface="Calibri" charset="0"/>
                </a:rPr>
                <a:t>Issues driving declines in species of concern </a:t>
              </a:r>
            </a:p>
          </p:txBody>
        </p:sp>
        <p:pic>
          <p:nvPicPr>
            <p:cNvPr id="4107" name="Picture 58" descr="issue.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80962"/>
              <a:ext cx="2819400" cy="990600"/>
            </a:xfrm>
            <a:prstGeom prst="rect">
              <a:avLst/>
            </a:prstGeom>
            <a:noFill/>
            <a:ln w="9525">
              <a:noFill/>
              <a:miter lim="800000"/>
              <a:headEnd/>
              <a:tailEnd/>
            </a:ln>
          </p:spPr>
        </p:pic>
        <p:grpSp>
          <p:nvGrpSpPr>
            <p:cNvPr id="19" name="Group 63"/>
            <p:cNvGrpSpPr>
              <a:grpSpLocks/>
            </p:cNvGrpSpPr>
            <p:nvPr/>
          </p:nvGrpSpPr>
          <p:grpSpPr bwMode="auto">
            <a:xfrm>
              <a:off x="6096000" y="660379"/>
              <a:ext cx="2819400" cy="419668"/>
              <a:chOff x="228600" y="660379"/>
              <a:chExt cx="2819400" cy="419668"/>
            </a:xfrm>
          </p:grpSpPr>
          <p:sp>
            <p:nvSpPr>
              <p:cNvPr id="65" name="Rectangle 64"/>
              <p:cNvSpPr/>
              <p:nvPr/>
            </p:nvSpPr>
            <p:spPr bwMode="auto">
              <a:xfrm>
                <a:off x="228600" y="685560"/>
                <a:ext cx="2819400" cy="386095"/>
              </a:xfrm>
              <a:prstGeom prst="rect">
                <a:avLst/>
              </a:prstGeom>
              <a:solidFill>
                <a:schemeClr val="bg2">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 charset="-128"/>
                </a:endParaRPr>
              </a:p>
            </p:txBody>
          </p:sp>
          <p:sp>
            <p:nvSpPr>
              <p:cNvPr id="4110" name="TextBox 23"/>
              <p:cNvSpPr txBox="1">
                <a:spLocks noChangeArrowheads="1"/>
              </p:cNvSpPr>
              <p:nvPr/>
            </p:nvSpPr>
            <p:spPr bwMode="auto">
              <a:xfrm>
                <a:off x="685800" y="660379"/>
                <a:ext cx="1752600" cy="419668"/>
              </a:xfrm>
              <a:prstGeom prst="rect">
                <a:avLst/>
              </a:prstGeom>
              <a:noFill/>
              <a:ln w="9525">
                <a:noFill/>
                <a:miter lim="800000"/>
                <a:headEnd/>
                <a:tailEnd/>
              </a:ln>
            </p:spPr>
            <p:txBody>
              <a:bodyPr anchor="ctr">
                <a:spAutoFit/>
              </a:bodyPr>
              <a:lstStyle/>
              <a:p>
                <a:pPr algn="ctr"/>
                <a:r>
                  <a:rPr lang="en-US" sz="2000" b="1">
                    <a:latin typeface="Arial Black" pitchFamily="1" charset="0"/>
                  </a:rPr>
                  <a:t>ISSUES</a:t>
                </a:r>
              </a:p>
            </p:txBody>
          </p:sp>
        </p:grpSp>
      </p:grpSp>
    </p:spTree>
    <p:extLst>
      <p:ext uri="{BB962C8B-B14F-4D97-AF65-F5344CB8AC3E}">
        <p14:creationId xmlns:p14="http://schemas.microsoft.com/office/powerpoint/2010/main" val="3966384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287925"/>
            <a:ext cx="12164008" cy="533400"/>
          </a:xfrm>
        </p:spPr>
        <p:txBody>
          <a:bodyPr/>
          <a:lstStyle/>
          <a:p>
            <a:r>
              <a:rPr lang="en-US" dirty="0" smtClean="0">
                <a:latin typeface="Helvetica" panose="020B0604020202020204" pitchFamily="34" charset="0"/>
                <a:cs typeface="Helvetica" panose="020B0604020202020204" pitchFamily="34" charset="0"/>
              </a:rPr>
              <a:t>Development of a Business Plan</a:t>
            </a:r>
            <a:endParaRPr lang="en-US" dirty="0">
              <a:latin typeface="Helvetica" panose="020B0604020202020204" pitchFamily="34" charset="0"/>
              <a:cs typeface="Helvetica" panose="020B0604020202020204" pitchFamily="34" charset="0"/>
            </a:endParaRPr>
          </a:p>
        </p:txBody>
      </p:sp>
      <p:pic>
        <p:nvPicPr>
          <p:cNvPr id="11" name="Picture 2" descr="CMP Cycle - 2007-10-2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409" y="1066800"/>
            <a:ext cx="5029200" cy="4574443"/>
          </a:xfrm>
          <a:prstGeom prst="rect">
            <a:avLst/>
          </a:prstGeom>
          <a:noFill/>
          <a:ln w="9525">
            <a:noFill/>
            <a:miter lim="800000"/>
            <a:headEnd/>
            <a:tailEnd/>
          </a:ln>
        </p:spPr>
      </p:pic>
      <p:grpSp>
        <p:nvGrpSpPr>
          <p:cNvPr id="4" name="Group 3"/>
          <p:cNvGrpSpPr/>
          <p:nvPr/>
        </p:nvGrpSpPr>
        <p:grpSpPr>
          <a:xfrm>
            <a:off x="5791200" y="279756"/>
            <a:ext cx="6248400" cy="5511445"/>
            <a:chOff x="5791200" y="279756"/>
            <a:chExt cx="6248400" cy="5511445"/>
          </a:xfrm>
        </p:grpSpPr>
        <p:sp>
          <p:nvSpPr>
            <p:cNvPr id="15" name="Right Brace 14"/>
            <p:cNvSpPr/>
            <p:nvPr/>
          </p:nvSpPr>
          <p:spPr>
            <a:xfrm>
              <a:off x="5943600" y="1447800"/>
              <a:ext cx="1143000" cy="243840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16" name="Rectangle 15"/>
            <p:cNvSpPr>
              <a:spLocks noChangeArrowheads="1"/>
            </p:cNvSpPr>
            <p:nvPr/>
          </p:nvSpPr>
          <p:spPr bwMode="auto">
            <a:xfrm>
              <a:off x="5791200" y="4779375"/>
              <a:ext cx="6248400" cy="1011826"/>
            </a:xfrm>
            <a:prstGeom prst="rect">
              <a:avLst/>
            </a:prstGeom>
            <a:noFill/>
            <a:ln w="9525">
              <a:noFill/>
              <a:miter lim="800000"/>
              <a:headEnd/>
              <a:tailEnd/>
            </a:ln>
          </p:spPr>
          <p:txBody>
            <a:bodyPr lIns="91429" tIns="45715" rIns="91429" bIns="45715"/>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594" algn="ctr">
                <a:spcBef>
                  <a:spcPts val="600"/>
                </a:spcBef>
                <a:spcAft>
                  <a:spcPts val="600"/>
                </a:spcAft>
                <a:buClr>
                  <a:srgbClr val="CC6600"/>
                </a:buClr>
              </a:pPr>
              <a:r>
                <a:rPr lang="en-US" sz="2000" dirty="0"/>
                <a:t>Description of conservation need, strategies, and funds required to</a:t>
              </a:r>
              <a:r>
                <a:rPr lang="en-US" sz="2000" b="1" dirty="0"/>
                <a:t> achieve and monitor the desired conservation outcome</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391400" y="279756"/>
              <a:ext cx="3581401" cy="4447869"/>
            </a:xfrm>
            <a:prstGeom prst="rect">
              <a:avLst/>
            </a:prstGeom>
            <a:ln>
              <a:solidFill>
                <a:schemeClr val="tx1"/>
              </a:solidFill>
            </a:ln>
          </p:spPr>
        </p:pic>
      </p:grpSp>
      <p:sp>
        <p:nvSpPr>
          <p:cNvPr id="7" name="Rectangle 8"/>
          <p:cNvSpPr>
            <a:spLocks noChangeArrowheads="1"/>
          </p:cNvSpPr>
          <p:nvPr/>
        </p:nvSpPr>
        <p:spPr bwMode="auto">
          <a:xfrm>
            <a:off x="0" y="0"/>
            <a:ext cx="12192000" cy="21048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9pPr>
          </a:lstStyle>
          <a:p>
            <a:pPr>
              <a:spcBef>
                <a:spcPct val="0"/>
              </a:spcBef>
              <a:buFontTx/>
              <a:buNone/>
            </a:pPr>
            <a:endParaRPr lang="en-US" altLang="en-US" sz="2400">
              <a:solidFill>
                <a:schemeClr val="tx1"/>
              </a:solidFill>
              <a:latin typeface="Arial" panose="020B0604020202020204" pitchFamily="34" charset="0"/>
              <a:ea typeface="Osaka"/>
              <a:cs typeface="Osaka"/>
            </a:endParaRPr>
          </a:p>
        </p:txBody>
      </p:sp>
    </p:spTree>
    <p:extLst>
      <p:ext uri="{BB962C8B-B14F-4D97-AF65-F5344CB8AC3E}">
        <p14:creationId xmlns:p14="http://schemas.microsoft.com/office/powerpoint/2010/main" val="32638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61336"/>
            <a:ext cx="7772400" cy="609600"/>
          </a:xfrm>
        </p:spPr>
        <p:txBody>
          <a:bodyPr/>
          <a:lstStyle/>
          <a:p>
            <a:r>
              <a:rPr lang="en-US" dirty="0" smtClean="0">
                <a:latin typeface="Helvetica" panose="020B0604020202020204" pitchFamily="34" charset="0"/>
                <a:cs typeface="Helvetica" panose="020B0604020202020204" pitchFamily="34" charset="0"/>
              </a:rPr>
              <a:t>Evaluating results</a:t>
            </a:r>
            <a:endParaRPr lang="en-US" dirty="0">
              <a:latin typeface="Helvetica" panose="020B0604020202020204" pitchFamily="34" charset="0"/>
              <a:cs typeface="Helvetica" panose="020B0604020202020204" pitchFamily="34" charset="0"/>
            </a:endParaRPr>
          </a:p>
        </p:txBody>
      </p:sp>
      <p:sp>
        <p:nvSpPr>
          <p:cNvPr id="9" name="Rectangle 3"/>
          <p:cNvSpPr>
            <a:spLocks noChangeArrowheads="1"/>
          </p:cNvSpPr>
          <p:nvPr/>
        </p:nvSpPr>
        <p:spPr bwMode="auto">
          <a:xfrm>
            <a:off x="811295" y="3396032"/>
            <a:ext cx="4393187" cy="938596"/>
          </a:xfrm>
          <a:prstGeom prst="rect">
            <a:avLst/>
          </a:prstGeom>
          <a:noFill/>
          <a:ln w="9525">
            <a:noFill/>
            <a:miter lim="800000"/>
            <a:headEnd/>
            <a:tailEnd/>
          </a:ln>
        </p:spPr>
        <p:txBody>
          <a:bodyPr lIns="91429" tIns="45714" rIns="91429" bIns="45714"/>
          <a:lstStyle/>
          <a:p>
            <a:pPr marL="0" lvl="1" algn="ctr">
              <a:spcBef>
                <a:spcPts val="400"/>
              </a:spcBef>
              <a:spcAft>
                <a:spcPts val="400"/>
              </a:spcAft>
              <a:buClr>
                <a:srgbClr val="CC6600"/>
              </a:buClr>
              <a:defRPr/>
            </a:pPr>
            <a:r>
              <a:rPr lang="en-US" dirty="0">
                <a:latin typeface="Calibri" panose="020F0502020204030204" pitchFamily="34" charset="0"/>
              </a:rPr>
              <a:t>Internal Assessments</a:t>
            </a:r>
          </a:p>
        </p:txBody>
      </p:sp>
      <p:grpSp>
        <p:nvGrpSpPr>
          <p:cNvPr id="3" name="Group 2"/>
          <p:cNvGrpSpPr/>
          <p:nvPr/>
        </p:nvGrpSpPr>
        <p:grpSpPr>
          <a:xfrm>
            <a:off x="1595325" y="4013429"/>
            <a:ext cx="3586275" cy="2158771"/>
            <a:chOff x="609600" y="4419600"/>
            <a:chExt cx="3048000" cy="1752600"/>
          </a:xfrm>
        </p:grpSpPr>
        <p:pic>
          <p:nvPicPr>
            <p:cNvPr id="1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62200" y="4419600"/>
              <a:ext cx="1295400" cy="1663503"/>
            </a:xfrm>
            <a:prstGeom prst="rect">
              <a:avLst/>
            </a:prstGeom>
            <a:ln>
              <a:noFill/>
            </a:ln>
            <a:effectLst>
              <a:outerShdw blurRad="292100" dist="139700" dir="2700000" algn="tl" rotWithShape="0">
                <a:srgbClr val="333333">
                  <a:alpha val="65000"/>
                </a:srgbClr>
              </a:outerShdw>
            </a:effectLst>
          </p:spPr>
        </p:pic>
        <p:sp>
          <p:nvSpPr>
            <p:cNvPr id="20" name="Rectangle 3"/>
            <p:cNvSpPr>
              <a:spLocks noChangeArrowheads="1"/>
            </p:cNvSpPr>
            <p:nvPr/>
          </p:nvSpPr>
          <p:spPr bwMode="auto">
            <a:xfrm>
              <a:off x="609600" y="4876800"/>
              <a:ext cx="1828800" cy="1295400"/>
            </a:xfrm>
            <a:prstGeom prst="rect">
              <a:avLst/>
            </a:prstGeom>
            <a:noFill/>
            <a:ln w="9525">
              <a:noFill/>
              <a:miter lim="800000"/>
              <a:headEnd/>
              <a:tailEnd/>
            </a:ln>
          </p:spPr>
          <p:txBody>
            <a:bodyPr lIns="91429" tIns="45714" rIns="91429" bIns="45714"/>
            <a:lstStyle/>
            <a:p>
              <a:pPr marL="0" lvl="1">
                <a:spcBef>
                  <a:spcPts val="400"/>
                </a:spcBef>
                <a:spcAft>
                  <a:spcPts val="400"/>
                </a:spcAft>
                <a:buClr>
                  <a:srgbClr val="CC6600"/>
                </a:buClr>
                <a:defRPr/>
              </a:pPr>
              <a:r>
                <a:rPr lang="en-US" dirty="0">
                  <a:latin typeface="Calibri" panose="020F0502020204030204" pitchFamily="34" charset="0"/>
                </a:rPr>
                <a:t>Third-party evaluations</a:t>
              </a:r>
            </a:p>
          </p:txBody>
        </p:sp>
      </p:grpSp>
      <p:pic>
        <p:nvPicPr>
          <p:cNvPr id="11" name="Picture 2" descr="CMP Cycle - 2007-10-2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2138" y="1336742"/>
            <a:ext cx="4981063" cy="4530658"/>
          </a:xfrm>
          <a:prstGeom prst="rect">
            <a:avLst/>
          </a:prstGeom>
          <a:noFill/>
          <a:ln w="9525">
            <a:noFill/>
            <a:miter lim="800000"/>
            <a:headEnd/>
            <a:tailEnd/>
          </a:ln>
        </p:spPr>
      </p:pic>
      <p:sp>
        <p:nvSpPr>
          <p:cNvPr id="16" name="Oval 15"/>
          <p:cNvSpPr/>
          <p:nvPr/>
        </p:nvSpPr>
        <p:spPr>
          <a:xfrm>
            <a:off x="5638800" y="4267200"/>
            <a:ext cx="1905000" cy="12192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143000" y="1057165"/>
            <a:ext cx="4061482" cy="2217888"/>
            <a:chOff x="228600" y="1636494"/>
            <a:chExt cx="3451882" cy="1800594"/>
          </a:xfrm>
        </p:grpSpPr>
        <p:sp>
          <p:nvSpPr>
            <p:cNvPr id="12" name="Rectangle 3"/>
            <p:cNvSpPr>
              <a:spLocks noChangeArrowheads="1"/>
            </p:cNvSpPr>
            <p:nvPr/>
          </p:nvSpPr>
          <p:spPr bwMode="auto">
            <a:xfrm>
              <a:off x="228600" y="1905000"/>
              <a:ext cx="1828800" cy="533400"/>
            </a:xfrm>
            <a:prstGeom prst="rect">
              <a:avLst/>
            </a:prstGeom>
            <a:noFill/>
            <a:ln w="9525">
              <a:noFill/>
              <a:miter lim="800000"/>
              <a:headEnd/>
              <a:tailEnd/>
            </a:ln>
          </p:spPr>
          <p:txBody>
            <a:bodyPr lIns="91429" tIns="45714" rIns="91429" bIns="45714"/>
            <a:lstStyle/>
            <a:p>
              <a:pPr marL="0" lvl="1" algn="ctr">
                <a:spcBef>
                  <a:spcPts val="400"/>
                </a:spcBef>
                <a:spcAft>
                  <a:spcPts val="400"/>
                </a:spcAft>
                <a:buClr>
                  <a:srgbClr val="CC6600"/>
                </a:buClr>
                <a:defRPr/>
              </a:pPr>
              <a:r>
                <a:rPr lang="en-US" dirty="0">
                  <a:latin typeface="Calibri" panose="020F0502020204030204" pitchFamily="34" charset="0"/>
                </a:rPr>
                <a:t>Annual Scorecards</a:t>
              </a:r>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86000" y="1636494"/>
              <a:ext cx="1394482" cy="1800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8"/>
          <p:cNvSpPr>
            <a:spLocks noChangeArrowheads="1"/>
          </p:cNvSpPr>
          <p:nvPr/>
        </p:nvSpPr>
        <p:spPr bwMode="auto">
          <a:xfrm>
            <a:off x="0" y="0"/>
            <a:ext cx="12192000" cy="21048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9pPr>
          </a:lstStyle>
          <a:p>
            <a:pPr>
              <a:spcBef>
                <a:spcPct val="0"/>
              </a:spcBef>
              <a:buFontTx/>
              <a:buNone/>
            </a:pPr>
            <a:endParaRPr lang="en-US" altLang="en-US" sz="2400">
              <a:solidFill>
                <a:schemeClr val="tx1"/>
              </a:solidFill>
              <a:latin typeface="Arial" panose="020B0604020202020204" pitchFamily="34" charset="0"/>
              <a:ea typeface="Osaka"/>
              <a:cs typeface="Osaka"/>
            </a:endParaRPr>
          </a:p>
        </p:txBody>
      </p:sp>
    </p:spTree>
    <p:extLst>
      <p:ext uri="{BB962C8B-B14F-4D97-AF65-F5344CB8AC3E}">
        <p14:creationId xmlns:p14="http://schemas.microsoft.com/office/powerpoint/2010/main" val="32626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Strategic Planning &amp; Evaluation\Initiative Assessments\Early Successional Forest\Draft report and presentations\pictures\forest profile drawing from NEC biz plan.png"/>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66359"/>
            <a:ext cx="6553200" cy="2576334"/>
          </a:xfrm>
          <a:prstGeom prst="rect">
            <a:avLst/>
          </a:prstGeom>
          <a:noFill/>
          <a:ln>
            <a:noFill/>
          </a:ln>
        </p:spPr>
      </p:pic>
      <p:sp>
        <p:nvSpPr>
          <p:cNvPr id="3" name="Text Box 13"/>
          <p:cNvSpPr txBox="1">
            <a:spLocks noChangeArrowheads="1"/>
          </p:cNvSpPr>
          <p:nvPr/>
        </p:nvSpPr>
        <p:spPr bwMode="auto">
          <a:xfrm>
            <a:off x="0" y="152400"/>
            <a:ext cx="11582400" cy="523220"/>
          </a:xfrm>
          <a:prstGeom prst="rect">
            <a:avLst/>
          </a:prstGeom>
          <a:noFill/>
          <a:ln w="9525">
            <a:noFill/>
            <a:miter lim="800000"/>
            <a:headEnd/>
            <a:tailEnd/>
          </a:ln>
        </p:spPr>
        <p:txBody>
          <a:bodyPr wrap="square">
            <a:spAutoFit/>
          </a:bodyPr>
          <a:lstStyle/>
          <a:p>
            <a:pPr eaLnBrk="1" hangingPunct="1">
              <a:defRPr/>
            </a:pPr>
            <a:r>
              <a:rPr lang="en-US" sz="2800" dirty="0" smtClean="0">
                <a:solidFill>
                  <a:srgbClr val="004990">
                    <a:alpha val="94902"/>
                  </a:srgbClr>
                </a:solidFill>
                <a:latin typeface="Helvetica" pitchFamily="34" charset="0"/>
                <a:ea typeface="Segoe UI" pitchFamily="34" charset="0"/>
                <a:cs typeface="Segoe UI" pitchFamily="34" charset="0"/>
              </a:rPr>
              <a:t>Early successional forest keystone – then &amp; now</a:t>
            </a:r>
            <a:endParaRPr lang="en-US" sz="2800" dirty="0">
              <a:solidFill>
                <a:srgbClr val="004990">
                  <a:alpha val="94902"/>
                </a:srgbClr>
              </a:solidFill>
              <a:latin typeface="Helvetica" pitchFamily="34" charset="0"/>
              <a:ea typeface="Segoe UI" pitchFamily="34" charset="0"/>
              <a:cs typeface="Segoe UI" pitchFamily="34" charset="0"/>
            </a:endParaRPr>
          </a:p>
        </p:txBody>
      </p:sp>
      <p:sp>
        <p:nvSpPr>
          <p:cNvPr id="4" name="TextBox 3"/>
          <p:cNvSpPr txBox="1"/>
          <p:nvPr/>
        </p:nvSpPr>
        <p:spPr>
          <a:xfrm>
            <a:off x="152400" y="1066800"/>
            <a:ext cx="8235197" cy="2585323"/>
          </a:xfrm>
          <a:prstGeom prst="rect">
            <a:avLst/>
          </a:prstGeom>
          <a:noFill/>
        </p:spPr>
        <p:txBody>
          <a:bodyPr wrap="square" rtlCol="0">
            <a:spAutoFit/>
          </a:bodyPr>
          <a:lstStyle/>
          <a:p>
            <a:pPr>
              <a:spcAft>
                <a:spcPts val="1200"/>
              </a:spcAft>
            </a:pPr>
            <a:r>
              <a:rPr lang="en-US" sz="2200" b="1" dirty="0" smtClean="0">
                <a:latin typeface="Calibri" panose="020F0502020204030204" pitchFamily="34" charset="0"/>
                <a:cs typeface="Arial" panose="020B0604020202020204" pitchFamily="34" charset="0"/>
              </a:rPr>
              <a:t>Planning &amp; Implementation (2008)</a:t>
            </a:r>
            <a:endParaRPr lang="en-US" sz="2200" dirty="0" smtClean="0">
              <a:latin typeface="Calibri" panose="020F050202020403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200" dirty="0">
                <a:latin typeface="Calibri" panose="020F0502020204030204" pitchFamily="34" charset="0"/>
              </a:rPr>
              <a:t>Dozens of </a:t>
            </a:r>
            <a:r>
              <a:rPr lang="en-US" sz="2200" dirty="0" smtClean="0">
                <a:latin typeface="Calibri" panose="020F0502020204030204" pitchFamily="34" charset="0"/>
              </a:rPr>
              <a:t>species in </a:t>
            </a:r>
            <a:r>
              <a:rPr lang="en-US" sz="2200" dirty="0" smtClean="0">
                <a:solidFill>
                  <a:srgbClr val="FF0000"/>
                </a:solidFill>
                <a:latin typeface="Calibri" panose="020F0502020204030204" pitchFamily="34" charset="0"/>
              </a:rPr>
              <a:t>decline </a:t>
            </a:r>
            <a:r>
              <a:rPr lang="en-US" sz="2200" dirty="0">
                <a:solidFill>
                  <a:srgbClr val="FF0000"/>
                </a:solidFill>
                <a:latin typeface="Calibri" panose="020F0502020204030204" pitchFamily="34" charset="0"/>
              </a:rPr>
              <a:t>for more than 40 </a:t>
            </a:r>
            <a:r>
              <a:rPr lang="en-US" sz="2200" dirty="0" smtClean="0">
                <a:solidFill>
                  <a:srgbClr val="FF0000"/>
                </a:solidFill>
                <a:latin typeface="Calibri" panose="020F0502020204030204" pitchFamily="34" charset="0"/>
              </a:rPr>
              <a:t>years</a:t>
            </a:r>
            <a:r>
              <a:rPr lang="en-US" sz="2200" dirty="0" smtClean="0">
                <a:latin typeface="Calibri" panose="020F0502020204030204" pitchFamily="34" charset="0"/>
              </a:rPr>
              <a:t> </a:t>
            </a:r>
          </a:p>
          <a:p>
            <a:pPr marL="285750" indent="-285750">
              <a:spcAft>
                <a:spcPts val="600"/>
              </a:spcAft>
              <a:buFont typeface="Arial" panose="020B0604020202020204" pitchFamily="34" charset="0"/>
              <a:buChar char="•"/>
            </a:pPr>
            <a:r>
              <a:rPr lang="en-US" sz="2200" dirty="0" smtClean="0">
                <a:latin typeface="Calibri" panose="020F0502020204030204" pitchFamily="34" charset="0"/>
              </a:rPr>
              <a:t>Habitat loss a primary threat</a:t>
            </a:r>
          </a:p>
          <a:p>
            <a:pPr marL="285750" indent="-285750">
              <a:spcAft>
                <a:spcPts val="600"/>
              </a:spcAft>
              <a:buFont typeface="Arial" panose="020B0604020202020204" pitchFamily="34" charset="0"/>
              <a:buChar char="•"/>
            </a:pPr>
            <a:r>
              <a:rPr lang="en-US" sz="2200" dirty="0" smtClean="0">
                <a:latin typeface="Calibri" panose="020F0502020204030204" pitchFamily="34" charset="0"/>
                <a:cs typeface="Arial" panose="020B0604020202020204" pitchFamily="34" charset="0"/>
              </a:rPr>
              <a:t>Core </a:t>
            </a:r>
            <a:r>
              <a:rPr lang="en-US" sz="2200" dirty="0">
                <a:latin typeface="Calibri" panose="020F0502020204030204" pitchFamily="34" charset="0"/>
                <a:cs typeface="Arial" panose="020B0604020202020204" pitchFamily="34" charset="0"/>
              </a:rPr>
              <a:t>strategy: </a:t>
            </a:r>
            <a:r>
              <a:rPr lang="en-US" sz="2200" dirty="0" smtClean="0">
                <a:solidFill>
                  <a:srgbClr val="FF0000"/>
                </a:solidFill>
                <a:latin typeface="Calibri" panose="020F0502020204030204" pitchFamily="34" charset="0"/>
                <a:cs typeface="Arial" panose="020B0604020202020204" pitchFamily="34" charset="0"/>
              </a:rPr>
              <a:t>restore and create </a:t>
            </a:r>
            <a:r>
              <a:rPr lang="en-US" sz="2200" dirty="0" smtClean="0">
                <a:latin typeface="Calibri" panose="020F0502020204030204" pitchFamily="34" charset="0"/>
                <a:cs typeface="Arial" panose="020B0604020202020204" pitchFamily="34" charset="0"/>
              </a:rPr>
              <a:t>early </a:t>
            </a:r>
            <a:r>
              <a:rPr lang="en-US" sz="2200" dirty="0">
                <a:latin typeface="Calibri" panose="020F0502020204030204" pitchFamily="34" charset="0"/>
                <a:cs typeface="Arial" panose="020B0604020202020204" pitchFamily="34" charset="0"/>
              </a:rPr>
              <a:t>successional </a:t>
            </a:r>
            <a:r>
              <a:rPr lang="en-US" sz="2200" dirty="0" smtClean="0">
                <a:latin typeface="Calibri" panose="020F0502020204030204" pitchFamily="34" charset="0"/>
                <a:cs typeface="Arial" panose="020B0604020202020204" pitchFamily="34" charset="0"/>
              </a:rPr>
              <a:t>forest</a:t>
            </a:r>
          </a:p>
          <a:p>
            <a:pPr marL="285750" indent="-285750">
              <a:spcAft>
                <a:spcPts val="600"/>
              </a:spcAft>
              <a:buFont typeface="Arial" panose="020B0604020202020204" pitchFamily="34" charset="0"/>
              <a:buChar char="•"/>
            </a:pPr>
            <a:r>
              <a:rPr lang="en-US" sz="2200" u="sng" dirty="0" smtClean="0">
                <a:latin typeface="Calibri" panose="020F0502020204030204" pitchFamily="34" charset="0"/>
                <a:cs typeface="Arial" panose="020B0604020202020204" pitchFamily="34" charset="0"/>
              </a:rPr>
              <a:t>Continental bird population goals established – (SGS;BBS) for </a:t>
            </a:r>
          </a:p>
          <a:p>
            <a:pPr>
              <a:spcAft>
                <a:spcPts val="600"/>
              </a:spcAft>
            </a:pPr>
            <a:r>
              <a:rPr lang="en-US" sz="2200" u="sng" dirty="0" smtClean="0">
                <a:latin typeface="Calibri" panose="020F0502020204030204" pitchFamily="34" charset="0"/>
                <a:cs typeface="Arial" panose="020B0604020202020204" pitchFamily="34" charset="0"/>
              </a:rPr>
              <a:t>assessing progress towards goals.</a:t>
            </a:r>
            <a:endParaRPr lang="en-US" sz="2200" u="sng" dirty="0" smtClean="0"/>
          </a:p>
        </p:txBody>
      </p:sp>
      <p:sp>
        <p:nvSpPr>
          <p:cNvPr id="5" name="Rectangle 8"/>
          <p:cNvSpPr>
            <a:spLocks noChangeArrowheads="1"/>
          </p:cNvSpPr>
          <p:nvPr/>
        </p:nvSpPr>
        <p:spPr bwMode="auto">
          <a:xfrm>
            <a:off x="0" y="0"/>
            <a:ext cx="12192000" cy="21048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9pPr>
          </a:lstStyle>
          <a:p>
            <a:pPr>
              <a:spcBef>
                <a:spcPct val="0"/>
              </a:spcBef>
              <a:buFontTx/>
              <a:buNone/>
            </a:pPr>
            <a:endParaRPr lang="en-US" altLang="en-US" sz="2400">
              <a:solidFill>
                <a:schemeClr val="tx1"/>
              </a:solidFill>
              <a:latin typeface="Arial" panose="020B0604020202020204" pitchFamily="34" charset="0"/>
              <a:ea typeface="Osaka"/>
              <a:cs typeface="Osaka"/>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1430"/>
          <a:stretch/>
        </p:blipFill>
        <p:spPr>
          <a:xfrm>
            <a:off x="8001001" y="1070640"/>
            <a:ext cx="4191000" cy="5472054"/>
          </a:xfrm>
          <a:prstGeom prst="rect">
            <a:avLst/>
          </a:prstGeom>
        </p:spPr>
      </p:pic>
    </p:spTree>
    <p:extLst>
      <p:ext uri="{BB962C8B-B14F-4D97-AF65-F5344CB8AC3E}">
        <p14:creationId xmlns:p14="http://schemas.microsoft.com/office/powerpoint/2010/main" val="2774525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3"/>
          <p:cNvSpPr txBox="1">
            <a:spLocks noChangeArrowheads="1"/>
          </p:cNvSpPr>
          <p:nvPr/>
        </p:nvSpPr>
        <p:spPr bwMode="auto">
          <a:xfrm>
            <a:off x="0" y="152400"/>
            <a:ext cx="11582400" cy="523220"/>
          </a:xfrm>
          <a:prstGeom prst="rect">
            <a:avLst/>
          </a:prstGeom>
          <a:noFill/>
          <a:ln w="9525">
            <a:noFill/>
            <a:miter lim="800000"/>
            <a:headEnd/>
            <a:tailEnd/>
          </a:ln>
        </p:spPr>
        <p:txBody>
          <a:bodyPr wrap="square">
            <a:spAutoFit/>
          </a:bodyPr>
          <a:lstStyle/>
          <a:p>
            <a:pPr eaLnBrk="1" hangingPunct="1">
              <a:defRPr/>
            </a:pPr>
            <a:r>
              <a:rPr lang="en-US" sz="2800" dirty="0" smtClean="0">
                <a:solidFill>
                  <a:srgbClr val="004990">
                    <a:alpha val="94902"/>
                  </a:srgbClr>
                </a:solidFill>
                <a:latin typeface="Helvetica" pitchFamily="34" charset="0"/>
                <a:ea typeface="Segoe UI" pitchFamily="34" charset="0"/>
                <a:cs typeface="Segoe UI" pitchFamily="34" charset="0"/>
              </a:rPr>
              <a:t>Early successional forest keystone – then &amp; now</a:t>
            </a:r>
            <a:endParaRPr lang="en-US" sz="2800" dirty="0">
              <a:solidFill>
                <a:srgbClr val="004990">
                  <a:alpha val="94902"/>
                </a:srgbClr>
              </a:solidFill>
              <a:latin typeface="Helvetica" pitchFamily="34" charset="0"/>
              <a:ea typeface="Segoe UI" pitchFamily="34" charset="0"/>
              <a:cs typeface="Segoe UI" pitchFamily="34" charset="0"/>
            </a:endParaRPr>
          </a:p>
        </p:txBody>
      </p:sp>
      <p:sp>
        <p:nvSpPr>
          <p:cNvPr id="4" name="TextBox 3"/>
          <p:cNvSpPr txBox="1"/>
          <p:nvPr/>
        </p:nvSpPr>
        <p:spPr>
          <a:xfrm>
            <a:off x="0" y="2036311"/>
            <a:ext cx="10073672" cy="2785378"/>
          </a:xfrm>
          <a:prstGeom prst="rect">
            <a:avLst/>
          </a:prstGeom>
          <a:noFill/>
        </p:spPr>
        <p:txBody>
          <a:bodyPr wrap="square" rtlCol="0">
            <a:spAutoFit/>
          </a:bodyPr>
          <a:lstStyle/>
          <a:p>
            <a:pPr>
              <a:spcAft>
                <a:spcPts val="1200"/>
              </a:spcAft>
            </a:pPr>
            <a:r>
              <a:rPr lang="en-US" sz="2000" b="1" dirty="0" smtClean="0">
                <a:latin typeface="Calibri" panose="020F0502020204030204" pitchFamily="34" charset="0"/>
                <a:cs typeface="Arial" panose="020B0604020202020204" pitchFamily="34" charset="0"/>
              </a:rPr>
              <a:t>Assessment &amp; learning (2015/16)</a:t>
            </a:r>
            <a:endParaRPr lang="en-US" sz="2000" dirty="0" smtClean="0"/>
          </a:p>
          <a:p>
            <a:pPr marL="342900" indent="-342900">
              <a:spcAft>
                <a:spcPts val="600"/>
              </a:spcAft>
              <a:buFont typeface="Arial" panose="020B0604020202020204" pitchFamily="34" charset="0"/>
              <a:buChar char="•"/>
            </a:pPr>
            <a:r>
              <a:rPr lang="en-US" sz="2000" dirty="0" smtClean="0">
                <a:latin typeface="Calibri" panose="020F0502020204030204" pitchFamily="34" charset="0"/>
              </a:rPr>
              <a:t>Initiative successful creating habitat (&gt;850,000 acres)</a:t>
            </a:r>
          </a:p>
          <a:p>
            <a:pPr marL="342900" indent="-342900">
              <a:spcAft>
                <a:spcPts val="600"/>
              </a:spcAft>
              <a:buFont typeface="Arial" panose="020B0604020202020204" pitchFamily="34" charset="0"/>
              <a:buChar char="•"/>
            </a:pPr>
            <a:r>
              <a:rPr lang="en-US" sz="2000" dirty="0" smtClean="0">
                <a:latin typeface="Calibri" panose="020F0502020204030204" pitchFamily="34" charset="0"/>
              </a:rPr>
              <a:t>“If you build it, they will come” – </a:t>
            </a:r>
            <a:r>
              <a:rPr lang="en-US" sz="2000" i="1" dirty="0" smtClean="0">
                <a:latin typeface="Calibri" panose="020F0502020204030204" pitchFamily="34" charset="0"/>
              </a:rPr>
              <a:t>SITE MONITORING</a:t>
            </a:r>
          </a:p>
          <a:p>
            <a:pPr marL="342900" indent="-342900">
              <a:spcAft>
                <a:spcPts val="600"/>
              </a:spcAft>
              <a:buFont typeface="Arial" panose="020B0604020202020204" pitchFamily="34" charset="0"/>
              <a:buChar char="•"/>
            </a:pPr>
            <a:r>
              <a:rPr lang="en-US" sz="2000" dirty="0" smtClean="0">
                <a:solidFill>
                  <a:srgbClr val="FF0000"/>
                </a:solidFill>
                <a:latin typeface="Calibri" panose="020F0502020204030204" pitchFamily="34" charset="0"/>
              </a:rPr>
              <a:t>Challenge to assess bird population change at scale </a:t>
            </a:r>
            <a:r>
              <a:rPr lang="en-US" sz="2000" dirty="0" smtClean="0">
                <a:latin typeface="Calibri" panose="020F0502020204030204" pitchFamily="34" charset="0"/>
              </a:rPr>
              <a:t>–</a:t>
            </a:r>
            <a:r>
              <a:rPr lang="en-US" sz="2000" i="1" dirty="0" smtClean="0">
                <a:latin typeface="Calibri" panose="020F0502020204030204" pitchFamily="34" charset="0"/>
              </a:rPr>
              <a:t>DATA!</a:t>
            </a:r>
          </a:p>
          <a:p>
            <a:pPr marL="342900" indent="-342900">
              <a:spcAft>
                <a:spcPts val="600"/>
              </a:spcAft>
              <a:buFont typeface="Arial" panose="020B0604020202020204" pitchFamily="34" charset="0"/>
              <a:buChar char="•"/>
            </a:pPr>
            <a:r>
              <a:rPr lang="en-US" sz="2000" dirty="0" smtClean="0">
                <a:latin typeface="Calibri" panose="020F0502020204030204" pitchFamily="34" charset="0"/>
              </a:rPr>
              <a:t>Bird community advocates “ broader forest strategy”</a:t>
            </a:r>
          </a:p>
          <a:p>
            <a:pPr marL="742950" lvl="1" indent="-285750">
              <a:spcAft>
                <a:spcPts val="600"/>
              </a:spcAft>
              <a:buFont typeface="Courier New" panose="02070309020205020404" pitchFamily="49" charset="0"/>
              <a:buChar char="o"/>
            </a:pPr>
            <a:r>
              <a:rPr lang="en-US" sz="2000" dirty="0" smtClean="0">
                <a:latin typeface="Calibri" panose="020F0502020204030204" pitchFamily="34" charset="0"/>
              </a:rPr>
              <a:t>Forest </a:t>
            </a:r>
            <a:r>
              <a:rPr lang="en-US" sz="2000" dirty="0">
                <a:latin typeface="Calibri" panose="020F0502020204030204" pitchFamily="34" charset="0"/>
              </a:rPr>
              <a:t>age and structural </a:t>
            </a:r>
            <a:r>
              <a:rPr lang="en-US" sz="2000" dirty="0" smtClean="0">
                <a:latin typeface="Calibri" panose="020F0502020204030204" pitchFamily="34" charset="0"/>
              </a:rPr>
              <a:t>diversity</a:t>
            </a:r>
          </a:p>
          <a:p>
            <a:pPr>
              <a:spcAft>
                <a:spcPts val="600"/>
              </a:spcAft>
            </a:pPr>
            <a:endParaRPr lang="en-US" sz="2000" dirty="0" smtClean="0">
              <a:cs typeface="Arial" panose="020B0604020202020204" pitchFamily="34" charset="0"/>
            </a:endParaRPr>
          </a:p>
        </p:txBody>
      </p:sp>
      <p:sp>
        <p:nvSpPr>
          <p:cNvPr id="5" name="Rectangle 8"/>
          <p:cNvSpPr>
            <a:spLocks noChangeArrowheads="1"/>
          </p:cNvSpPr>
          <p:nvPr/>
        </p:nvSpPr>
        <p:spPr bwMode="auto">
          <a:xfrm>
            <a:off x="0" y="0"/>
            <a:ext cx="12192000" cy="21048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anose="020F0502020204030204" pitchFamily="34" charset="0"/>
                <a:ea typeface="ヒラギノ角ゴ Pro W3" charset="-128"/>
                <a:cs typeface="Calibri" panose="020F0502020204030204" pitchFamily="34" charset="0"/>
              </a:defRPr>
            </a:lvl1pPr>
            <a:lvl2pPr marL="742950" indent="-285750">
              <a:spcBef>
                <a:spcPct val="20000"/>
              </a:spcBef>
              <a:buChar char="–"/>
              <a:defRPr>
                <a:solidFill>
                  <a:schemeClr val="tx2"/>
                </a:solidFill>
                <a:latin typeface="Calibri" panose="020F0502020204030204" pitchFamily="34" charset="0"/>
                <a:ea typeface="ヒラギノ角ゴ Pro W3" charset="-128"/>
                <a:cs typeface="Calibri" panose="020F0502020204030204" pitchFamily="34" charset="0"/>
              </a:defRPr>
            </a:lvl2pPr>
            <a:lvl3pPr marL="1143000" indent="-228600">
              <a:spcBef>
                <a:spcPct val="20000"/>
              </a:spcBef>
              <a:buChar char="•"/>
              <a:defRPr sz="1600">
                <a:solidFill>
                  <a:schemeClr val="tx2"/>
                </a:solidFill>
                <a:latin typeface="Calibri" panose="020F0502020204030204" pitchFamily="34" charset="0"/>
                <a:ea typeface="ヒラギノ角ゴ Pro W3" charset="-128"/>
                <a:cs typeface="Calibri" panose="020F0502020204030204" pitchFamily="34" charset="0"/>
              </a:defRPr>
            </a:lvl3pPr>
            <a:lvl4pPr marL="1600200" indent="-228600">
              <a:spcBef>
                <a:spcPct val="20000"/>
              </a:spcBef>
              <a:buChar char="–"/>
              <a:defRPr sz="1600">
                <a:solidFill>
                  <a:schemeClr val="tx2"/>
                </a:solidFill>
                <a:latin typeface="Calibri" panose="020F0502020204030204" pitchFamily="34" charset="0"/>
                <a:ea typeface="ヒラギノ角ゴ Pro W3" charset="-128"/>
                <a:cs typeface="Calibri" panose="020F0502020204030204" pitchFamily="34" charset="0"/>
              </a:defRPr>
            </a:lvl4pPr>
            <a:lvl5pPr marL="2057400" indent="-228600">
              <a:spcBef>
                <a:spcPct val="20000"/>
              </a:spcBef>
              <a:buChar char="»"/>
              <a:defRPr sz="1400">
                <a:solidFill>
                  <a:schemeClr val="tx2"/>
                </a:solidFill>
                <a:latin typeface="Calibri" panose="020F0502020204030204" pitchFamily="34" charset="0"/>
                <a:ea typeface="ヒラギノ角ゴ Pro W3" charset="-128"/>
                <a:cs typeface="Calibri" panose="020F0502020204030204" pitchFamily="34" charset="0"/>
              </a:defRPr>
            </a:lvl5pPr>
            <a:lvl6pPr marL="25146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6pPr>
            <a:lvl7pPr marL="29718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7pPr>
            <a:lvl8pPr marL="34290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8pPr>
            <a:lvl9pPr marL="3886200" indent="-228600" eaLnBrk="0" fontAlgn="base" hangingPunct="0">
              <a:spcBef>
                <a:spcPct val="20000"/>
              </a:spcBef>
              <a:spcAft>
                <a:spcPct val="0"/>
              </a:spcAft>
              <a:buChar char="»"/>
              <a:defRPr sz="1400">
                <a:solidFill>
                  <a:schemeClr val="tx2"/>
                </a:solidFill>
                <a:latin typeface="Calibri" panose="020F0502020204030204" pitchFamily="34" charset="0"/>
                <a:ea typeface="ヒラギノ角ゴ Pro W3" charset="-128"/>
                <a:cs typeface="Calibri" panose="020F0502020204030204" pitchFamily="34" charset="0"/>
              </a:defRPr>
            </a:lvl9pPr>
          </a:lstStyle>
          <a:p>
            <a:pPr>
              <a:spcBef>
                <a:spcPct val="0"/>
              </a:spcBef>
              <a:buFontTx/>
              <a:buNone/>
            </a:pPr>
            <a:endParaRPr lang="en-US" altLang="en-US" sz="2400">
              <a:solidFill>
                <a:schemeClr val="tx1"/>
              </a:solidFill>
              <a:latin typeface="Arial" panose="020B0604020202020204" pitchFamily="34" charset="0"/>
              <a:ea typeface="Osaka"/>
              <a:cs typeface="Osak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429799"/>
            <a:ext cx="4443892" cy="3016209"/>
          </a:xfrm>
          <a:prstGeom prst="rect">
            <a:avLst/>
          </a:prstGeom>
          <a:effectLst>
            <a:outerShdw blurRad="76200" dir="18900000" sy="23000" kx="-1200000" algn="bl" rotWithShape="0">
              <a:prstClr val="black">
                <a:alpha val="20000"/>
              </a:prstClr>
            </a:outerShdw>
          </a:effectLst>
          <a:scene3d>
            <a:camera prst="isometricOffAxis2Left">
              <a:rot lat="600000" lon="600000" rev="0"/>
            </a:camera>
            <a:lightRig rig="threePt" dir="t"/>
          </a:scene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4362" y="715232"/>
            <a:ext cx="3826368" cy="2674955"/>
          </a:xfrm>
          <a:prstGeom prst="rect">
            <a:avLst/>
          </a:prstGeom>
          <a:ln w="12700">
            <a:noFill/>
          </a:ln>
        </p:spPr>
      </p:pic>
      <p:sp>
        <p:nvSpPr>
          <p:cNvPr id="10" name="Right Arrow 9"/>
          <p:cNvSpPr/>
          <p:nvPr/>
        </p:nvSpPr>
        <p:spPr bwMode="auto">
          <a:xfrm rot="18521088">
            <a:off x="5764609" y="2358123"/>
            <a:ext cx="1333306" cy="320780"/>
          </a:xfrm>
          <a:prstGeom prst="rightArrow">
            <a:avLst>
              <a:gd name="adj1" fmla="val 3994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37054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61"/>
            <a:ext cx="12192000" cy="6627430"/>
          </a:xfrm>
          <a:prstGeom prst="rect">
            <a:avLst/>
          </a:prstGeom>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687787"/>
            <a:ext cx="9175310" cy="575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bwMode="auto">
          <a:xfrm rot="1980000">
            <a:off x="9812712" y="1173815"/>
            <a:ext cx="1228118" cy="2819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ヒラギノ角ゴ Pro W3" pitchFamily="1" charset="-128"/>
            </a:endParaRPr>
          </a:p>
        </p:txBody>
      </p:sp>
      <p:sp>
        <p:nvSpPr>
          <p:cNvPr id="10" name="Rectangle 7"/>
          <p:cNvSpPr>
            <a:spLocks noChangeArrowheads="1"/>
          </p:cNvSpPr>
          <p:nvPr/>
        </p:nvSpPr>
        <p:spPr bwMode="auto">
          <a:xfrm>
            <a:off x="-11654" y="0"/>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2"/>
                </a:solidFill>
                <a:latin typeface="Calibri" pitchFamily="34" charset="0"/>
                <a:ea typeface="ヒラギノ角ゴ Pro W3" pitchFamily="-104" charset="-128"/>
                <a:cs typeface="Calibri" pitchFamily="34" charset="0"/>
              </a:defRPr>
            </a:lvl1pPr>
            <a:lvl2pPr marL="742950" indent="-285750">
              <a:spcBef>
                <a:spcPct val="20000"/>
              </a:spcBef>
              <a:buChar char="–"/>
              <a:defRPr>
                <a:solidFill>
                  <a:schemeClr val="tx2"/>
                </a:solidFill>
                <a:latin typeface="Calibri" pitchFamily="34" charset="0"/>
                <a:ea typeface="ヒラギノ角ゴ Pro W3" pitchFamily="-104" charset="-128"/>
                <a:cs typeface="Calibri" pitchFamily="34" charset="0"/>
              </a:defRPr>
            </a:lvl2pPr>
            <a:lvl3pPr marL="11430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3pPr>
            <a:lvl4pPr marL="16002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4pPr>
            <a:lvl5pPr marL="2057400" indent="-228600">
              <a:spcBef>
                <a:spcPct val="20000"/>
              </a:spcBef>
              <a:buChar char="»"/>
              <a:defRPr sz="1400">
                <a:solidFill>
                  <a:schemeClr val="tx2"/>
                </a:solidFill>
                <a:latin typeface="Calibri" pitchFamily="34" charset="0"/>
                <a:ea typeface="ヒラギノ角ゴ Pro W3" pitchFamily="-104" charset="-128"/>
                <a:cs typeface="Calibri" pitchFamily="34" charset="0"/>
              </a:defRPr>
            </a:lvl5pPr>
            <a:lvl6pPr marL="25146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6pPr>
            <a:lvl7pPr marL="29718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7pPr>
            <a:lvl8pPr marL="34290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8pPr>
            <a:lvl9pPr marL="38862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9pPr>
          </a:lstStyle>
          <a:p>
            <a:pPr eaLnBrk="1" hangingPunct="1">
              <a:spcBef>
                <a:spcPct val="0"/>
              </a:spcBef>
              <a:buFontTx/>
              <a:buNone/>
              <a:defRPr/>
            </a:pPr>
            <a:r>
              <a:rPr lang="en-US" altLang="en-US" sz="2800" b="1" dirty="0" smtClean="0">
                <a:solidFill>
                  <a:srgbClr val="FFFFFF"/>
                </a:solidFill>
                <a:effectLst>
                  <a:outerShdw blurRad="38100" dist="38100" dir="2700000" algn="tl">
                    <a:srgbClr val="000000">
                      <a:alpha val="43137"/>
                    </a:srgbClr>
                  </a:outerShdw>
                </a:effectLst>
                <a:latin typeface="Helvetica" panose="020B0604020202020204" pitchFamily="34" charset="0"/>
                <a:ea typeface="Whitney Light"/>
                <a:cs typeface="Helvetica" panose="020B0604020202020204" pitchFamily="34" charset="0"/>
              </a:rPr>
              <a:t>Moving to Landscape conservation – Eastern forests  </a:t>
            </a:r>
          </a:p>
        </p:txBody>
      </p:sp>
    </p:spTree>
    <p:extLst>
      <p:ext uri="{BB962C8B-B14F-4D97-AF65-F5344CB8AC3E}">
        <p14:creationId xmlns:p14="http://schemas.microsoft.com/office/powerpoint/2010/main" val="1465943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from the Delaware River Basin Commiss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86600" y="304800"/>
            <a:ext cx="4774574" cy="628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1828800"/>
            <a:ext cx="7287208" cy="2339102"/>
          </a:xfrm>
          <a:prstGeom prst="rect">
            <a:avLst/>
          </a:prstGeom>
        </p:spPr>
        <p:txBody>
          <a:bodyPr wrap="square">
            <a:spAutoFit/>
          </a:bodyPr>
          <a:lstStyle/>
          <a:p>
            <a:pPr marL="342900" indent="-342900">
              <a:spcBef>
                <a:spcPts val="0"/>
              </a:spcBef>
              <a:spcAft>
                <a:spcPts val="3000"/>
              </a:spcAft>
              <a:buFont typeface="Arial" panose="020B0604020202020204" pitchFamily="34" charset="0"/>
              <a:buChar char="•"/>
            </a:pPr>
            <a:r>
              <a:rPr lang="en-US" b="1" kern="100" dirty="0">
                <a:latin typeface="Calibri" panose="020F0502020204030204" pitchFamily="34" charset="0"/>
                <a:ea typeface="ヒラギノ角ゴ Pro W3"/>
              </a:rPr>
              <a:t>13,539 square mile watershed in four states</a:t>
            </a:r>
          </a:p>
          <a:p>
            <a:pPr marL="342900" indent="-342900">
              <a:spcBef>
                <a:spcPts val="0"/>
              </a:spcBef>
              <a:spcAft>
                <a:spcPts val="3000"/>
              </a:spcAft>
              <a:buFont typeface="Arial" panose="020B0604020202020204" pitchFamily="34" charset="0"/>
              <a:buChar char="•"/>
            </a:pPr>
            <a:r>
              <a:rPr lang="en-US" b="1" kern="100" dirty="0">
                <a:latin typeface="Calibri" panose="020F0502020204030204" pitchFamily="34" charset="0"/>
                <a:ea typeface="ヒラギノ角ゴ Pro W3"/>
              </a:rPr>
              <a:t>Critical habitat for migratory and resident fish and bird species</a:t>
            </a:r>
          </a:p>
          <a:p>
            <a:pPr marL="342900" indent="-342900">
              <a:spcBef>
                <a:spcPts val="0"/>
              </a:spcBef>
              <a:spcAft>
                <a:spcPts val="3000"/>
              </a:spcAft>
              <a:buFont typeface="Arial" panose="020B0604020202020204" pitchFamily="34" charset="0"/>
              <a:buChar char="•"/>
            </a:pPr>
            <a:r>
              <a:rPr lang="en-US" b="1" kern="100" dirty="0">
                <a:latin typeface="Calibri" panose="020F0502020204030204" pitchFamily="34" charset="0"/>
                <a:ea typeface="ヒラギノ角ゴ Pro W3"/>
              </a:rPr>
              <a:t>Source of drinking water for over 15 million people</a:t>
            </a:r>
          </a:p>
        </p:txBody>
      </p:sp>
      <p:sp>
        <p:nvSpPr>
          <p:cNvPr id="8" name="Rectangle 8"/>
          <p:cNvSpPr>
            <a:spLocks noChangeArrowheads="1"/>
          </p:cNvSpPr>
          <p:nvPr/>
        </p:nvSpPr>
        <p:spPr bwMode="auto">
          <a:xfrm>
            <a:off x="0" y="4340"/>
            <a:ext cx="12192000" cy="182563"/>
          </a:xfrm>
          <a:prstGeom prst="rect">
            <a:avLst/>
          </a:prstGeom>
          <a:solidFill>
            <a:srgbClr val="004990">
              <a:alpha val="9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2000">
                <a:solidFill>
                  <a:schemeClr val="tx2"/>
                </a:solidFill>
                <a:latin typeface="Calibri" pitchFamily="34" charset="0"/>
                <a:ea typeface="ヒラギノ角ゴ Pro W3" pitchFamily="-104" charset="-128"/>
                <a:cs typeface="Calibri" pitchFamily="34" charset="0"/>
              </a:defRPr>
            </a:lvl1pPr>
            <a:lvl2pPr marL="742950" indent="-285750">
              <a:spcBef>
                <a:spcPct val="20000"/>
              </a:spcBef>
              <a:buChar char="–"/>
              <a:defRPr>
                <a:solidFill>
                  <a:schemeClr val="tx2"/>
                </a:solidFill>
                <a:latin typeface="Calibri" pitchFamily="34" charset="0"/>
                <a:ea typeface="ヒラギノ角ゴ Pro W3" pitchFamily="-104" charset="-128"/>
                <a:cs typeface="Calibri" pitchFamily="34" charset="0"/>
              </a:defRPr>
            </a:lvl2pPr>
            <a:lvl3pPr marL="11430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3pPr>
            <a:lvl4pPr marL="1600200" indent="-228600">
              <a:spcBef>
                <a:spcPct val="20000"/>
              </a:spcBef>
              <a:buChar char="–"/>
              <a:defRPr sz="1600">
                <a:solidFill>
                  <a:schemeClr val="tx2"/>
                </a:solidFill>
                <a:latin typeface="Calibri" pitchFamily="34" charset="0"/>
                <a:ea typeface="ヒラギノ角ゴ Pro W3" pitchFamily="-104" charset="-128"/>
                <a:cs typeface="Calibri" pitchFamily="34" charset="0"/>
              </a:defRPr>
            </a:lvl4pPr>
            <a:lvl5pPr marL="2057400" indent="-228600">
              <a:spcBef>
                <a:spcPct val="20000"/>
              </a:spcBef>
              <a:buChar char="»"/>
              <a:defRPr sz="1400">
                <a:solidFill>
                  <a:schemeClr val="tx2"/>
                </a:solidFill>
                <a:latin typeface="Calibri" pitchFamily="34" charset="0"/>
                <a:ea typeface="ヒラギノ角ゴ Pro W3" pitchFamily="-104" charset="-128"/>
                <a:cs typeface="Calibri" pitchFamily="34" charset="0"/>
              </a:defRPr>
            </a:lvl5pPr>
            <a:lvl6pPr marL="25146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6pPr>
            <a:lvl7pPr marL="29718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7pPr>
            <a:lvl8pPr marL="34290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8pPr>
            <a:lvl9pPr marL="3886200" indent="-228600" eaLnBrk="0" fontAlgn="base" hangingPunct="0">
              <a:spcBef>
                <a:spcPct val="20000"/>
              </a:spcBef>
              <a:spcAft>
                <a:spcPct val="0"/>
              </a:spcAft>
              <a:buChar char="»"/>
              <a:defRPr sz="1400">
                <a:solidFill>
                  <a:schemeClr val="tx2"/>
                </a:solidFill>
                <a:latin typeface="Calibri" pitchFamily="34" charset="0"/>
                <a:ea typeface="ヒラギノ角ゴ Pro W3" pitchFamily="-104" charset="-128"/>
                <a:cs typeface="Calibri" pitchFamily="34" charset="0"/>
              </a:defRPr>
            </a:lvl9pPr>
          </a:lstStyle>
          <a:p>
            <a:pPr>
              <a:spcBef>
                <a:spcPct val="0"/>
              </a:spcBef>
              <a:buFontTx/>
              <a:buNone/>
            </a:pPr>
            <a:endParaRPr lang="en-US" altLang="en-US" sz="2400">
              <a:solidFill>
                <a:srgbClr val="000000"/>
              </a:solidFill>
              <a:latin typeface="Arial" pitchFamily="34" charset="0"/>
              <a:ea typeface="Osaka" pitchFamily="-104" charset="-128"/>
            </a:endParaRPr>
          </a:p>
        </p:txBody>
      </p:sp>
      <p:sp>
        <p:nvSpPr>
          <p:cNvPr id="9" name="Text Box 13"/>
          <p:cNvSpPr txBox="1">
            <a:spLocks noChangeArrowheads="1"/>
          </p:cNvSpPr>
          <p:nvPr/>
        </p:nvSpPr>
        <p:spPr bwMode="auto">
          <a:xfrm>
            <a:off x="27992" y="221115"/>
            <a:ext cx="9801808" cy="523220"/>
          </a:xfrm>
          <a:prstGeom prst="rect">
            <a:avLst/>
          </a:prstGeom>
          <a:noFill/>
          <a:ln w="9525">
            <a:noFill/>
            <a:miter lim="800000"/>
            <a:headEnd/>
            <a:tailEnd/>
          </a:ln>
        </p:spPr>
        <p:txBody>
          <a:bodyPr wrap="square">
            <a:spAutoFit/>
          </a:bodyPr>
          <a:lstStyle/>
          <a:p>
            <a:pPr eaLnBrk="1" hangingPunct="1">
              <a:defRPr/>
            </a:pPr>
            <a:r>
              <a:rPr lang="en-US" sz="2800" dirty="0" smtClean="0">
                <a:solidFill>
                  <a:srgbClr val="004990">
                    <a:alpha val="94902"/>
                  </a:srgbClr>
                </a:solidFill>
                <a:latin typeface="Helvetica" pitchFamily="34" charset="0"/>
                <a:ea typeface="Segoe UI" pitchFamily="34" charset="0"/>
                <a:cs typeface="Segoe UI" pitchFamily="34" charset="0"/>
              </a:rPr>
              <a:t>Next step: Delaware </a:t>
            </a:r>
            <a:r>
              <a:rPr lang="en-US" sz="2800" dirty="0">
                <a:solidFill>
                  <a:srgbClr val="004990">
                    <a:alpha val="94902"/>
                  </a:srgbClr>
                </a:solidFill>
                <a:latin typeface="Helvetica" pitchFamily="34" charset="0"/>
                <a:ea typeface="Segoe UI" pitchFamily="34" charset="0"/>
                <a:cs typeface="Segoe UI" pitchFamily="34" charset="0"/>
              </a:rPr>
              <a:t>River Watershed – </a:t>
            </a:r>
            <a:r>
              <a:rPr lang="en-US" sz="2800" dirty="0" smtClean="0">
                <a:solidFill>
                  <a:srgbClr val="004990">
                    <a:alpha val="94902"/>
                  </a:srgbClr>
                </a:solidFill>
                <a:latin typeface="Helvetica" pitchFamily="34" charset="0"/>
                <a:ea typeface="Segoe UI" pitchFamily="34" charset="0"/>
                <a:cs typeface="Segoe UI" pitchFamily="34" charset="0"/>
              </a:rPr>
              <a:t> a new landscape</a:t>
            </a:r>
            <a:endParaRPr lang="en-US" sz="2800" dirty="0">
              <a:solidFill>
                <a:srgbClr val="004990">
                  <a:alpha val="94902"/>
                </a:srgbClr>
              </a:solidFill>
              <a:latin typeface="Helvetica" pitchFamily="34" charset="0"/>
              <a:ea typeface="Segoe UI" pitchFamily="34" charset="0"/>
              <a:cs typeface="Segoe UI" pitchFamily="34" charset="0"/>
            </a:endParaRPr>
          </a:p>
        </p:txBody>
      </p:sp>
    </p:spTree>
    <p:extLst>
      <p:ext uri="{BB962C8B-B14F-4D97-AF65-F5344CB8AC3E}">
        <p14:creationId xmlns:p14="http://schemas.microsoft.com/office/powerpoint/2010/main" val="177021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Award_x0020_Date xmlns="8365a3b2-c89b-475d-8afb-1fcbc447800c" xsi:nil="true"/>
    <Timeframe xmlns="8365a3b2-c89b-475d-8afb-1fcbc447800c" xsi:nil="true"/>
    <Content xmlns="8365a3b2-c89b-475d-8afb-1fcbc447800c" xsi:nil="true"/>
    <Staff_x0020_Lead xmlns="8365a3b2-c89b-475d-8afb-1fcbc447800c" xsi:nil="true"/>
    <Notes0 xmlns="8365a3b2-c89b-475d-8afb-1fcbc447800c" xsi:nil="true"/>
    <Funding_x0020_Source_x0020__x0023_ xmlns="8365a3b2-c89b-475d-8afb-1fcbc447800c" xsi:nil="true"/>
    <Interim_x0020_Reports_x0020_Due xmlns="8365a3b2-c89b-475d-8afb-1fcbc447800c" xsi:nil="true"/>
    <Ops_x0020__x0024_ xmlns="8365a3b2-c89b-475d-8afb-1fcbc447800c" xsi:nil="true"/>
    <Final_x0020_Report_x0020_Due xmlns="8365a3b2-c89b-475d-8afb-1fcbc447800c" xsi:nil="true"/>
    <Program_x0020__x0024_ xmlns="8365a3b2-c89b-475d-8afb-1fcbc447800c" xsi:nil="true"/>
    <Payment_x0020_Schedule xmlns="8365a3b2-c89b-475d-8afb-1fcbc447800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B64A82DE2FE248BB1695F4504AFEDF" ma:contentTypeVersion="12" ma:contentTypeDescription="Create a new document." ma:contentTypeScope="" ma:versionID="1f6f683278da9844176446095b8e33f2">
  <xsd:schema xmlns:xsd="http://www.w3.org/2001/XMLSchema" xmlns:p="http://schemas.microsoft.com/office/2006/metadata/properties" xmlns:ns2="8365a3b2-c89b-475d-8afb-1fcbc447800c" targetNamespace="http://schemas.microsoft.com/office/2006/metadata/properties" ma:root="true" ma:fieldsID="7d4bcf9a762f03366cf6a7f8e5cd7c1d" ns2:_="">
    <xsd:import namespace="8365a3b2-c89b-475d-8afb-1fcbc447800c"/>
    <xsd:element name="properties">
      <xsd:complexType>
        <xsd:sequence>
          <xsd:element name="documentManagement">
            <xsd:complexType>
              <xsd:all>
                <xsd:element ref="ns2:Content" minOccurs="0"/>
                <xsd:element ref="ns2:Funding_x0020_Source_x0020__x0023_" minOccurs="0"/>
                <xsd:element ref="ns2:Program_x0020__x0024_" minOccurs="0"/>
                <xsd:element ref="ns2:Ops_x0020__x0024_" minOccurs="0"/>
                <xsd:element ref="ns2:Award_x0020_Date" minOccurs="0"/>
                <xsd:element ref="ns2:Staff_x0020_Lead" minOccurs="0"/>
                <xsd:element ref="ns2:Timeframe" minOccurs="0"/>
                <xsd:element ref="ns2:Interim_x0020_Reports_x0020_Due" minOccurs="0"/>
                <xsd:element ref="ns2:Final_x0020_Report_x0020_Due" minOccurs="0"/>
                <xsd:element ref="ns2:Payment_x0020_Schedule" minOccurs="0"/>
                <xsd:element ref="ns2:Notes0" minOccurs="0"/>
              </xsd:all>
            </xsd:complexType>
          </xsd:element>
        </xsd:sequence>
      </xsd:complexType>
    </xsd:element>
  </xsd:schema>
  <xsd:schema xmlns:xsd="http://www.w3.org/2001/XMLSchema" xmlns:dms="http://schemas.microsoft.com/office/2006/documentManagement/types" targetNamespace="8365a3b2-c89b-475d-8afb-1fcbc447800c" elementFormDefault="qualified">
    <xsd:import namespace="http://schemas.microsoft.com/office/2006/documentManagement/types"/>
    <xsd:element name="Content" ma:index="8" nillable="true" ma:displayName="Content" ma:internalName="Content">
      <xsd:simpleType>
        <xsd:restriction base="dms:Text">
          <xsd:maxLength value="255"/>
        </xsd:restriction>
      </xsd:simpleType>
    </xsd:element>
    <xsd:element name="Funding_x0020_Source_x0020__x0023_" ma:index="9" nillable="true" ma:displayName="Funding Source #" ma:internalName="Funding_x0020_Source_x0020__x0023_">
      <xsd:simpleType>
        <xsd:restriction base="dms:Text">
          <xsd:maxLength value="255"/>
        </xsd:restriction>
      </xsd:simpleType>
    </xsd:element>
    <xsd:element name="Program_x0020__x0024_" ma:index="10" nillable="true" ma:displayName="Program $" ma:internalName="Program_x0020__x0024_">
      <xsd:simpleType>
        <xsd:restriction base="dms:Text">
          <xsd:maxLength value="255"/>
        </xsd:restriction>
      </xsd:simpleType>
    </xsd:element>
    <xsd:element name="Ops_x0020__x0024_" ma:index="11" nillable="true" ma:displayName="Ops $" ma:internalName="Ops_x0020__x0024_">
      <xsd:simpleType>
        <xsd:restriction base="dms:Text">
          <xsd:maxLength value="255"/>
        </xsd:restriction>
      </xsd:simpleType>
    </xsd:element>
    <xsd:element name="Award_x0020_Date" ma:index="12" nillable="true" ma:displayName="Award Date" ma:format="DateOnly" ma:internalName="Award_x0020_Date">
      <xsd:simpleType>
        <xsd:restriction base="dms:DateTime"/>
      </xsd:simpleType>
    </xsd:element>
    <xsd:element name="Staff_x0020_Lead" ma:index="13" nillable="true" ma:displayName="Staff Lead" ma:internalName="Staff_x0020_Lead">
      <xsd:simpleType>
        <xsd:restriction base="dms:Text">
          <xsd:maxLength value="255"/>
        </xsd:restriction>
      </xsd:simpleType>
    </xsd:element>
    <xsd:element name="Timeframe" ma:index="14" nillable="true" ma:displayName="Timeframe" ma:internalName="Timeframe">
      <xsd:simpleType>
        <xsd:restriction base="dms:Text">
          <xsd:maxLength value="255"/>
        </xsd:restriction>
      </xsd:simpleType>
    </xsd:element>
    <xsd:element name="Interim_x0020_Reports_x0020_Due" ma:index="15" nillable="true" ma:displayName="Interim Reports Due" ma:format="DateOnly" ma:internalName="Interim_x0020_Reports_x0020_Due">
      <xsd:simpleType>
        <xsd:restriction base="dms:DateTime"/>
      </xsd:simpleType>
    </xsd:element>
    <xsd:element name="Final_x0020_Report_x0020_Due" ma:index="16" nillable="true" ma:displayName="Final Report Due" ma:format="DateOnly" ma:internalName="Final_x0020_Report_x0020_Due">
      <xsd:simpleType>
        <xsd:restriction base="dms:DateTime"/>
      </xsd:simpleType>
    </xsd:element>
    <xsd:element name="Payment_x0020_Schedule" ma:index="17" nillable="true" ma:displayName="Payment Schedule" ma:internalName="Payment_x0020_Schedule">
      <xsd:simpleType>
        <xsd:restriction base="dms:Text">
          <xsd:maxLength value="255"/>
        </xsd:restriction>
      </xsd:simpleType>
    </xsd:element>
    <xsd:element name="Notes0" ma:index="18" nillable="true" ma:displayName="Notes" ma:internalName="Notes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3D7C7E-4933-449F-9350-46C4A279BF89}">
  <ds:schemaRefs>
    <ds:schemaRef ds:uri="http://www.w3.org/XML/1998/namespace"/>
    <ds:schemaRef ds:uri="http://purl.org/dc/dcmitype/"/>
    <ds:schemaRef ds:uri="http://schemas.microsoft.com/office/2006/metadata/properties"/>
    <ds:schemaRef ds:uri="http://schemas.microsoft.com/office/2006/documentManagement/types"/>
    <ds:schemaRef ds:uri="http://purl.org/dc/terms/"/>
    <ds:schemaRef ds:uri="8365a3b2-c89b-475d-8afb-1fcbc447800c"/>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76D6F4B5-AB37-4CDC-83C8-61DF9CE78C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65a3b2-c89b-475d-8afb-1fcbc447800c"/>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16674288-D12C-48BB-B39B-143D71FF3BFC}">
  <ds:schemaRefs>
    <ds:schemaRef ds:uri="http://schemas.microsoft.com/office/2006/metadata/longProperties"/>
  </ds:schemaRefs>
</ds:datastoreItem>
</file>

<file path=customXml/itemProps4.xml><?xml version="1.0" encoding="utf-8"?>
<ds:datastoreItem xmlns:ds="http://schemas.openxmlformats.org/officeDocument/2006/customXml" ds:itemID="{DF72085F-8A1D-47B9-BACA-8865B3FBE1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16407</TotalTime>
  <Words>1393</Words>
  <Application>Microsoft Office PowerPoint</Application>
  <PresentationFormat>Widescreen</PresentationFormat>
  <Paragraphs>181</Paragraphs>
  <Slides>13</Slides>
  <Notes>13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8" baseType="lpstr">
      <vt:lpstr>ＭＳ Ｐゴシック</vt:lpstr>
      <vt:lpstr>Arial</vt:lpstr>
      <vt:lpstr>Arial Black</vt:lpstr>
      <vt:lpstr>Calibri</vt:lpstr>
      <vt:lpstr>Courier New</vt:lpstr>
      <vt:lpstr>Georgia</vt:lpstr>
      <vt:lpstr>Helvetica</vt:lpstr>
      <vt:lpstr>Osaka</vt:lpstr>
      <vt:lpstr>Segoe UI</vt:lpstr>
      <vt:lpstr>Times New Roman</vt:lpstr>
      <vt:lpstr>Whitney Light</vt:lpstr>
      <vt:lpstr>Wingdings</vt:lpstr>
      <vt:lpstr>ヒラギノ角ゴ Pro W3</vt:lpstr>
      <vt:lpstr>Blank Presentation</vt:lpstr>
      <vt:lpstr>Image</vt:lpstr>
      <vt:lpstr>PowerPoint Presentation</vt:lpstr>
      <vt:lpstr>PowerPoint Presentation</vt:lpstr>
      <vt:lpstr>PowerPoint Presentation</vt:lpstr>
      <vt:lpstr>Development of a Business Plan</vt:lpstr>
      <vt:lpstr>Evaluating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Emily Christenson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Christenson</dc:creator>
  <cp:lastModifiedBy>Scott Hall</cp:lastModifiedBy>
  <cp:revision>593</cp:revision>
  <cp:lastPrinted>2017-09-26T18:35:44Z</cp:lastPrinted>
  <dcterms:created xsi:type="dcterms:W3CDTF">2007-06-14T12:52:35Z</dcterms:created>
  <dcterms:modified xsi:type="dcterms:W3CDTF">2018-12-13T17:01:48Z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