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09" r:id="rId1"/>
  </p:sldMasterIdLst>
  <p:notesMasterIdLst>
    <p:notesMasterId r:id="rId42"/>
  </p:notesMasterIdLst>
  <p:sldIdLst>
    <p:sldId id="370" r:id="rId2"/>
    <p:sldId id="316" r:id="rId3"/>
    <p:sldId id="318" r:id="rId4"/>
    <p:sldId id="337" r:id="rId5"/>
    <p:sldId id="319" r:id="rId6"/>
    <p:sldId id="322" r:id="rId7"/>
    <p:sldId id="321" r:id="rId8"/>
    <p:sldId id="326" r:id="rId9"/>
    <p:sldId id="328" r:id="rId10"/>
    <p:sldId id="329" r:id="rId11"/>
    <p:sldId id="330" r:id="rId12"/>
    <p:sldId id="331" r:id="rId13"/>
    <p:sldId id="333" r:id="rId14"/>
    <p:sldId id="323" r:id="rId15"/>
    <p:sldId id="334" r:id="rId16"/>
    <p:sldId id="338" r:id="rId17"/>
    <p:sldId id="264" r:id="rId18"/>
    <p:sldId id="364" r:id="rId19"/>
    <p:sldId id="365" r:id="rId20"/>
    <p:sldId id="369" r:id="rId21"/>
    <p:sldId id="272" r:id="rId22"/>
    <p:sldId id="265" r:id="rId23"/>
    <p:sldId id="339" r:id="rId24"/>
    <p:sldId id="268" r:id="rId25"/>
    <p:sldId id="266" r:id="rId26"/>
    <p:sldId id="269" r:id="rId27"/>
    <p:sldId id="271" r:id="rId28"/>
    <p:sldId id="274" r:id="rId29"/>
    <p:sldId id="270" r:id="rId30"/>
    <p:sldId id="273" r:id="rId31"/>
    <p:sldId id="267" r:id="rId32"/>
    <p:sldId id="276" r:id="rId33"/>
    <p:sldId id="340" r:id="rId34"/>
    <p:sldId id="275" r:id="rId35"/>
    <p:sldId id="368" r:id="rId36"/>
    <p:sldId id="261" r:id="rId37"/>
    <p:sldId id="342" r:id="rId38"/>
    <p:sldId id="341" r:id="rId39"/>
    <p:sldId id="352" r:id="rId40"/>
    <p:sldId id="353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3" autoAdjust="0"/>
    <p:restoredTop sz="94660" autoAdjust="0"/>
  </p:normalViewPr>
  <p:slideViewPr>
    <p:cSldViewPr snapToGrid="0">
      <p:cViewPr varScale="1">
        <p:scale>
          <a:sx n="114" d="100"/>
          <a:sy n="114" d="100"/>
        </p:scale>
        <p:origin x="150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8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75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4A4894-960C-4C21-AD74-AE09A63EF7B4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FCA0E-7BAA-40DC-9B27-FC19E86B4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67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8C646-D5F5-4368-912A-7A7905F5D3C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96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8C646-D5F5-4368-912A-7A7905F5D3C3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069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8C646-D5F5-4368-912A-7A7905F5D3C3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992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8C646-D5F5-4368-912A-7A7905F5D3C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852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8C646-D5F5-4368-912A-7A7905F5D3C3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244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8C646-D5F5-4368-912A-7A7905F5D3C3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741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334" y="0"/>
            <a:ext cx="1310643" cy="2292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675" y="2292095"/>
            <a:ext cx="7572375" cy="2219691"/>
          </a:xfrm>
        </p:spPr>
        <p:txBody>
          <a:bodyPr anchor="ctr">
            <a:normAutofit/>
          </a:bodyPr>
          <a:lstStyle>
            <a:lvl1pPr algn="l">
              <a:defRPr sz="330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8674" y="4511785"/>
            <a:ext cx="7572376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3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0" y="5778124"/>
            <a:ext cx="9144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8161E3EC-A758-4473-AA8C-456DB8AAC8FB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F837FCAE-00C3-4A45-AAC0-4C63A2C0B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9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675" y="1600200"/>
            <a:ext cx="2547747" cy="4572000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3491003" y="1600200"/>
            <a:ext cx="4823184" cy="4572001"/>
          </a:xfrm>
        </p:spPr>
        <p:txBody>
          <a:bodyPr tIns="1188720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E3EC-A758-4473-AA8C-456DB8AAC8FB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7FCAE-00C3-4A45-AAC0-4C63A2C0B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5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E3EC-A758-4473-AA8C-456DB8AAC8FB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7FCAE-00C3-4A45-AAC0-4C63A2C0B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6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0" y="365125"/>
            <a:ext cx="12858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8675" y="365125"/>
            <a:ext cx="6074172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E3EC-A758-4473-AA8C-456DB8AAC8FB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7FCAE-00C3-4A45-AAC0-4C63A2C0B1A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 rot="5400000">
            <a:off x="4181447" y="3239394"/>
            <a:ext cx="5632704" cy="63302"/>
            <a:chOff x="1073150" y="1219201"/>
            <a:chExt cx="10058400" cy="63125"/>
          </a:xfrm>
        </p:grpSpPr>
        <p:cxnSp>
          <p:nvCxnSpPr>
            <p:cNvPr id="8" name="Straight Connector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148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E3EC-A758-4473-AA8C-456DB8AAC8FB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7FCAE-00C3-4A45-AAC0-4C63A2C0B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33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675" y="2292095"/>
            <a:ext cx="4300538" cy="2219691"/>
          </a:xfrm>
        </p:spPr>
        <p:txBody>
          <a:bodyPr anchor="ctr">
            <a:normAutofit/>
          </a:bodyPr>
          <a:lstStyle>
            <a:lvl1pPr algn="l">
              <a:defRPr sz="330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8675" y="4511785"/>
            <a:ext cx="4300538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3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>
          <a:xfrm>
            <a:off x="5235798" y="1310656"/>
            <a:ext cx="3908203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grpSp>
        <p:nvGrpSpPr>
          <p:cNvPr id="14" name="Group 13"/>
          <p:cNvGrpSpPr/>
          <p:nvPr/>
        </p:nvGrpSpPr>
        <p:grpSpPr>
          <a:xfrm>
            <a:off x="0" y="1143001"/>
            <a:ext cx="9144000" cy="63125"/>
            <a:chOff x="507492" y="1501519"/>
            <a:chExt cx="8129016" cy="6312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4410" y="0"/>
            <a:ext cx="1310643" cy="229209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10800000">
            <a:off x="0" y="5645511"/>
            <a:ext cx="9144000" cy="63125"/>
            <a:chOff x="507492" y="1501519"/>
            <a:chExt cx="8129016" cy="6312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5778124"/>
            <a:ext cx="9144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</p:spTree>
    <p:extLst>
      <p:ext uri="{BB962C8B-B14F-4D97-AF65-F5344CB8AC3E}">
        <p14:creationId xmlns:p14="http://schemas.microsoft.com/office/powerpoint/2010/main" val="416863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514601"/>
            <a:ext cx="9144000" cy="3194035"/>
            <a:chOff x="647402" y="2514600"/>
            <a:chExt cx="10838688" cy="3194035"/>
          </a:xfrm>
        </p:grpSpPr>
        <p:grpSp>
          <p:nvGrpSpPr>
            <p:cNvPr id="9" name="Group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grpSp>
          <p:nvGrpSpPr>
            <p:cNvPr id="11" name="Group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10" y="0"/>
            <a:ext cx="1337391" cy="2971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675" y="2971806"/>
            <a:ext cx="7553324" cy="1684150"/>
          </a:xfrm>
        </p:spPr>
        <p:txBody>
          <a:bodyPr anchor="ctr">
            <a:normAutofit/>
          </a:bodyPr>
          <a:lstStyle>
            <a:lvl1pPr>
              <a:defRPr sz="33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675" y="4655956"/>
            <a:ext cx="7553324" cy="5097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E3EC-A758-4473-AA8C-456DB8AAC8FB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7FCAE-00C3-4A45-AAC0-4C63A2C0B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6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8675" y="1600201"/>
            <a:ext cx="3686175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00201"/>
            <a:ext cx="3686175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E3EC-A758-4473-AA8C-456DB8AAC8FB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7FCAE-00C3-4A45-AAC0-4C63A2C0B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2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675" y="1600200"/>
            <a:ext cx="3689604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675" y="2424112"/>
            <a:ext cx="3689604" cy="37480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4583" y="1600200"/>
            <a:ext cx="3689604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4583" y="2424112"/>
            <a:ext cx="3689604" cy="37480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E3EC-A758-4473-AA8C-456DB8AAC8FB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7FCAE-00C3-4A45-AAC0-4C63A2C0B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3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E3EC-A758-4473-AA8C-456DB8AAC8FB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7FCAE-00C3-4A45-AAC0-4C63A2C0B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7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E3EC-A758-4473-AA8C-456DB8AAC8FB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7FCAE-00C3-4A45-AAC0-4C63A2C0B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95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675" y="1600200"/>
            <a:ext cx="3288411" cy="4572000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1386" y="1600200"/>
            <a:ext cx="4083939" cy="457200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E3EC-A758-4473-AA8C-456DB8AAC8FB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7FCAE-00C3-4A45-AAC0-4C63A2C0B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4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8675" y="76200"/>
            <a:ext cx="748551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675" y="1600200"/>
            <a:ext cx="748665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8675" y="6356352"/>
            <a:ext cx="137216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8161E3EC-A758-4473-AA8C-456DB8AAC8FB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0844" y="6356350"/>
            <a:ext cx="474231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9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2587" y="6356352"/>
            <a:ext cx="1371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F837FCAE-00C3-4A45-AAC0-4C63A2C0B1A4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827532" y="1219202"/>
            <a:ext cx="7488936" cy="84403"/>
            <a:chOff x="1073150" y="1219201"/>
            <a:chExt cx="10058400" cy="63125"/>
          </a:xfrm>
        </p:grpSpPr>
        <p:cxnSp>
          <p:nvCxnSpPr>
            <p:cNvPr id="13" name="Straight Connector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64549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  <p:sldLayoutId id="214748422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450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450"/>
        </a:spcBef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450"/>
        </a:spcBef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450"/>
        </a:spcBef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gif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5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35.png"/><Relationship Id="rId9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1FBDD-9C6B-402A-B21A-24ECD291F4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1" dirty="0"/>
              <a:t>Ridges, Valleys, Bedrock &amp; Soil: </a:t>
            </a:r>
            <a:r>
              <a:rPr lang="en-US" b="1" i="1" cap="small" dirty="0"/>
              <a:t>Using the Physical Landscape to Conserve Species in a Changing Climate</a:t>
            </a:r>
            <a:endParaRPr lang="en-US" i="1" cap="smal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940BAC-322A-442A-827C-572E227C9C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/>
              <a:t>Liz Thompson, Bob Zaino</a:t>
            </a:r>
          </a:p>
        </p:txBody>
      </p:sp>
      <p:pic>
        <p:nvPicPr>
          <p:cNvPr id="5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E3FDB508-B826-421E-AF29-7C19792DA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133" y="4511784"/>
            <a:ext cx="705447" cy="877770"/>
          </a:xfrm>
          <a:prstGeom prst="rect">
            <a:avLst/>
          </a:prstGeom>
        </p:spPr>
      </p:pic>
      <p:pic>
        <p:nvPicPr>
          <p:cNvPr id="7" name="Picture 6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11DE62F1-E62D-4A71-9E18-F2C84C91C52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2" y="4511784"/>
            <a:ext cx="2094739" cy="7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0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Climate Change_VT becomes virginia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2"/>
          <a:stretch>
            <a:fillRect/>
          </a:stretch>
        </p:blipFill>
        <p:spPr>
          <a:xfrm>
            <a:off x="2738141" y="186421"/>
            <a:ext cx="3981679" cy="6550886"/>
          </a:xfrm>
          <a:prstGeom prst="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7241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9-21 at 1.32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882900" y="0"/>
            <a:ext cx="3369033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093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nter et al diagr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2492" y="-413733"/>
            <a:ext cx="5870842" cy="75975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49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195" y="393547"/>
            <a:ext cx="7966341" cy="5974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900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9-21 at 12.57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71600"/>
            <a:ext cx="88265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4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urnal.pone.0011554.g0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0"/>
            <a:ext cx="8503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4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urnal.pone.0011554.g001.png">
            <a:extLst>
              <a:ext uri="{FF2B5EF4-FFF2-40B4-BE49-F238E27FC236}">
                <a16:creationId xmlns:a16="http://schemas.microsoft.com/office/drawing/2014/main" id="{1BC6D5F8-3305-41AD-AFB1-6C5EF56755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5" t="17027" r="31359" b="41244"/>
          <a:stretch/>
        </p:blipFill>
        <p:spPr>
          <a:xfrm>
            <a:off x="2464527" y="0"/>
            <a:ext cx="4735264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64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vermont outline">
            <a:extLst>
              <a:ext uri="{FF2B5EF4-FFF2-40B4-BE49-F238E27FC236}">
                <a16:creationId xmlns:a16="http://schemas.microsoft.com/office/drawing/2014/main" id="{52F23D72-BD66-4323-95B5-1E9AA26D6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217" y="151002"/>
            <a:ext cx="3800072" cy="62770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443" y="4733407"/>
            <a:ext cx="2071170" cy="15533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529" y="236808"/>
            <a:ext cx="2225479" cy="16691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Straight Arrow Connector 6"/>
          <p:cNvCxnSpPr>
            <a:stCxn id="6" idx="3"/>
          </p:cNvCxnSpPr>
          <p:nvPr/>
        </p:nvCxnSpPr>
        <p:spPr>
          <a:xfrm flipV="1">
            <a:off x="2598008" y="1023191"/>
            <a:ext cx="1493695" cy="481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422136" y="1905918"/>
            <a:ext cx="805806" cy="9915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49" y="2123501"/>
            <a:ext cx="1540787" cy="20543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3" name="Straight Arrow Connector 12"/>
          <p:cNvCxnSpPr>
            <a:stCxn id="5" idx="3"/>
          </p:cNvCxnSpPr>
          <p:nvPr/>
        </p:nvCxnSpPr>
        <p:spPr>
          <a:xfrm flipV="1">
            <a:off x="2515613" y="5185100"/>
            <a:ext cx="864625" cy="3249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7036" y="4416997"/>
            <a:ext cx="2214537" cy="1654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3" name="Straight Arrow Connector 22"/>
          <p:cNvCxnSpPr>
            <a:stCxn id="21" idx="1"/>
          </p:cNvCxnSpPr>
          <p:nvPr/>
        </p:nvCxnSpPr>
        <p:spPr>
          <a:xfrm flipH="1" flipV="1">
            <a:off x="4994577" y="1941339"/>
            <a:ext cx="1615545" cy="103321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0122" y="2123501"/>
            <a:ext cx="2269475" cy="1702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4616067" y="3580482"/>
            <a:ext cx="1608463" cy="18260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61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rmont Conservation Design - Landscapes - December 2015.pdf - Adobe Acrobat Reader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69608">
            <a:off x="2010823" y="-18119"/>
            <a:ext cx="5287927" cy="6819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277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AAE02C6-A712-469A-BFB3-F30A9A2A9F2C}"/>
              </a:ext>
            </a:extLst>
          </p:cNvPr>
          <p:cNvGrpSpPr/>
          <p:nvPr/>
        </p:nvGrpSpPr>
        <p:grpSpPr>
          <a:xfrm>
            <a:off x="3604739" y="128016"/>
            <a:ext cx="5174391" cy="6601968"/>
            <a:chOff x="1994053" y="128016"/>
            <a:chExt cx="5174391" cy="6601968"/>
          </a:xfrm>
        </p:grpSpPr>
        <p:pic>
          <p:nvPicPr>
            <p:cNvPr id="3" name="Picture 2" descr="scienceslam2.mxd - ArcMap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94053" y="130246"/>
              <a:ext cx="5155894" cy="6597508"/>
            </a:xfrm>
            <a:prstGeom prst="rect">
              <a:avLst/>
            </a:prstGeom>
          </p:spPr>
        </p:pic>
        <p:pic>
          <p:nvPicPr>
            <p:cNvPr id="2" name="Picture 1" descr="scienceslam2.mxd - ArcMap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83556" y="128016"/>
              <a:ext cx="4684888" cy="6601968"/>
            </a:xfrm>
            <a:prstGeom prst="rect">
              <a:avLst/>
            </a:prstGeom>
          </p:spPr>
        </p:pic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82D2A405-F435-4D6C-9D13-7694D891FC67}"/>
              </a:ext>
            </a:extLst>
          </p:cNvPr>
          <p:cNvSpPr txBox="1">
            <a:spLocks/>
          </p:cNvSpPr>
          <p:nvPr/>
        </p:nvSpPr>
        <p:spPr>
          <a:xfrm>
            <a:off x="383367" y="419450"/>
            <a:ext cx="3011648" cy="5821959"/>
          </a:xfrm>
          <a:prstGeom prst="rect">
            <a:avLst/>
          </a:prstGeom>
        </p:spPr>
        <p:txBody>
          <a:bodyPr vert="horz" lIns="0" tIns="45720" rIns="0" bIns="45720" rtlCol="0" anchor="t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Forest Blocks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Surface Waters and Riparian Areas</a:t>
            </a:r>
          </a:p>
        </p:txBody>
      </p:sp>
      <p:pic>
        <p:nvPicPr>
          <p:cNvPr id="6" name="Picture 5" descr="Vermont Conservation Design - Landscapes - December 2015.pdf - Adobe Acrobat Reader DC">
            <a:extLst>
              <a:ext uri="{FF2B5EF4-FFF2-40B4-BE49-F238E27FC236}">
                <a16:creationId xmlns:a16="http://schemas.microsoft.com/office/drawing/2014/main" id="{7A5817ED-000F-4465-BDB3-318DEFB372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69608">
            <a:off x="303668" y="3137179"/>
            <a:ext cx="2706104" cy="3489933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640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F4100-4CD9-47F8-8C04-BC322D2294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1485" y="2540726"/>
            <a:ext cx="7485063" cy="1096963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50000"/>
              </a:lnSpc>
            </a:pPr>
            <a:endParaRPr lang="en-US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0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F4100-4CD9-47F8-8C04-BC322D2294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1485" y="2540726"/>
            <a:ext cx="7485063" cy="1096963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50000"/>
              </a:lnSpc>
            </a:pPr>
            <a:endParaRPr lang="en-US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6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F4100-4CD9-47F8-8C04-BC322D229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244" y="2592977"/>
            <a:ext cx="7485512" cy="1096962"/>
          </a:xfrm>
        </p:spPr>
        <p:txBody>
          <a:bodyPr anchor="ctr">
            <a:noAutofit/>
          </a:bodyPr>
          <a:lstStyle/>
          <a:p>
            <a:r>
              <a:rPr lang="en-US" sz="5400" b="1" i="1" dirty="0"/>
              <a:t>Rare</a:t>
            </a:r>
            <a:br>
              <a:rPr lang="en-US" sz="5400" b="1" i="1" dirty="0"/>
            </a:br>
            <a:r>
              <a:rPr lang="en-US" sz="5400" b="1" i="1" dirty="0"/>
              <a:t>Responsibility</a:t>
            </a:r>
            <a:br>
              <a:rPr lang="en-US" sz="5400" b="1" i="1" dirty="0"/>
            </a:br>
            <a:r>
              <a:rPr lang="en-US" sz="5400" b="1" i="1" dirty="0"/>
              <a:t>Representative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9FE4826-5B0F-42E2-B749-6DBFEF90422C}"/>
              </a:ext>
            </a:extLst>
          </p:cNvPr>
          <p:cNvSpPr txBox="1">
            <a:spLocks/>
          </p:cNvSpPr>
          <p:nvPr/>
        </p:nvSpPr>
        <p:spPr>
          <a:xfrm>
            <a:off x="685800" y="5370353"/>
            <a:ext cx="7772400" cy="820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(We are scientists, not marketing experts)</a:t>
            </a:r>
          </a:p>
        </p:txBody>
      </p:sp>
    </p:spTree>
    <p:extLst>
      <p:ext uri="{BB962C8B-B14F-4D97-AF65-F5344CB8AC3E}">
        <p14:creationId xmlns:p14="http://schemas.microsoft.com/office/powerpoint/2010/main" val="384567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F4100-4CD9-47F8-8C04-BC322D2294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1485" y="2540726"/>
            <a:ext cx="7485063" cy="1096963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5400" b="1" i="1" dirty="0"/>
              <a:t>Rare </a:t>
            </a:r>
            <a:r>
              <a:rPr lang="en-US" sz="5400" dirty="0"/>
              <a:t>Physical Landscapes</a:t>
            </a:r>
          </a:p>
        </p:txBody>
      </p:sp>
    </p:spTree>
    <p:extLst>
      <p:ext uri="{BB962C8B-B14F-4D97-AF65-F5344CB8AC3E}">
        <p14:creationId xmlns:p14="http://schemas.microsoft.com/office/powerpoint/2010/main" val="400092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195" y="393547"/>
            <a:ext cx="7966341" cy="5974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092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69588A-6E03-4A7F-8BD5-444947466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428" y="0"/>
            <a:ext cx="4581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1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AA9A83-CFFC-435F-A2C1-A6CEBF722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05" r="4006" b="15000"/>
          <a:stretch/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9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F4100-4CD9-47F8-8C04-BC322D22949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40526" y="2043612"/>
            <a:ext cx="7772400" cy="2387600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5400" b="1" i="1" dirty="0"/>
              <a:t>Responsibility</a:t>
            </a:r>
            <a:r>
              <a:rPr lang="en-US" sz="5400" dirty="0"/>
              <a:t> Physical Landscapes</a:t>
            </a:r>
          </a:p>
        </p:txBody>
      </p:sp>
    </p:spTree>
    <p:extLst>
      <p:ext uri="{BB962C8B-B14F-4D97-AF65-F5344CB8AC3E}">
        <p14:creationId xmlns:p14="http://schemas.microsoft.com/office/powerpoint/2010/main" val="261604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ienceslam.mxd - ArcMap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1301" y="163701"/>
            <a:ext cx="4629150" cy="653059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81874" y="362041"/>
            <a:ext cx="4007246" cy="224676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calcareous bedrock</a:t>
            </a:r>
          </a:p>
          <a:p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coarse sediment</a:t>
            </a:r>
          </a:p>
          <a:p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fine surficial sediment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1F4E2A-55C5-43E3-B14C-ED760FDEDAC9}"/>
              </a:ext>
            </a:extLst>
          </p:cNvPr>
          <p:cNvGrpSpPr/>
          <p:nvPr/>
        </p:nvGrpSpPr>
        <p:grpSpPr>
          <a:xfrm>
            <a:off x="430043" y="3103167"/>
            <a:ext cx="2950720" cy="3222016"/>
            <a:chOff x="430043" y="3103167"/>
            <a:chExt cx="2950720" cy="322201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3B2927C-D853-4270-A213-98CBF4415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0043" y="3103167"/>
              <a:ext cx="2950720" cy="3222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1709A08-FACD-4AB9-AD3E-7BF3DD86A7D2}"/>
                </a:ext>
              </a:extLst>
            </p:cNvPr>
            <p:cNvSpPr txBox="1"/>
            <p:nvPr/>
          </p:nvSpPr>
          <p:spPr>
            <a:xfrm>
              <a:off x="755008" y="3429000"/>
              <a:ext cx="93117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55%</a:t>
              </a:r>
              <a:endParaRPr lang="en-US" sz="24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FCC689-FC5C-4403-8847-DA119BD0B6E1}"/>
                </a:ext>
              </a:extLst>
            </p:cNvPr>
            <p:cNvSpPr txBox="1"/>
            <p:nvPr/>
          </p:nvSpPr>
          <p:spPr>
            <a:xfrm>
              <a:off x="2223133" y="5141752"/>
              <a:ext cx="99526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15%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525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933ED4-3D90-4635-9B1C-3BD3FD352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6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F4100-4CD9-47F8-8C04-BC322D22949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97280" y="2235200"/>
            <a:ext cx="8046720" cy="2387600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b="1" i="1" dirty="0"/>
              <a:t>Representative</a:t>
            </a:r>
            <a:r>
              <a:rPr lang="en-US" sz="5400" dirty="0"/>
              <a:t> Physical Landscapes</a:t>
            </a:r>
          </a:p>
        </p:txBody>
      </p:sp>
    </p:spTree>
    <p:extLst>
      <p:ext uri="{BB962C8B-B14F-4D97-AF65-F5344CB8AC3E}">
        <p14:creationId xmlns:p14="http://schemas.microsoft.com/office/powerpoint/2010/main" val="199096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ayplain Forest charlotte (40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9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2.staticflickr.com/6/5513/30998135176_796307838a_o.jpg">
            <a:extLst>
              <a:ext uri="{FF2B5EF4-FFF2-40B4-BE49-F238E27FC236}">
                <a16:creationId xmlns:a16="http://schemas.microsoft.com/office/drawing/2014/main" id="{68BB59A7-C90D-4F80-86E5-1EBC2DF44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3"/>
            <a:ext cx="9144000" cy="6111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51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FAB81-B12C-4EB7-AD32-3738F2650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46" y="76200"/>
            <a:ext cx="7861341" cy="1096962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LTAs: Land Type Associations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4A2E7-5464-479C-AC0A-FAB83E3DE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732" y="1695994"/>
            <a:ext cx="748665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u="sng" dirty="0"/>
              <a:t>Examples</a:t>
            </a:r>
          </a:p>
          <a:p>
            <a:r>
              <a:rPr lang="en-US" sz="3200" dirty="0"/>
              <a:t>Clayplain</a:t>
            </a:r>
          </a:p>
          <a:p>
            <a:r>
              <a:rPr lang="en-US" sz="3200" dirty="0"/>
              <a:t>Granite Mid-Elevation Hills</a:t>
            </a:r>
          </a:p>
          <a:p>
            <a:r>
              <a:rPr lang="en-US" sz="3200" dirty="0"/>
              <a:t>Sandplain</a:t>
            </a:r>
          </a:p>
          <a:p>
            <a:r>
              <a:rPr lang="en-US" sz="3200" dirty="0"/>
              <a:t>Serpentine Bedrock</a:t>
            </a:r>
          </a:p>
          <a:p>
            <a:r>
              <a:rPr lang="en-US" sz="3200" dirty="0"/>
              <a:t>Upper </a:t>
            </a:r>
            <a:r>
              <a:rPr lang="en-US" sz="3200" dirty="0" err="1"/>
              <a:t>Mtn</a:t>
            </a:r>
            <a:r>
              <a:rPr lang="en-US" sz="3200" dirty="0"/>
              <a:t> Slopes/Mountaintops</a:t>
            </a:r>
          </a:p>
          <a:p>
            <a:r>
              <a:rPr lang="en-US" sz="3200" dirty="0"/>
              <a:t>Vermont Escarpment</a:t>
            </a:r>
          </a:p>
        </p:txBody>
      </p:sp>
    </p:spTree>
    <p:extLst>
      <p:ext uri="{BB962C8B-B14F-4D97-AF65-F5344CB8AC3E}">
        <p14:creationId xmlns:p14="http://schemas.microsoft.com/office/powerpoint/2010/main" val="345822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ermont Conservation Design.mxd - ArcMap">
            <a:extLst>
              <a:ext uri="{FF2B5EF4-FFF2-40B4-BE49-F238E27FC236}">
                <a16:creationId xmlns:a16="http://schemas.microsoft.com/office/drawing/2014/main" id="{D9DD0495-6FEF-4A2F-B3DC-892A2EA793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2" t="12198" r="26789" b="8078"/>
          <a:stretch/>
        </p:blipFill>
        <p:spPr>
          <a:xfrm>
            <a:off x="2293234" y="0"/>
            <a:ext cx="4557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9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ienceslam2.mxd - ArcMap">
            <a:extLst>
              <a:ext uri="{FF2B5EF4-FFF2-40B4-BE49-F238E27FC236}">
                <a16:creationId xmlns:a16="http://schemas.microsoft.com/office/drawing/2014/main" id="{90ECD1D0-BA31-4832-B040-5AB2CCBEB7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9666" y="2181"/>
            <a:ext cx="4684888" cy="660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1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5C989-A496-4561-81E6-652CB079F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54" y="76200"/>
            <a:ext cx="7852633" cy="1096962"/>
          </a:xfrm>
        </p:spPr>
        <p:txBody>
          <a:bodyPr>
            <a:noAutofit/>
          </a:bodyPr>
          <a:lstStyle/>
          <a:p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EELUs: </a:t>
            </a:r>
            <a:b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Elevational-Ecological Land Units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B2BB1-C409-4430-AA94-D9B336BB7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515291"/>
            <a:ext cx="7766685" cy="5181599"/>
          </a:xfrm>
        </p:spPr>
        <p:txBody>
          <a:bodyPr>
            <a:normAutofit fontScale="40000" lnSpcReduction="20000"/>
          </a:bodyPr>
          <a:lstStyle/>
          <a:p>
            <a:pPr marL="0" indent="0">
              <a:spcAft>
                <a:spcPts val="1350"/>
              </a:spcAft>
              <a:buNone/>
            </a:pPr>
            <a:r>
              <a:rPr lang="en-US" sz="4400" dirty="0"/>
              <a:t>Examples</a:t>
            </a:r>
          </a:p>
          <a:p>
            <a:pPr>
              <a:lnSpc>
                <a:spcPct val="170000"/>
              </a:lnSpc>
              <a:spcAft>
                <a:spcPts val="1350"/>
              </a:spcAft>
            </a:pPr>
            <a:r>
              <a:rPr lang="en-US" sz="6000" dirty="0"/>
              <a:t>Mid-to-upper elevation transitional : Ultramafic : Steep slope, cool aspect</a:t>
            </a:r>
          </a:p>
          <a:p>
            <a:pPr>
              <a:lnSpc>
                <a:spcPct val="170000"/>
              </a:lnSpc>
              <a:spcAft>
                <a:spcPts val="1350"/>
              </a:spcAft>
            </a:pPr>
            <a:r>
              <a:rPr lang="en-US" sz="6000" dirty="0"/>
              <a:t>High elevation : Acidic granitic : Valley/</a:t>
            </a:r>
            <a:r>
              <a:rPr lang="en-US" sz="6000" dirty="0" err="1"/>
              <a:t>toeslope</a:t>
            </a:r>
            <a:endParaRPr lang="en-US" sz="6000" dirty="0"/>
          </a:p>
          <a:p>
            <a:pPr>
              <a:lnSpc>
                <a:spcPct val="170000"/>
              </a:lnSpc>
              <a:spcAft>
                <a:spcPts val="1350"/>
              </a:spcAft>
            </a:pPr>
            <a:r>
              <a:rPr lang="en-US" sz="6000" dirty="0"/>
              <a:t>Low elevation : Calcareous </a:t>
            </a:r>
            <a:r>
              <a:rPr lang="en-US" sz="6000" dirty="0" err="1"/>
              <a:t>sed</a:t>
            </a:r>
            <a:r>
              <a:rPr lang="en-US" sz="6000" dirty="0"/>
              <a:t>/</a:t>
            </a:r>
            <a:r>
              <a:rPr lang="en-US" sz="6000" dirty="0" err="1"/>
              <a:t>metased</a:t>
            </a:r>
            <a:r>
              <a:rPr lang="en-US" sz="6000" dirty="0"/>
              <a:t> : Hilltop (flat)</a:t>
            </a:r>
          </a:p>
          <a:p>
            <a:endParaRPr lang="en-US" sz="4400" dirty="0"/>
          </a:p>
          <a:p>
            <a:pPr marL="0" indent="0">
              <a:buNone/>
            </a:pPr>
            <a:r>
              <a:rPr lang="en-US" sz="4400" dirty="0"/>
              <a:t>(There are 459 of these!)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33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23A506D-7A2C-4612-858A-28043634DB72}"/>
              </a:ext>
            </a:extLst>
          </p:cNvPr>
          <p:cNvGrpSpPr/>
          <p:nvPr/>
        </p:nvGrpSpPr>
        <p:grpSpPr>
          <a:xfrm>
            <a:off x="722152" y="2023902"/>
            <a:ext cx="7699695" cy="4102100"/>
            <a:chOff x="152400" y="1371600"/>
            <a:chExt cx="7699695" cy="4102100"/>
          </a:xfrm>
        </p:grpSpPr>
        <p:pic>
          <p:nvPicPr>
            <p:cNvPr id="2" name="Picture 1" descr="Screen Shot 2017-09-21 at 12.57.52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766"/>
            <a:stretch/>
          </p:blipFill>
          <p:spPr>
            <a:xfrm>
              <a:off x="152400" y="1371600"/>
              <a:ext cx="7699695" cy="4102100"/>
            </a:xfrm>
            <a:prstGeom prst="rect">
              <a:avLst/>
            </a:prstGeom>
          </p:spPr>
        </p:pic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9708E805-29CD-41E9-864B-999D0561B739}"/>
                </a:ext>
              </a:extLst>
            </p:cNvPr>
            <p:cNvSpPr/>
            <p:nvPr/>
          </p:nvSpPr>
          <p:spPr>
            <a:xfrm>
              <a:off x="5234729" y="1894830"/>
              <a:ext cx="2617366" cy="11923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Freeform: Shape 2">
              <a:extLst>
                <a:ext uri="{FF2B5EF4-FFF2-40B4-BE49-F238E27FC236}">
                  <a16:creationId xmlns:a16="http://schemas.microsoft.com/office/drawing/2014/main" id="{2D5D2E6F-6548-4541-94D3-032E4833FBF2}"/>
                </a:ext>
              </a:extLst>
            </p:cNvPr>
            <p:cNvSpPr/>
            <p:nvPr/>
          </p:nvSpPr>
          <p:spPr>
            <a:xfrm>
              <a:off x="7122253" y="3087149"/>
              <a:ext cx="729842" cy="13422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3ECA8E7C-2054-4BFC-8550-AD347BEB5730}"/>
              </a:ext>
            </a:extLst>
          </p:cNvPr>
          <p:cNvSpPr/>
          <p:nvPr/>
        </p:nvSpPr>
        <p:spPr>
          <a:xfrm>
            <a:off x="722153" y="635841"/>
            <a:ext cx="7699694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  <a:spcAft>
                <a:spcPts val="1350"/>
              </a:spcAft>
            </a:pPr>
            <a:r>
              <a:rPr lang="en-US" sz="2400" dirty="0"/>
              <a:t>Mid-to-upper elevation transitional : Ultramafic : Steep slope, cool aspect</a:t>
            </a:r>
          </a:p>
        </p:txBody>
      </p:sp>
    </p:spTree>
    <p:extLst>
      <p:ext uri="{BB962C8B-B14F-4D97-AF65-F5344CB8AC3E}">
        <p14:creationId xmlns:p14="http://schemas.microsoft.com/office/powerpoint/2010/main" val="330398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ienceslam2.mxd - ArcMap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9985" y="48688"/>
            <a:ext cx="5155894" cy="6597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443" y="4733407"/>
            <a:ext cx="2071170" cy="15533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529" y="236808"/>
            <a:ext cx="2225479" cy="16691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Straight Arrow Connector 6"/>
          <p:cNvCxnSpPr>
            <a:stCxn id="6" idx="3"/>
          </p:cNvCxnSpPr>
          <p:nvPr/>
        </p:nvCxnSpPr>
        <p:spPr>
          <a:xfrm flipV="1">
            <a:off x="2598008" y="1023191"/>
            <a:ext cx="1493695" cy="481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422136" y="1905918"/>
            <a:ext cx="805806" cy="9915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49" y="2123501"/>
            <a:ext cx="1540787" cy="20543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3" name="Straight Arrow Connector 12"/>
          <p:cNvCxnSpPr>
            <a:stCxn id="5" idx="3"/>
          </p:cNvCxnSpPr>
          <p:nvPr/>
        </p:nvCxnSpPr>
        <p:spPr>
          <a:xfrm flipV="1">
            <a:off x="2515613" y="5185100"/>
            <a:ext cx="864625" cy="3249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7036" y="4416997"/>
            <a:ext cx="2214537" cy="1654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3" name="Straight Arrow Connector 22"/>
          <p:cNvCxnSpPr>
            <a:stCxn id="21" idx="1"/>
          </p:cNvCxnSpPr>
          <p:nvPr/>
        </p:nvCxnSpPr>
        <p:spPr>
          <a:xfrm flipH="1" flipV="1">
            <a:off x="4994577" y="1941339"/>
            <a:ext cx="1615545" cy="103321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0122" y="2123501"/>
            <a:ext cx="2269475" cy="1702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4616067" y="3580482"/>
            <a:ext cx="1608463" cy="18260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7AD030-C70F-4976-BB88-F27A54D82E93}"/>
              </a:ext>
            </a:extLst>
          </p:cNvPr>
          <p:cNvSpPr txBox="1"/>
          <p:nvPr/>
        </p:nvSpPr>
        <p:spPr>
          <a:xfrm>
            <a:off x="372529" y="1081002"/>
            <a:ext cx="1771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4%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CA36BF-7273-43B0-AE43-957B23640BB8}"/>
              </a:ext>
            </a:extLst>
          </p:cNvPr>
          <p:cNvSpPr txBox="1"/>
          <p:nvPr/>
        </p:nvSpPr>
        <p:spPr>
          <a:xfrm>
            <a:off x="824291" y="3326390"/>
            <a:ext cx="1771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2.2%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B8EC3C-17E9-4E74-890A-19D605F7791C}"/>
              </a:ext>
            </a:extLst>
          </p:cNvPr>
          <p:cNvSpPr txBox="1"/>
          <p:nvPr/>
        </p:nvSpPr>
        <p:spPr>
          <a:xfrm>
            <a:off x="643877" y="5677626"/>
            <a:ext cx="1350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1.7%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30EE64-781E-4124-A008-6F2397D24ED3}"/>
              </a:ext>
            </a:extLst>
          </p:cNvPr>
          <p:cNvSpPr txBox="1"/>
          <p:nvPr/>
        </p:nvSpPr>
        <p:spPr>
          <a:xfrm>
            <a:off x="7784868" y="3034002"/>
            <a:ext cx="1127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0.8%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03CC24-8330-4445-B516-13C3E221F6F5}"/>
              </a:ext>
            </a:extLst>
          </p:cNvPr>
          <p:cNvSpPr txBox="1"/>
          <p:nvPr/>
        </p:nvSpPr>
        <p:spPr>
          <a:xfrm>
            <a:off x="6751832" y="5406530"/>
            <a:ext cx="1219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5%</a:t>
            </a:r>
          </a:p>
        </p:txBody>
      </p:sp>
    </p:spTree>
    <p:extLst>
      <p:ext uri="{BB962C8B-B14F-4D97-AF65-F5344CB8AC3E}">
        <p14:creationId xmlns:p14="http://schemas.microsoft.com/office/powerpoint/2010/main" val="281288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ienceslam2.mxd - ArcMap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4053" y="130246"/>
            <a:ext cx="5155894" cy="6597508"/>
          </a:xfrm>
          <a:prstGeom prst="rect">
            <a:avLst/>
          </a:prstGeom>
        </p:spPr>
      </p:pic>
      <p:pic>
        <p:nvPicPr>
          <p:cNvPr id="2" name="Picture 1" descr="scienceslam2.mxd - ArcMap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0925" y="128016"/>
            <a:ext cx="4922150" cy="66019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443" y="4733407"/>
            <a:ext cx="2071170" cy="15533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529" y="236808"/>
            <a:ext cx="2225479" cy="16691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Arrow Connector 5"/>
          <p:cNvCxnSpPr>
            <a:stCxn id="5" idx="3"/>
          </p:cNvCxnSpPr>
          <p:nvPr/>
        </p:nvCxnSpPr>
        <p:spPr>
          <a:xfrm flipV="1">
            <a:off x="2598008" y="1023191"/>
            <a:ext cx="1493695" cy="481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422136" y="1905918"/>
            <a:ext cx="805806" cy="9915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49" y="2123501"/>
            <a:ext cx="1540787" cy="20543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" name="Straight Arrow Connector 8"/>
          <p:cNvCxnSpPr>
            <a:stCxn id="4" idx="3"/>
          </p:cNvCxnSpPr>
          <p:nvPr/>
        </p:nvCxnSpPr>
        <p:spPr>
          <a:xfrm flipV="1">
            <a:off x="2515613" y="5185100"/>
            <a:ext cx="864625" cy="3249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616067" y="3580482"/>
            <a:ext cx="1608463" cy="18260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7036" y="4416997"/>
            <a:ext cx="2214537" cy="1654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2" name="Straight Arrow Connector 11"/>
          <p:cNvCxnSpPr>
            <a:stCxn id="13" idx="1"/>
          </p:cNvCxnSpPr>
          <p:nvPr/>
        </p:nvCxnSpPr>
        <p:spPr>
          <a:xfrm flipH="1" flipV="1">
            <a:off x="4994577" y="1941339"/>
            <a:ext cx="1615545" cy="103321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0122" y="2123501"/>
            <a:ext cx="2269475" cy="1702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372529" y="1081002"/>
            <a:ext cx="1771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4%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4291" y="3326390"/>
            <a:ext cx="1771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2.2%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3877" y="5677626"/>
            <a:ext cx="1350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1.7%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84868" y="3034002"/>
            <a:ext cx="1127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0.8%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51832" y="5406530"/>
            <a:ext cx="1219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5%</a:t>
            </a:r>
          </a:p>
        </p:txBody>
      </p:sp>
    </p:spTree>
    <p:extLst>
      <p:ext uri="{BB962C8B-B14F-4D97-AF65-F5344CB8AC3E}">
        <p14:creationId xmlns:p14="http://schemas.microsoft.com/office/powerpoint/2010/main" val="384438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ienceslam2.mxd - ArcMap">
            <a:extLst>
              <a:ext uri="{FF2B5EF4-FFF2-40B4-BE49-F238E27FC236}">
                <a16:creationId xmlns:a16="http://schemas.microsoft.com/office/drawing/2014/main" id="{90ECD1D0-BA31-4832-B040-5AB2CCBEB7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9666" y="2181"/>
            <a:ext cx="4684888" cy="660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1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68090" y="1352962"/>
            <a:ext cx="4748503" cy="356137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81000" y="22860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Thank you…   Questions?  </a:t>
            </a:r>
          </a:p>
        </p:txBody>
      </p:sp>
      <p:pic>
        <p:nvPicPr>
          <p:cNvPr id="5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3E576C2E-5345-48D1-A432-2F563147D3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026717"/>
            <a:ext cx="927683" cy="1154293"/>
          </a:xfrm>
          <a:prstGeom prst="rect">
            <a:avLst/>
          </a:prstGeom>
        </p:spPr>
      </p:pic>
      <p:pic>
        <p:nvPicPr>
          <p:cNvPr id="6" name="Picture 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35F019E7-D5A9-457D-BDCB-14A43D0A20F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066140"/>
            <a:ext cx="2094739" cy="796001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4259B134-C765-41C1-A931-261EF586C4E8}"/>
              </a:ext>
            </a:extLst>
          </p:cNvPr>
          <p:cNvSpPr txBox="1">
            <a:spLocks/>
          </p:cNvSpPr>
          <p:nvPr/>
        </p:nvSpPr>
        <p:spPr>
          <a:xfrm>
            <a:off x="381000" y="1352962"/>
            <a:ext cx="2199752" cy="79600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Liz Thompson</a:t>
            </a:r>
          </a:p>
          <a:p>
            <a:pPr marL="0" indent="0">
              <a:buNone/>
            </a:pPr>
            <a:r>
              <a:rPr lang="en-US" dirty="0"/>
              <a:t>liz@vlt.org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58C27EF-A74D-46E8-B9DF-300FECF06703}"/>
              </a:ext>
            </a:extLst>
          </p:cNvPr>
          <p:cNvSpPr txBox="1">
            <a:spLocks/>
          </p:cNvSpPr>
          <p:nvPr/>
        </p:nvSpPr>
        <p:spPr>
          <a:xfrm>
            <a:off x="381000" y="3244264"/>
            <a:ext cx="2613870" cy="79600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Bob Zaino</a:t>
            </a:r>
          </a:p>
          <a:p>
            <a:pPr marL="0" indent="0">
              <a:buNone/>
            </a:pPr>
            <a:r>
              <a:rPr lang="en-US" dirty="0"/>
              <a:t>robert.zaino@vermont.gov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702F359-3E2F-415B-9115-94A8F5B0AA43}"/>
              </a:ext>
            </a:extLst>
          </p:cNvPr>
          <p:cNvSpPr txBox="1">
            <a:spLocks/>
          </p:cNvSpPr>
          <p:nvPr/>
        </p:nvSpPr>
        <p:spPr>
          <a:xfrm>
            <a:off x="2475739" y="5213640"/>
            <a:ext cx="5940854" cy="79600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AA5B62-7C3B-4A17-BA9C-125E1371A45E}"/>
              </a:ext>
            </a:extLst>
          </p:cNvPr>
          <p:cNvSpPr/>
          <p:nvPr/>
        </p:nvSpPr>
        <p:spPr>
          <a:xfrm>
            <a:off x="2130803" y="5611640"/>
            <a:ext cx="62857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/>
              <a:t>http://www.vtfishandwildlife.com/conserve/</a:t>
            </a:r>
          </a:p>
          <a:p>
            <a:pPr algn="r"/>
            <a:r>
              <a:rPr lang="en-US" dirty="0"/>
              <a:t>conservation_planning/vermont_conservation_design</a:t>
            </a:r>
          </a:p>
        </p:txBody>
      </p:sp>
    </p:spTree>
    <p:extLst>
      <p:ext uri="{BB962C8B-B14F-4D97-AF65-F5344CB8AC3E}">
        <p14:creationId xmlns:p14="http://schemas.microsoft.com/office/powerpoint/2010/main" val="377254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c seep, Sci huds, E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600" y="0"/>
            <a:ext cx="46102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7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85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y Oak Forest Rosen, Richmond (1)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0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oodplain Forest 2009-05-29 R Boissoneault LT (8)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5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3426" y="716767"/>
            <a:ext cx="4582669" cy="54097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024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9-21 at 1.24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2095500"/>
            <a:ext cx="9144000" cy="26648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245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168400"/>
            <a:ext cx="63500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6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cademic Literature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F03431380.potx" id="{B573BD99-E105-4D2A-964B-B901A176567A}" vid="{B1D363B9-18DE-4874-9E2B-FD69B5C654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tf03431380</Template>
  <TotalTime>2173</TotalTime>
  <Words>200</Words>
  <Application>Microsoft Office PowerPoint</Application>
  <PresentationFormat>On-screen Show (4:3)</PresentationFormat>
  <Paragraphs>56</Paragraphs>
  <Slides>40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Euphemia</vt:lpstr>
      <vt:lpstr>Plantagenet Cherokee</vt:lpstr>
      <vt:lpstr>Tahoma</vt:lpstr>
      <vt:lpstr>Wingdings</vt:lpstr>
      <vt:lpstr>Academic Literature 16x9</vt:lpstr>
      <vt:lpstr>Ridges, Valleys, Bedrock &amp; Soil: Using the Physical Landscape to Conserve Species in a Changing Climate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Rare Responsibility Representative</vt:lpstr>
      <vt:lpstr>Rare Physical Landscapes</vt:lpstr>
      <vt:lpstr>PowerPoint Presentation</vt:lpstr>
      <vt:lpstr>PowerPoint Presentation</vt:lpstr>
      <vt:lpstr>PowerPoint Presentation</vt:lpstr>
      <vt:lpstr>Responsibility Physical Landscapes</vt:lpstr>
      <vt:lpstr>PowerPoint Presentation</vt:lpstr>
      <vt:lpstr>PowerPoint Presentation</vt:lpstr>
      <vt:lpstr>Representative Physical Landscapes</vt:lpstr>
      <vt:lpstr>PowerPoint Presentation</vt:lpstr>
      <vt:lpstr>LTAs: Land Type Associations</vt:lpstr>
      <vt:lpstr>PowerPoint Presentation</vt:lpstr>
      <vt:lpstr>PowerPoint Presentation</vt:lpstr>
      <vt:lpstr>EELUs:  Elevational-Ecological Land Units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Zaino, Robert</dc:creator>
  <cp:lastModifiedBy>Zaino, Robert</cp:lastModifiedBy>
  <cp:revision>62</cp:revision>
  <dcterms:created xsi:type="dcterms:W3CDTF">2017-09-19T16:55:33Z</dcterms:created>
  <dcterms:modified xsi:type="dcterms:W3CDTF">2017-12-14T18:02:06Z</dcterms:modified>
</cp:coreProperties>
</file>