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8" r:id="rId3"/>
    <p:sldId id="257" r:id="rId4"/>
    <p:sldId id="272" r:id="rId5"/>
    <p:sldId id="269" r:id="rId6"/>
    <p:sldId id="260" r:id="rId7"/>
    <p:sldId id="273" r:id="rId8"/>
    <p:sldId id="261" r:id="rId9"/>
    <p:sldId id="270" r:id="rId10"/>
    <p:sldId id="262" r:id="rId11"/>
    <p:sldId id="259" r:id="rId12"/>
    <p:sldId id="263" r:id="rId13"/>
    <p:sldId id="264" r:id="rId14"/>
    <p:sldId id="265" r:id="rId15"/>
    <p:sldId id="268" r:id="rId16"/>
    <p:sldId id="266"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51"/>
    <p:restoredTop sz="83226"/>
  </p:normalViewPr>
  <p:slideViewPr>
    <p:cSldViewPr snapToGrid="0" snapToObjects="1">
      <p:cViewPr>
        <p:scale>
          <a:sx n="54" d="100"/>
          <a:sy n="54" d="100"/>
        </p:scale>
        <p:origin x="1048"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E15C2-7986-D047-BF97-1982CF7260D5}" type="datetimeFigureOut">
              <a:rPr lang="en-US" smtClean="0"/>
              <a:t>12/14/17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370BB-E889-9446-8605-1AA38079118B}" type="slidenum">
              <a:rPr lang="en-US" smtClean="0"/>
              <a:t>‹#›</a:t>
            </a:fld>
            <a:endParaRPr lang="en-US" dirty="0"/>
          </a:p>
        </p:txBody>
      </p:sp>
    </p:spTree>
    <p:extLst>
      <p:ext uri="{BB962C8B-B14F-4D97-AF65-F5344CB8AC3E}">
        <p14:creationId xmlns:p14="http://schemas.microsoft.com/office/powerpoint/2010/main" val="516612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370BB-E889-9446-8605-1AA38079118B}" type="slidenum">
              <a:rPr lang="en-US" smtClean="0"/>
              <a:t>2</a:t>
            </a:fld>
            <a:endParaRPr lang="en-US" dirty="0"/>
          </a:p>
        </p:txBody>
      </p:sp>
    </p:spTree>
    <p:extLst>
      <p:ext uri="{BB962C8B-B14F-4D97-AF65-F5344CB8AC3E}">
        <p14:creationId xmlns:p14="http://schemas.microsoft.com/office/powerpoint/2010/main" val="365887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370BB-E889-9446-8605-1AA38079118B}" type="slidenum">
              <a:rPr lang="en-US" smtClean="0"/>
              <a:t>15</a:t>
            </a:fld>
            <a:endParaRPr lang="en-US" dirty="0"/>
          </a:p>
        </p:txBody>
      </p:sp>
    </p:spTree>
    <p:extLst>
      <p:ext uri="{BB962C8B-B14F-4D97-AF65-F5344CB8AC3E}">
        <p14:creationId xmlns:p14="http://schemas.microsoft.com/office/powerpoint/2010/main" val="181416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370BB-E889-9446-8605-1AA38079118B}" type="slidenum">
              <a:rPr lang="en-US" smtClean="0"/>
              <a:t>16</a:t>
            </a:fld>
            <a:endParaRPr lang="en-US" dirty="0"/>
          </a:p>
        </p:txBody>
      </p:sp>
    </p:spTree>
    <p:extLst>
      <p:ext uri="{BB962C8B-B14F-4D97-AF65-F5344CB8AC3E}">
        <p14:creationId xmlns:p14="http://schemas.microsoft.com/office/powerpoint/2010/main" val="421583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370BB-E889-9446-8605-1AA38079118B}" type="slidenum">
              <a:rPr lang="en-US" smtClean="0"/>
              <a:t>17</a:t>
            </a:fld>
            <a:endParaRPr lang="en-US" dirty="0"/>
          </a:p>
        </p:txBody>
      </p:sp>
    </p:spTree>
    <p:extLst>
      <p:ext uri="{BB962C8B-B14F-4D97-AF65-F5344CB8AC3E}">
        <p14:creationId xmlns:p14="http://schemas.microsoft.com/office/powerpoint/2010/main" val="7047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370BB-E889-9446-8605-1AA38079118B}" type="slidenum">
              <a:rPr lang="en-US" smtClean="0"/>
              <a:t>5</a:t>
            </a:fld>
            <a:endParaRPr lang="en-US" dirty="0"/>
          </a:p>
        </p:txBody>
      </p:sp>
    </p:spTree>
    <p:extLst>
      <p:ext uri="{BB962C8B-B14F-4D97-AF65-F5344CB8AC3E}">
        <p14:creationId xmlns:p14="http://schemas.microsoft.com/office/powerpoint/2010/main" val="227310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Between 2000 and 2016, forest disturbances have been mapped every year and in all 10 ecoregions of northern New England and New York. While most disturbance agents were recorded only a few times in the 17-year record, there were notable exceptions that caused damage nearly every year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Insect </a:t>
            </a:r>
            <a:r>
              <a:rPr lang="en-US" sz="1200" kern="1200" dirty="0" smtClean="0">
                <a:solidFill>
                  <a:schemeClr val="tx1"/>
                </a:solidFill>
                <a:effectLst/>
                <a:latin typeface="+mn-lt"/>
                <a:ea typeface="+mn-ea"/>
                <a:cs typeface="+mn-cs"/>
              </a:rPr>
              <a:t>disturbances were the most common and widespread.</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Annually, they affected approximately 3.4% of the region’s forestland. </a:t>
            </a:r>
            <a:endParaRPr lang="en-US" dirty="0"/>
          </a:p>
        </p:txBody>
      </p:sp>
      <p:sp>
        <p:nvSpPr>
          <p:cNvPr id="4" name="Slide Number Placeholder 3"/>
          <p:cNvSpPr>
            <a:spLocks noGrp="1"/>
          </p:cNvSpPr>
          <p:nvPr>
            <p:ph type="sldNum" sz="quarter" idx="10"/>
          </p:nvPr>
        </p:nvSpPr>
        <p:spPr/>
        <p:txBody>
          <a:bodyPr/>
          <a:lstStyle/>
          <a:p>
            <a:fld id="{9B2370BB-E889-9446-8605-1AA38079118B}" type="slidenum">
              <a:rPr lang="en-US" smtClean="0"/>
              <a:t>8</a:t>
            </a:fld>
            <a:endParaRPr lang="en-US" dirty="0"/>
          </a:p>
        </p:txBody>
      </p:sp>
    </p:spTree>
    <p:extLst>
      <p:ext uri="{BB962C8B-B14F-4D97-AF65-F5344CB8AC3E}">
        <p14:creationId xmlns:p14="http://schemas.microsoft.com/office/powerpoint/2010/main" val="109269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370BB-E889-9446-8605-1AA38079118B}" type="slidenum">
              <a:rPr lang="en-US" smtClean="0"/>
              <a:t>9</a:t>
            </a:fld>
            <a:endParaRPr lang="en-US" dirty="0"/>
          </a:p>
        </p:txBody>
      </p:sp>
    </p:spTree>
    <p:extLst>
      <p:ext uri="{BB962C8B-B14F-4D97-AF65-F5344CB8AC3E}">
        <p14:creationId xmlns:p14="http://schemas.microsoft.com/office/powerpoint/2010/main" val="191045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370BB-E889-9446-8605-1AA38079118B}" type="slidenum">
              <a:rPr lang="en-US" smtClean="0"/>
              <a:t>10</a:t>
            </a:fld>
            <a:endParaRPr lang="en-US" dirty="0"/>
          </a:p>
        </p:txBody>
      </p:sp>
    </p:spTree>
    <p:extLst>
      <p:ext uri="{BB962C8B-B14F-4D97-AF65-F5344CB8AC3E}">
        <p14:creationId xmlns:p14="http://schemas.microsoft.com/office/powerpoint/2010/main" val="1223470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Approximately 10% of the forests in the region have experienced one or more disturbance events in the 17-year ADS record. Yet, 3% have experienced multiple disturbances (&gt;1 occurrence; Fig. 8) during this same period. While some forest disturbances allow for recruitment of early successional species, can increase beta diversity, and facilitate nutrient cycling from flora to soils (McCarthy</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2006), multiple disturbances to the same forest stand can limit carbon sequestration and the provision of ecosystem services, such as timber and non-timber forest products (e.g., maple syrup), depending on the timing between and synergies among disturbances (Reyes and </a:t>
            </a:r>
            <a:r>
              <a:rPr lang="en-US" sz="1200" kern="1200" dirty="0" err="1" smtClean="0">
                <a:solidFill>
                  <a:schemeClr val="tx1"/>
                </a:solidFill>
                <a:effectLst/>
                <a:latin typeface="+mn-lt"/>
                <a:ea typeface="+mn-ea"/>
                <a:cs typeface="+mn-cs"/>
              </a:rPr>
              <a:t>Kneeshaw</a:t>
            </a:r>
            <a:r>
              <a:rPr lang="en-US" sz="1200" kern="1200" dirty="0" smtClean="0">
                <a:solidFill>
                  <a:schemeClr val="tx1"/>
                </a:solidFill>
                <a:effectLst/>
                <a:latin typeface="+mn-lt"/>
                <a:ea typeface="+mn-ea"/>
                <a:cs typeface="+mn-cs"/>
              </a:rPr>
              <a:t>, 2008; </a:t>
            </a:r>
            <a:r>
              <a:rPr lang="en-US" sz="1200" kern="1200" dirty="0" err="1" smtClean="0">
                <a:solidFill>
                  <a:schemeClr val="tx1"/>
                </a:solidFill>
                <a:effectLst/>
                <a:latin typeface="+mn-lt"/>
                <a:ea typeface="+mn-ea"/>
                <a:cs typeface="+mn-cs"/>
              </a:rPr>
              <a:t>Meigs</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2016). On the other hand, compounded disturbances and interactive effects can create multiple pathways of potential forest development (</a:t>
            </a:r>
            <a:r>
              <a:rPr lang="en-US" sz="1200" kern="1200" dirty="0" err="1" smtClean="0">
                <a:solidFill>
                  <a:schemeClr val="tx1"/>
                </a:solidFill>
                <a:effectLst/>
                <a:latin typeface="+mn-lt"/>
                <a:ea typeface="+mn-ea"/>
                <a:cs typeface="+mn-cs"/>
              </a:rPr>
              <a:t>Mladenoff</a:t>
            </a:r>
            <a:r>
              <a:rPr lang="en-US" sz="1200" kern="1200" dirty="0" smtClean="0">
                <a:solidFill>
                  <a:schemeClr val="tx1"/>
                </a:solidFill>
                <a:effectLst/>
                <a:latin typeface="+mn-lt"/>
                <a:ea typeface="+mn-ea"/>
                <a:cs typeface="+mn-cs"/>
              </a:rPr>
              <a:t> and Pastor, 1993; McLachlan</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2000; </a:t>
            </a:r>
            <a:r>
              <a:rPr lang="en-US" sz="1200" kern="1200" dirty="0" err="1" smtClean="0">
                <a:solidFill>
                  <a:schemeClr val="tx1"/>
                </a:solidFill>
                <a:effectLst/>
                <a:latin typeface="+mn-lt"/>
                <a:ea typeface="+mn-ea"/>
                <a:cs typeface="+mn-cs"/>
              </a:rPr>
              <a:t>Meigs</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2017). While we did not detect temporal trends in the amount of disturbance since 2000, many episodic, stochastic disturbances, like wind, fire, and ice storms, have return intervals longer than the current record.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result, the period of record used here is too short to capture the full array of disturbance trends and episodes. </a:t>
            </a:r>
          </a:p>
          <a:p>
            <a:endParaRPr lang="en-US" dirty="0"/>
          </a:p>
        </p:txBody>
      </p:sp>
      <p:sp>
        <p:nvSpPr>
          <p:cNvPr id="4" name="Slide Number Placeholder 3"/>
          <p:cNvSpPr>
            <a:spLocks noGrp="1"/>
          </p:cNvSpPr>
          <p:nvPr>
            <p:ph type="sldNum" sz="quarter" idx="10"/>
          </p:nvPr>
        </p:nvSpPr>
        <p:spPr/>
        <p:txBody>
          <a:bodyPr/>
          <a:lstStyle/>
          <a:p>
            <a:fld id="{9B2370BB-E889-9446-8605-1AA38079118B}" type="slidenum">
              <a:rPr lang="en-US" smtClean="0"/>
              <a:t>11</a:t>
            </a:fld>
            <a:endParaRPr lang="en-US" dirty="0"/>
          </a:p>
        </p:txBody>
      </p:sp>
    </p:spTree>
    <p:extLst>
      <p:ext uri="{BB962C8B-B14F-4D97-AF65-F5344CB8AC3E}">
        <p14:creationId xmlns:p14="http://schemas.microsoft.com/office/powerpoint/2010/main" val="1236864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Although insects have caused the most disturbance, both in total area affected and by the size of individual disturbance polygons, most insects have caused only minor damage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do not typically result in tree mortality. However, there are several insects that have caused considerable damage to the region’s forests, leading to elevated defoliation and mortality during severe outbreaks, such as forest tent caterpillar, balsam woolly adelgid, and gypsy moth – the former, native to the region, the latter two, introduced. In some locations, more than one of these insects have been present concurrently.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most abiotic disturbances are minor or episodic, drought has been a persistent agent affecting the region’s forests. Although drought has been associated with low mortality, it has occurred nearly every year in the record. Climate projections for the northeastern US include increased precipitation, but these changes may not be uniform throughout the seasons. In summer, this region may see no change, a slight increase, or a decline, in rainfall. When coupled with elevated air temperature, some locations may experience increased frequency and/or intensity of summer drought – which can in turn increase the susceptibility of insect damage. Alternatively, increasing summer moisture may increase forest susceptibility </a:t>
            </a:r>
            <a:r>
              <a:rPr lang="en-US" sz="1200" kern="1200" smtClean="0">
                <a:solidFill>
                  <a:schemeClr val="tx1"/>
                </a:solidFill>
                <a:effectLst/>
                <a:latin typeface="+mn-lt"/>
                <a:ea typeface="+mn-ea"/>
                <a:cs typeface="+mn-cs"/>
              </a:rPr>
              <a:t>to pathogens.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2370BB-E889-9446-8605-1AA38079118B}" type="slidenum">
              <a:rPr lang="en-US" smtClean="0"/>
              <a:t>12</a:t>
            </a:fld>
            <a:endParaRPr lang="en-US" dirty="0"/>
          </a:p>
        </p:txBody>
      </p:sp>
    </p:spTree>
    <p:extLst>
      <p:ext uri="{BB962C8B-B14F-4D97-AF65-F5344CB8AC3E}">
        <p14:creationId xmlns:p14="http://schemas.microsoft.com/office/powerpoint/2010/main" val="117663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relative extent affected by introduced insects and diseases compared to native pests and pathogens is cause for concern. ADS data suggest that introduced pests and pathogens, while outnumbered by native species, have caused a larger amount of forest disturbance than those of native origin. One limitation of this analysis, however, is that the species or origin of many pests and pathogens remain unresolved (see Table S2), particularly as new agents are introduced to the region.</a:t>
            </a:r>
          </a:p>
          <a:p>
            <a:endParaRPr lang="en-US" dirty="0"/>
          </a:p>
        </p:txBody>
      </p:sp>
      <p:sp>
        <p:nvSpPr>
          <p:cNvPr id="4" name="Slide Number Placeholder 3"/>
          <p:cNvSpPr>
            <a:spLocks noGrp="1"/>
          </p:cNvSpPr>
          <p:nvPr>
            <p:ph type="sldNum" sz="quarter" idx="10"/>
          </p:nvPr>
        </p:nvSpPr>
        <p:spPr/>
        <p:txBody>
          <a:bodyPr/>
          <a:lstStyle/>
          <a:p>
            <a:fld id="{9B2370BB-E889-9446-8605-1AA38079118B}" type="slidenum">
              <a:rPr lang="en-US" smtClean="0"/>
              <a:t>13</a:t>
            </a:fld>
            <a:endParaRPr lang="en-US" dirty="0"/>
          </a:p>
        </p:txBody>
      </p:sp>
    </p:spTree>
    <p:extLst>
      <p:ext uri="{BB962C8B-B14F-4D97-AF65-F5344CB8AC3E}">
        <p14:creationId xmlns:p14="http://schemas.microsoft.com/office/powerpoint/2010/main" val="178966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ecoregions with the highest proportion of forest disturbance were those most impacted by non-native insect outbreaks. This may be due to the presence of suitable host species for these pests at these locations or the proximity to initial introductions.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balsam woolly adelgid was likely introduced in the early 1900s to southeastern Canada,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according to the ADS data spanning 2000-2016, it had a more severe effect on coastal balsam fir forests in ME than other locations, perhaps due to the high percentage of fir located there. The Atlantic Coastal Pine Barren ecoregion, the location of the MA hotspot, experienced multiple disturbance events in the 17-year record. While recent outbreaks of gypsy moth and winter moth have caused widespread damage, there is some indication that a suite of variables may predispose this location to damage, particularly the high concentration of </a:t>
            </a:r>
            <a:r>
              <a:rPr lang="en-US" sz="1200" kern="1200" dirty="0" err="1" smtClean="0">
                <a:solidFill>
                  <a:schemeClr val="tx1"/>
                </a:solidFill>
                <a:effectLst/>
                <a:latin typeface="+mn-lt"/>
                <a:ea typeface="+mn-ea"/>
                <a:cs typeface="+mn-cs"/>
              </a:rPr>
              <a:t>masting</a:t>
            </a:r>
            <a:r>
              <a:rPr lang="en-US" sz="1200" kern="1200" dirty="0" smtClean="0">
                <a:solidFill>
                  <a:schemeClr val="tx1"/>
                </a:solidFill>
                <a:effectLst/>
                <a:latin typeface="+mn-lt"/>
                <a:ea typeface="+mn-ea"/>
                <a:cs typeface="+mn-cs"/>
              </a:rPr>
              <a:t> oaks (</a:t>
            </a:r>
            <a:r>
              <a:rPr lang="en-US" sz="1200" i="1" kern="1200" dirty="0" err="1" smtClean="0">
                <a:solidFill>
                  <a:schemeClr val="tx1"/>
                </a:solidFill>
                <a:effectLst/>
                <a:latin typeface="+mn-lt"/>
                <a:ea typeface="+mn-ea"/>
                <a:cs typeface="+mn-cs"/>
              </a:rPr>
              <a:t>Quercus</a:t>
            </a:r>
            <a:r>
              <a:rPr lang="en-US" sz="1200" kern="1200" dirty="0" smtClean="0">
                <a:solidFill>
                  <a:schemeClr val="tx1"/>
                </a:solidFill>
                <a:effectLst/>
                <a:latin typeface="+mn-lt"/>
                <a:ea typeface="+mn-ea"/>
                <a:cs typeface="+mn-cs"/>
              </a:rPr>
              <a:t> spp.) prior to the outbreak.</a:t>
            </a:r>
            <a:endParaRPr lang="en-US" dirty="0"/>
          </a:p>
        </p:txBody>
      </p:sp>
      <p:sp>
        <p:nvSpPr>
          <p:cNvPr id="4" name="Slide Number Placeholder 3"/>
          <p:cNvSpPr>
            <a:spLocks noGrp="1"/>
          </p:cNvSpPr>
          <p:nvPr>
            <p:ph type="sldNum" sz="quarter" idx="10"/>
          </p:nvPr>
        </p:nvSpPr>
        <p:spPr/>
        <p:txBody>
          <a:bodyPr/>
          <a:lstStyle/>
          <a:p>
            <a:fld id="{9B2370BB-E889-9446-8605-1AA38079118B}" type="slidenum">
              <a:rPr lang="en-US" smtClean="0"/>
              <a:t>14</a:t>
            </a:fld>
            <a:endParaRPr lang="en-US" dirty="0"/>
          </a:p>
        </p:txBody>
      </p:sp>
    </p:spTree>
    <p:extLst>
      <p:ext uri="{BB962C8B-B14F-4D97-AF65-F5344CB8AC3E}">
        <p14:creationId xmlns:p14="http://schemas.microsoft.com/office/powerpoint/2010/main" val="1205795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B05277-C225-B644-B54F-75E9E8E746CA}" type="datetimeFigureOut">
              <a:rPr lang="en-US" smtClean="0"/>
              <a:t>12/14/17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32F130-2882-1848-A0FC-C74149B1A25F}" type="slidenum">
              <a:rPr lang="en-US" smtClean="0"/>
              <a:t>‹#›</a:t>
            </a:fld>
            <a:endParaRPr lang="en-US" dirty="0"/>
          </a:p>
        </p:txBody>
      </p:sp>
    </p:spTree>
    <p:extLst>
      <p:ext uri="{BB962C8B-B14F-4D97-AF65-F5344CB8AC3E}">
        <p14:creationId xmlns:p14="http://schemas.microsoft.com/office/powerpoint/2010/main" val="996181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05277-C225-B644-B54F-75E9E8E746CA}" type="datetimeFigureOut">
              <a:rPr lang="en-US" smtClean="0"/>
              <a:t>12/14/17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32F130-2882-1848-A0FC-C74149B1A25F}" type="slidenum">
              <a:rPr lang="en-US" smtClean="0"/>
              <a:t>‹#›</a:t>
            </a:fld>
            <a:endParaRPr lang="en-US" dirty="0"/>
          </a:p>
        </p:txBody>
      </p:sp>
    </p:spTree>
    <p:extLst>
      <p:ext uri="{BB962C8B-B14F-4D97-AF65-F5344CB8AC3E}">
        <p14:creationId xmlns:p14="http://schemas.microsoft.com/office/powerpoint/2010/main" val="1257074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05277-C225-B644-B54F-75E9E8E746CA}" type="datetimeFigureOut">
              <a:rPr lang="en-US" smtClean="0"/>
              <a:t>12/14/17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32F130-2882-1848-A0FC-C74149B1A25F}" type="slidenum">
              <a:rPr lang="en-US" smtClean="0"/>
              <a:t>‹#›</a:t>
            </a:fld>
            <a:endParaRPr lang="en-US" dirty="0"/>
          </a:p>
        </p:txBody>
      </p:sp>
    </p:spTree>
    <p:extLst>
      <p:ext uri="{BB962C8B-B14F-4D97-AF65-F5344CB8AC3E}">
        <p14:creationId xmlns:p14="http://schemas.microsoft.com/office/powerpoint/2010/main" val="69900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05277-C225-B644-B54F-75E9E8E746CA}" type="datetimeFigureOut">
              <a:rPr lang="en-US" smtClean="0"/>
              <a:t>12/14/17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32F130-2882-1848-A0FC-C74149B1A25F}" type="slidenum">
              <a:rPr lang="en-US" smtClean="0"/>
              <a:t>‹#›</a:t>
            </a:fld>
            <a:endParaRPr lang="en-US" dirty="0"/>
          </a:p>
        </p:txBody>
      </p:sp>
    </p:spTree>
    <p:extLst>
      <p:ext uri="{BB962C8B-B14F-4D97-AF65-F5344CB8AC3E}">
        <p14:creationId xmlns:p14="http://schemas.microsoft.com/office/powerpoint/2010/main" val="1045824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B05277-C225-B644-B54F-75E9E8E746CA}" type="datetimeFigureOut">
              <a:rPr lang="en-US" smtClean="0"/>
              <a:t>12/14/17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32F130-2882-1848-A0FC-C74149B1A25F}" type="slidenum">
              <a:rPr lang="en-US" smtClean="0"/>
              <a:t>‹#›</a:t>
            </a:fld>
            <a:endParaRPr lang="en-US" dirty="0"/>
          </a:p>
        </p:txBody>
      </p:sp>
    </p:spTree>
    <p:extLst>
      <p:ext uri="{BB962C8B-B14F-4D97-AF65-F5344CB8AC3E}">
        <p14:creationId xmlns:p14="http://schemas.microsoft.com/office/powerpoint/2010/main" val="1251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B05277-C225-B644-B54F-75E9E8E746CA}" type="datetimeFigureOut">
              <a:rPr lang="en-US" smtClean="0"/>
              <a:t>12/14/17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32F130-2882-1848-A0FC-C74149B1A25F}" type="slidenum">
              <a:rPr lang="en-US" smtClean="0"/>
              <a:t>‹#›</a:t>
            </a:fld>
            <a:endParaRPr lang="en-US" dirty="0"/>
          </a:p>
        </p:txBody>
      </p:sp>
    </p:spTree>
    <p:extLst>
      <p:ext uri="{BB962C8B-B14F-4D97-AF65-F5344CB8AC3E}">
        <p14:creationId xmlns:p14="http://schemas.microsoft.com/office/powerpoint/2010/main" val="2101288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B05277-C225-B644-B54F-75E9E8E746CA}" type="datetimeFigureOut">
              <a:rPr lang="en-US" smtClean="0"/>
              <a:t>12/14/17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B32F130-2882-1848-A0FC-C74149B1A25F}" type="slidenum">
              <a:rPr lang="en-US" smtClean="0"/>
              <a:t>‹#›</a:t>
            </a:fld>
            <a:endParaRPr lang="en-US" dirty="0"/>
          </a:p>
        </p:txBody>
      </p:sp>
    </p:spTree>
    <p:extLst>
      <p:ext uri="{BB962C8B-B14F-4D97-AF65-F5344CB8AC3E}">
        <p14:creationId xmlns:p14="http://schemas.microsoft.com/office/powerpoint/2010/main" val="995564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B05277-C225-B644-B54F-75E9E8E746CA}" type="datetimeFigureOut">
              <a:rPr lang="en-US" smtClean="0"/>
              <a:t>12/14/17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B32F130-2882-1848-A0FC-C74149B1A25F}" type="slidenum">
              <a:rPr lang="en-US" smtClean="0"/>
              <a:t>‹#›</a:t>
            </a:fld>
            <a:endParaRPr lang="en-US" dirty="0"/>
          </a:p>
        </p:txBody>
      </p:sp>
    </p:spTree>
    <p:extLst>
      <p:ext uri="{BB962C8B-B14F-4D97-AF65-F5344CB8AC3E}">
        <p14:creationId xmlns:p14="http://schemas.microsoft.com/office/powerpoint/2010/main" val="139989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05277-C225-B644-B54F-75E9E8E746CA}" type="datetimeFigureOut">
              <a:rPr lang="en-US" smtClean="0"/>
              <a:t>12/14/17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B32F130-2882-1848-A0FC-C74149B1A25F}" type="slidenum">
              <a:rPr lang="en-US" smtClean="0"/>
              <a:t>‹#›</a:t>
            </a:fld>
            <a:endParaRPr lang="en-US" dirty="0"/>
          </a:p>
        </p:txBody>
      </p:sp>
    </p:spTree>
    <p:extLst>
      <p:ext uri="{BB962C8B-B14F-4D97-AF65-F5344CB8AC3E}">
        <p14:creationId xmlns:p14="http://schemas.microsoft.com/office/powerpoint/2010/main" val="19725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05277-C225-B644-B54F-75E9E8E746CA}" type="datetimeFigureOut">
              <a:rPr lang="en-US" smtClean="0"/>
              <a:t>12/14/17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32F130-2882-1848-A0FC-C74149B1A25F}" type="slidenum">
              <a:rPr lang="en-US" smtClean="0"/>
              <a:t>‹#›</a:t>
            </a:fld>
            <a:endParaRPr lang="en-US" dirty="0"/>
          </a:p>
        </p:txBody>
      </p:sp>
    </p:spTree>
    <p:extLst>
      <p:ext uri="{BB962C8B-B14F-4D97-AF65-F5344CB8AC3E}">
        <p14:creationId xmlns:p14="http://schemas.microsoft.com/office/powerpoint/2010/main" val="1645063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05277-C225-B644-B54F-75E9E8E746CA}" type="datetimeFigureOut">
              <a:rPr lang="en-US" smtClean="0"/>
              <a:t>12/14/17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32F130-2882-1848-A0FC-C74149B1A25F}" type="slidenum">
              <a:rPr lang="en-US" smtClean="0"/>
              <a:t>‹#›</a:t>
            </a:fld>
            <a:endParaRPr lang="en-US" dirty="0"/>
          </a:p>
        </p:txBody>
      </p:sp>
    </p:spTree>
    <p:extLst>
      <p:ext uri="{BB962C8B-B14F-4D97-AF65-F5344CB8AC3E}">
        <p14:creationId xmlns:p14="http://schemas.microsoft.com/office/powerpoint/2010/main" val="18699073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
            <a:lum/>
          </a:blip>
          <a:srcRect/>
          <a:stretch>
            <a:fillRect t="-21000" b="-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05277-C225-B644-B54F-75E9E8E746CA}" type="datetimeFigureOut">
              <a:rPr lang="en-US" smtClean="0"/>
              <a:t>12/14/17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32F130-2882-1848-A0FC-C74149B1A25F}" type="slidenum">
              <a:rPr lang="en-US" smtClean="0"/>
              <a:t>‹#›</a:t>
            </a:fld>
            <a:endParaRPr lang="en-US" dirty="0"/>
          </a:p>
        </p:txBody>
      </p:sp>
    </p:spTree>
    <p:extLst>
      <p:ext uri="{BB962C8B-B14F-4D97-AF65-F5344CB8AC3E}">
        <p14:creationId xmlns:p14="http://schemas.microsoft.com/office/powerpoint/2010/main" val="1386653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21000" b="-2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9506" y="1050253"/>
            <a:ext cx="10509504" cy="2430971"/>
          </a:xfrm>
        </p:spPr>
        <p:txBody>
          <a:bodyPr>
            <a:normAutofit fontScale="90000"/>
          </a:bodyPr>
          <a:lstStyle/>
          <a:p>
            <a:r>
              <a:rPr lang="en-US" b="1" dirty="0" smtClean="0"/>
              <a:t>Regional spatiotemporal patterns of forest disturbance using aerial detection surveys</a:t>
            </a:r>
            <a:endParaRPr lang="en-US" dirty="0"/>
          </a:p>
        </p:txBody>
      </p:sp>
      <p:sp>
        <p:nvSpPr>
          <p:cNvPr id="3" name="Subtitle 2"/>
          <p:cNvSpPr>
            <a:spLocks noGrp="1"/>
          </p:cNvSpPr>
          <p:nvPr>
            <p:ph type="subTitle" idx="1"/>
          </p:nvPr>
        </p:nvSpPr>
        <p:spPr>
          <a:xfrm>
            <a:off x="839506" y="3939059"/>
            <a:ext cx="10509504" cy="2409489"/>
          </a:xfrm>
        </p:spPr>
        <p:txBody>
          <a:bodyPr>
            <a:normAutofit fontScale="85000" lnSpcReduction="20000"/>
          </a:bodyPr>
          <a:lstStyle/>
          <a:p>
            <a:r>
              <a:rPr lang="en-US" sz="3400" dirty="0" smtClean="0"/>
              <a:t>Alexandra M. Kosiba</a:t>
            </a:r>
            <a:r>
              <a:rPr lang="en-US" sz="3400" baseline="30000" dirty="0" smtClean="0"/>
              <a:t>12</a:t>
            </a:r>
            <a:r>
              <a:rPr lang="en-US" sz="3400" dirty="0" smtClean="0"/>
              <a:t>, Garrett W. Meigs</a:t>
            </a:r>
            <a:r>
              <a:rPr lang="en-US" sz="3400" baseline="30000" dirty="0" smtClean="0"/>
              <a:t>134</a:t>
            </a:r>
            <a:r>
              <a:rPr lang="en-US" sz="3400" dirty="0" smtClean="0"/>
              <a:t>, James A. Duncan</a:t>
            </a:r>
            <a:r>
              <a:rPr lang="en-US" sz="3400" baseline="30000" dirty="0" smtClean="0"/>
              <a:t>12</a:t>
            </a:r>
            <a:r>
              <a:rPr lang="en-US" sz="3400" dirty="0" smtClean="0"/>
              <a:t>, Jennifer A. Pontius</a:t>
            </a:r>
            <a:r>
              <a:rPr lang="en-US" sz="3400" baseline="30000" dirty="0" smtClean="0"/>
              <a:t>125</a:t>
            </a:r>
            <a:r>
              <a:rPr lang="en-US" sz="3400" dirty="0" smtClean="0"/>
              <a:t>, William S. Keeton</a:t>
            </a:r>
            <a:r>
              <a:rPr lang="en-US" sz="3400" baseline="30000" dirty="0" smtClean="0"/>
              <a:t>13</a:t>
            </a:r>
            <a:r>
              <a:rPr lang="en-US" sz="3400" dirty="0" smtClean="0"/>
              <a:t>, and Emma R. Tait</a:t>
            </a:r>
            <a:r>
              <a:rPr lang="en-US" sz="3400" baseline="30000" dirty="0" smtClean="0"/>
              <a:t>12</a:t>
            </a:r>
            <a:r>
              <a:rPr lang="en-US" sz="3400" dirty="0" smtClean="0"/>
              <a:t> </a:t>
            </a:r>
            <a:r>
              <a:rPr lang="en-US" dirty="0" smtClean="0"/>
              <a:t/>
            </a:r>
            <a:br>
              <a:rPr lang="en-US" dirty="0" smtClean="0"/>
            </a:br>
            <a:endParaRPr lang="en-US" dirty="0" smtClean="0"/>
          </a:p>
          <a:p>
            <a:r>
              <a:rPr lang="en-US" dirty="0" smtClean="0"/>
              <a:t/>
            </a:r>
            <a:br>
              <a:rPr lang="en-US" dirty="0" smtClean="0"/>
            </a:br>
            <a:r>
              <a:rPr lang="en-US" baseline="30000" dirty="0" smtClean="0"/>
              <a:t>1 </a:t>
            </a:r>
            <a:r>
              <a:rPr lang="en-US" dirty="0" smtClean="0"/>
              <a:t>University of Vermont, Rubenstein School of Environment and Natural Resources, Burlington, VT</a:t>
            </a:r>
            <a:br>
              <a:rPr lang="en-US" dirty="0" smtClean="0"/>
            </a:br>
            <a:r>
              <a:rPr lang="en-US" baseline="30000" dirty="0" smtClean="0"/>
              <a:t>2</a:t>
            </a:r>
            <a:r>
              <a:rPr lang="en-US" dirty="0" smtClean="0"/>
              <a:t> Forest Ecosystem Monitoring Cooperative, South Burlington, VT </a:t>
            </a:r>
            <a:br>
              <a:rPr lang="en-US" dirty="0" smtClean="0"/>
            </a:br>
            <a:r>
              <a:rPr lang="en-US" baseline="30000" dirty="0" smtClean="0"/>
              <a:t>3</a:t>
            </a:r>
            <a:r>
              <a:rPr lang="en-US" dirty="0" smtClean="0"/>
              <a:t> University of Vermont, </a:t>
            </a:r>
            <a:r>
              <a:rPr lang="en-US" dirty="0" err="1" smtClean="0"/>
              <a:t>Gund</a:t>
            </a:r>
            <a:r>
              <a:rPr lang="en-US" dirty="0" smtClean="0"/>
              <a:t> Institute for Environment, Burlington, VT</a:t>
            </a:r>
            <a:br>
              <a:rPr lang="en-US" dirty="0" smtClean="0"/>
            </a:br>
            <a:r>
              <a:rPr lang="en-US" baseline="30000" dirty="0" smtClean="0"/>
              <a:t>4</a:t>
            </a:r>
            <a:r>
              <a:rPr lang="en-US" dirty="0" smtClean="0"/>
              <a:t> Oregon State University, College of Forestry, Corvallis, OR</a:t>
            </a:r>
            <a:br>
              <a:rPr lang="en-US" dirty="0" smtClean="0"/>
            </a:br>
            <a:r>
              <a:rPr lang="en-US" baseline="30000" dirty="0" smtClean="0"/>
              <a:t>5</a:t>
            </a:r>
            <a:r>
              <a:rPr lang="en-US" dirty="0" smtClean="0"/>
              <a:t> USDA Forest Service, Northern Research Station, Burlington</a:t>
            </a:r>
            <a:endParaRPr lang="en-US" dirty="0"/>
          </a:p>
        </p:txBody>
      </p:sp>
    </p:spTree>
    <p:extLst>
      <p:ext uri="{BB962C8B-B14F-4D97-AF65-F5344CB8AC3E}">
        <p14:creationId xmlns:p14="http://schemas.microsoft.com/office/powerpoint/2010/main" val="1394123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61" y="149957"/>
            <a:ext cx="11141990" cy="1325563"/>
          </a:xfrm>
        </p:spPr>
        <p:txBody>
          <a:bodyPr>
            <a:normAutofit/>
          </a:bodyPr>
          <a:lstStyle/>
          <a:p>
            <a:pPr algn="ctr"/>
            <a:r>
              <a:rPr lang="en-US" sz="4000" dirty="0" smtClean="0"/>
              <a:t>Insects are the primary caused for </a:t>
            </a:r>
            <a:r>
              <a:rPr lang="en-US" sz="4000" smtClean="0"/>
              <a:t>mapped mortality </a:t>
            </a:r>
            <a:endParaRPr lang="en-US" sz="4000"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3680929" y="1475520"/>
            <a:ext cx="4938277" cy="4294000"/>
          </a:xfrm>
          <a:prstGeom prst="rect">
            <a:avLst/>
          </a:prstGeom>
        </p:spPr>
      </p:pic>
      <p:sp>
        <p:nvSpPr>
          <p:cNvPr id="5" name="Title 1"/>
          <p:cNvSpPr txBox="1">
            <a:spLocks/>
          </p:cNvSpPr>
          <p:nvPr/>
        </p:nvSpPr>
        <p:spPr>
          <a:xfrm>
            <a:off x="2409375" y="5924680"/>
            <a:ext cx="7694744" cy="591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t>Mortality (Current Year) Area By </a:t>
            </a:r>
            <a:r>
              <a:rPr lang="en-US" sz="2400" dirty="0"/>
              <a:t>Disturbance Agent Category </a:t>
            </a:r>
          </a:p>
        </p:txBody>
      </p:sp>
    </p:spTree>
    <p:extLst>
      <p:ext uri="{BB962C8B-B14F-4D97-AF65-F5344CB8AC3E}">
        <p14:creationId xmlns:p14="http://schemas.microsoft.com/office/powerpoint/2010/main" val="1472346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4.jpg"/>
          <p:cNvPicPr/>
          <p:nvPr/>
        </p:nvPicPr>
        <p:blipFill>
          <a:blip r:embed="rId3"/>
          <a:srcRect/>
          <a:stretch>
            <a:fillRect/>
          </a:stretch>
        </p:blipFill>
        <p:spPr>
          <a:xfrm>
            <a:off x="3484658" y="0"/>
            <a:ext cx="8466710" cy="6693408"/>
          </a:xfrm>
          <a:prstGeom prst="rect">
            <a:avLst/>
          </a:prstGeom>
          <a:ln/>
        </p:spPr>
      </p:pic>
      <p:sp>
        <p:nvSpPr>
          <p:cNvPr id="2" name="Rectangle 1"/>
          <p:cNvSpPr/>
          <p:nvPr/>
        </p:nvSpPr>
        <p:spPr>
          <a:xfrm>
            <a:off x="376990" y="1607766"/>
            <a:ext cx="3107668" cy="3477875"/>
          </a:xfrm>
          <a:prstGeom prst="rect">
            <a:avLst/>
          </a:prstGeom>
        </p:spPr>
        <p:txBody>
          <a:bodyPr wrap="square">
            <a:spAutoFit/>
          </a:bodyPr>
          <a:lstStyle/>
          <a:p>
            <a:r>
              <a:rPr lang="en-US" sz="2000" b="1" dirty="0" smtClean="0"/>
              <a:t>Hotspots of Disturbance</a:t>
            </a:r>
          </a:p>
          <a:p>
            <a:endParaRPr lang="en-US" sz="2000" b="1" dirty="0" smtClean="0"/>
          </a:p>
          <a:p>
            <a:pPr marL="285750" indent="-285750">
              <a:buFont typeface="Arial" charset="0"/>
              <a:buChar char="•"/>
            </a:pPr>
            <a:r>
              <a:rPr lang="en-US" sz="2000" dirty="0" smtClean="0"/>
              <a:t>~ </a:t>
            </a:r>
            <a:r>
              <a:rPr lang="en-US" sz="2000" dirty="0"/>
              <a:t>10% of the forests in the region have experienced one or more disturbance events in the 17-year ADS </a:t>
            </a:r>
            <a:r>
              <a:rPr lang="en-US" sz="2000" dirty="0" smtClean="0"/>
              <a:t>record</a:t>
            </a:r>
          </a:p>
          <a:p>
            <a:pPr marL="285750" indent="-285750">
              <a:buFont typeface="Arial" charset="0"/>
              <a:buChar char="•"/>
            </a:pPr>
            <a:endParaRPr lang="en-US" sz="2000" dirty="0" smtClean="0"/>
          </a:p>
          <a:p>
            <a:pPr marL="285750" indent="-285750">
              <a:buFont typeface="Arial" charset="0"/>
              <a:buChar char="•"/>
            </a:pPr>
            <a:r>
              <a:rPr lang="en-US" sz="2000" dirty="0"/>
              <a:t>~</a:t>
            </a:r>
            <a:r>
              <a:rPr lang="en-US" sz="2000" dirty="0" smtClean="0"/>
              <a:t>3</a:t>
            </a:r>
            <a:r>
              <a:rPr lang="en-US" sz="2000" dirty="0"/>
              <a:t>% have experienced multiple disturbances (&gt;1 </a:t>
            </a:r>
            <a:r>
              <a:rPr lang="en-US" sz="2000" dirty="0" smtClean="0"/>
              <a:t>occurrence) </a:t>
            </a:r>
            <a:endParaRPr lang="en-US" sz="2000" dirty="0"/>
          </a:p>
        </p:txBody>
      </p:sp>
    </p:spTree>
    <p:extLst>
      <p:ext uri="{BB962C8B-B14F-4D97-AF65-F5344CB8AC3E}">
        <p14:creationId xmlns:p14="http://schemas.microsoft.com/office/powerpoint/2010/main" val="1655955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480374" y="215223"/>
            <a:ext cx="8931987" cy="6524790"/>
          </a:xfrm>
          <a:prstGeom prst="rect">
            <a:avLst/>
          </a:prstGeom>
        </p:spPr>
      </p:pic>
      <p:grpSp>
        <p:nvGrpSpPr>
          <p:cNvPr id="9" name="Group 8"/>
          <p:cNvGrpSpPr/>
          <p:nvPr/>
        </p:nvGrpSpPr>
        <p:grpSpPr>
          <a:xfrm>
            <a:off x="2155086" y="3385285"/>
            <a:ext cx="2852483" cy="2835639"/>
            <a:chOff x="2368446" y="3537678"/>
            <a:chExt cx="2852483" cy="2835639"/>
          </a:xfrm>
        </p:grpSpPr>
        <p:sp>
          <p:nvSpPr>
            <p:cNvPr id="7" name="Oval 6"/>
            <p:cNvSpPr/>
            <p:nvPr/>
          </p:nvSpPr>
          <p:spPr>
            <a:xfrm>
              <a:off x="2368446" y="3537678"/>
              <a:ext cx="2852483" cy="2835639"/>
            </a:xfrm>
            <a:prstGeom prst="ellipse">
              <a:avLst/>
            </a:prstGeom>
            <a:solidFill>
              <a:schemeClr val="accent2">
                <a:lumMod val="75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55720" y="5166360"/>
              <a:ext cx="1112520" cy="369332"/>
            </a:xfrm>
            <a:prstGeom prst="rect">
              <a:avLst/>
            </a:prstGeom>
            <a:noFill/>
          </p:spPr>
          <p:txBody>
            <a:bodyPr wrap="square" rtlCol="0">
              <a:spAutoFit/>
            </a:bodyPr>
            <a:lstStyle/>
            <a:p>
              <a:r>
                <a:rPr lang="en-US" dirty="0" smtClean="0"/>
                <a:t>MINOR</a:t>
              </a:r>
              <a:endParaRPr lang="en-US" dirty="0"/>
            </a:p>
          </p:txBody>
        </p:sp>
      </p:grpSp>
      <p:grpSp>
        <p:nvGrpSpPr>
          <p:cNvPr id="12" name="Group 11"/>
          <p:cNvGrpSpPr/>
          <p:nvPr/>
        </p:nvGrpSpPr>
        <p:grpSpPr>
          <a:xfrm>
            <a:off x="2481987" y="155163"/>
            <a:ext cx="3464380" cy="3322455"/>
            <a:chOff x="2368446" y="382614"/>
            <a:chExt cx="3297836" cy="3322456"/>
          </a:xfrm>
        </p:grpSpPr>
        <p:sp>
          <p:nvSpPr>
            <p:cNvPr id="6" name="Oval 5"/>
            <p:cNvSpPr/>
            <p:nvPr/>
          </p:nvSpPr>
          <p:spPr>
            <a:xfrm>
              <a:off x="2368446" y="382614"/>
              <a:ext cx="3297836" cy="3322456"/>
            </a:xfrm>
            <a:prstGeom prst="ellipse">
              <a:avLst/>
            </a:prstGeom>
            <a:solidFill>
              <a:schemeClr val="accent6">
                <a:lumMod val="75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09726" y="684765"/>
              <a:ext cx="1112520" cy="369332"/>
            </a:xfrm>
            <a:prstGeom prst="rect">
              <a:avLst/>
            </a:prstGeom>
            <a:noFill/>
          </p:spPr>
          <p:txBody>
            <a:bodyPr wrap="square" rtlCol="0">
              <a:spAutoFit/>
            </a:bodyPr>
            <a:lstStyle/>
            <a:p>
              <a:r>
                <a:rPr lang="en-US" dirty="0" smtClean="0"/>
                <a:t>EPISODIC</a:t>
              </a:r>
              <a:endParaRPr lang="en-US" dirty="0"/>
            </a:p>
          </p:txBody>
        </p:sp>
      </p:grpSp>
      <p:grpSp>
        <p:nvGrpSpPr>
          <p:cNvPr id="14" name="Group 13"/>
          <p:cNvGrpSpPr/>
          <p:nvPr/>
        </p:nvGrpSpPr>
        <p:grpSpPr>
          <a:xfrm>
            <a:off x="5698838" y="215223"/>
            <a:ext cx="3297836" cy="2771817"/>
            <a:chOff x="5666282" y="215223"/>
            <a:chExt cx="3297836" cy="3322456"/>
          </a:xfrm>
        </p:grpSpPr>
        <p:sp>
          <p:nvSpPr>
            <p:cNvPr id="5" name="Oval 4"/>
            <p:cNvSpPr/>
            <p:nvPr/>
          </p:nvSpPr>
          <p:spPr>
            <a:xfrm>
              <a:off x="5666282" y="215223"/>
              <a:ext cx="3297836" cy="3322456"/>
            </a:xfrm>
            <a:prstGeom prst="ellips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370541" y="315433"/>
              <a:ext cx="1112520" cy="369332"/>
            </a:xfrm>
            <a:prstGeom prst="rect">
              <a:avLst/>
            </a:prstGeom>
            <a:noFill/>
          </p:spPr>
          <p:txBody>
            <a:bodyPr wrap="square" rtlCol="0">
              <a:spAutoFit/>
            </a:bodyPr>
            <a:lstStyle/>
            <a:p>
              <a:r>
                <a:rPr lang="en-US" dirty="0" smtClean="0"/>
                <a:t>CHRONIC</a:t>
              </a:r>
              <a:endParaRPr lang="en-US" dirty="0"/>
            </a:p>
          </p:txBody>
        </p:sp>
      </p:grpSp>
    </p:spTree>
    <p:extLst>
      <p:ext uri="{BB962C8B-B14F-4D97-AF65-F5344CB8AC3E}">
        <p14:creationId xmlns:p14="http://schemas.microsoft.com/office/powerpoint/2010/main" val="27461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1765"/>
            <a:ext cx="10515600" cy="1325563"/>
          </a:xfrm>
        </p:spPr>
        <p:txBody>
          <a:bodyPr>
            <a:normAutofit/>
          </a:bodyPr>
          <a:lstStyle/>
          <a:p>
            <a:pPr algn="ctr"/>
            <a:r>
              <a:rPr lang="en-US" sz="4000" dirty="0" smtClean="0"/>
              <a:t>No detectable pattern in disturbance by introduced vs. native species</a:t>
            </a:r>
            <a:endParaRPr lang="en-US" sz="4000" dirty="0"/>
          </a:p>
        </p:txBody>
      </p:sp>
      <p:pic>
        <p:nvPicPr>
          <p:cNvPr id="4" name="image12.png" descr="ADS_Region_DiseaseInsects.png"/>
          <p:cNvPicPr/>
          <p:nvPr/>
        </p:nvPicPr>
        <p:blipFill>
          <a:blip r:embed="rId3"/>
          <a:srcRect/>
          <a:stretch>
            <a:fillRect/>
          </a:stretch>
        </p:blipFill>
        <p:spPr>
          <a:xfrm>
            <a:off x="730849" y="1660208"/>
            <a:ext cx="5670619" cy="4807974"/>
          </a:xfrm>
          <a:prstGeom prst="rect">
            <a:avLst/>
          </a:prstGeom>
          <a:ln/>
        </p:spPr>
      </p:pic>
      <p:sp>
        <p:nvSpPr>
          <p:cNvPr id="5" name="Rectangle 4"/>
          <p:cNvSpPr/>
          <p:nvPr/>
        </p:nvSpPr>
        <p:spPr>
          <a:xfrm>
            <a:off x="6843428" y="2314036"/>
            <a:ext cx="3901440" cy="923330"/>
          </a:xfrm>
          <a:prstGeom prst="rect">
            <a:avLst/>
          </a:prstGeom>
          <a:solidFill>
            <a:schemeClr val="bg2">
              <a:lumMod val="90000"/>
            </a:schemeClr>
          </a:solidFill>
          <a:ln>
            <a:noFill/>
          </a:ln>
        </p:spPr>
        <p:txBody>
          <a:bodyPr wrap="square">
            <a:spAutoFit/>
          </a:bodyPr>
          <a:lstStyle/>
          <a:p>
            <a:pPr marL="285750" indent="-285750">
              <a:buFont typeface="Arial" charset="0"/>
              <a:buChar char="•"/>
            </a:pPr>
            <a:r>
              <a:rPr lang="en-US" dirty="0" smtClean="0">
                <a:ea typeface="Calibri" charset="0"/>
                <a:cs typeface="Calibri" charset="0"/>
              </a:rPr>
              <a:t>Introduced pathogens (</a:t>
            </a:r>
            <a:r>
              <a:rPr lang="en-US" i="1" dirty="0" smtClean="0">
                <a:ea typeface="Calibri" charset="0"/>
                <a:cs typeface="Calibri" charset="0"/>
              </a:rPr>
              <a:t>n</a:t>
            </a:r>
            <a:r>
              <a:rPr lang="en-US" dirty="0" smtClean="0">
                <a:ea typeface="Calibri" charset="0"/>
                <a:cs typeface="Calibri" charset="0"/>
              </a:rPr>
              <a:t>=9)</a:t>
            </a:r>
          </a:p>
          <a:p>
            <a:pPr marL="285750" indent="-285750">
              <a:buFont typeface="Arial" charset="0"/>
              <a:buChar char="•"/>
            </a:pPr>
            <a:r>
              <a:rPr lang="en-US" dirty="0" smtClean="0">
                <a:ea typeface="Calibri" charset="0"/>
                <a:cs typeface="Calibri" charset="0"/>
              </a:rPr>
              <a:t>Native </a:t>
            </a:r>
            <a:r>
              <a:rPr lang="en-US" dirty="0">
                <a:ea typeface="Calibri" charset="0"/>
                <a:cs typeface="Calibri" charset="0"/>
              </a:rPr>
              <a:t>pathogens (</a:t>
            </a:r>
            <a:r>
              <a:rPr lang="en-US" i="1" dirty="0" smtClean="0">
                <a:ea typeface="Calibri" charset="0"/>
                <a:cs typeface="Calibri" charset="0"/>
              </a:rPr>
              <a:t>n</a:t>
            </a:r>
            <a:r>
              <a:rPr lang="en-US" dirty="0" smtClean="0">
                <a:ea typeface="Calibri" charset="0"/>
                <a:cs typeface="Calibri" charset="0"/>
              </a:rPr>
              <a:t>=29)</a:t>
            </a:r>
          </a:p>
          <a:p>
            <a:pPr marL="285750" indent="-285750">
              <a:buFont typeface="Arial" charset="0"/>
              <a:buChar char="•"/>
            </a:pPr>
            <a:r>
              <a:rPr lang="en-US" dirty="0" smtClean="0">
                <a:ea typeface="Calibri" charset="0"/>
                <a:cs typeface="Calibri" charset="0"/>
              </a:rPr>
              <a:t>Pathogens </a:t>
            </a:r>
            <a:r>
              <a:rPr lang="en-US" dirty="0">
                <a:ea typeface="Calibri" charset="0"/>
                <a:cs typeface="Calibri" charset="0"/>
              </a:rPr>
              <a:t>of unknown origin (</a:t>
            </a:r>
            <a:r>
              <a:rPr lang="en-US" i="1" dirty="0">
                <a:ea typeface="Calibri" charset="0"/>
                <a:cs typeface="Calibri" charset="0"/>
              </a:rPr>
              <a:t>n</a:t>
            </a:r>
            <a:r>
              <a:rPr lang="en-US" dirty="0">
                <a:ea typeface="Calibri" charset="0"/>
                <a:cs typeface="Calibri" charset="0"/>
              </a:rPr>
              <a:t>=22) </a:t>
            </a:r>
            <a:endParaRPr lang="en-US" dirty="0"/>
          </a:p>
        </p:txBody>
      </p:sp>
      <p:sp>
        <p:nvSpPr>
          <p:cNvPr id="6" name="Rectangle 5"/>
          <p:cNvSpPr/>
          <p:nvPr/>
        </p:nvSpPr>
        <p:spPr>
          <a:xfrm>
            <a:off x="6843428" y="4276948"/>
            <a:ext cx="3901440" cy="923330"/>
          </a:xfrm>
          <a:prstGeom prst="rect">
            <a:avLst/>
          </a:prstGeom>
          <a:solidFill>
            <a:schemeClr val="bg2">
              <a:lumMod val="90000"/>
            </a:schemeClr>
          </a:solidFill>
          <a:ln>
            <a:noFill/>
          </a:ln>
        </p:spPr>
        <p:txBody>
          <a:bodyPr wrap="square">
            <a:spAutoFit/>
          </a:bodyPr>
          <a:lstStyle/>
          <a:p>
            <a:pPr marL="285750" indent="-285750">
              <a:buFont typeface="Arial" charset="0"/>
              <a:buChar char="•"/>
            </a:pPr>
            <a:r>
              <a:rPr lang="en-US" dirty="0" smtClean="0">
                <a:ea typeface="Calibri" charset="0"/>
                <a:cs typeface="Calibri" charset="0"/>
              </a:rPr>
              <a:t>Introduced insects (</a:t>
            </a:r>
            <a:r>
              <a:rPr lang="en-US" i="1" dirty="0" smtClean="0">
                <a:ea typeface="Calibri" charset="0"/>
                <a:cs typeface="Calibri" charset="0"/>
              </a:rPr>
              <a:t>n</a:t>
            </a:r>
            <a:r>
              <a:rPr lang="en-US" dirty="0" smtClean="0">
                <a:ea typeface="Calibri" charset="0"/>
                <a:cs typeface="Calibri" charset="0"/>
              </a:rPr>
              <a:t>=19)</a:t>
            </a:r>
          </a:p>
          <a:p>
            <a:pPr marL="285750" indent="-285750">
              <a:buFont typeface="Arial" charset="0"/>
              <a:buChar char="•"/>
            </a:pPr>
            <a:r>
              <a:rPr lang="en-US" dirty="0" smtClean="0">
                <a:ea typeface="Calibri" charset="0"/>
                <a:cs typeface="Calibri" charset="0"/>
              </a:rPr>
              <a:t>Native insects </a:t>
            </a:r>
            <a:r>
              <a:rPr lang="en-US" dirty="0">
                <a:ea typeface="Calibri" charset="0"/>
                <a:cs typeface="Calibri" charset="0"/>
              </a:rPr>
              <a:t>(</a:t>
            </a:r>
            <a:r>
              <a:rPr lang="en-US" i="1" dirty="0" smtClean="0">
                <a:ea typeface="Calibri" charset="0"/>
                <a:cs typeface="Calibri" charset="0"/>
              </a:rPr>
              <a:t>n</a:t>
            </a:r>
            <a:r>
              <a:rPr lang="en-US" dirty="0" smtClean="0">
                <a:ea typeface="Calibri" charset="0"/>
                <a:cs typeface="Calibri" charset="0"/>
              </a:rPr>
              <a:t>=53)</a:t>
            </a:r>
          </a:p>
          <a:p>
            <a:pPr marL="285750" indent="-285750">
              <a:buFont typeface="Arial" charset="0"/>
              <a:buChar char="•"/>
            </a:pPr>
            <a:r>
              <a:rPr lang="en-US" dirty="0" smtClean="0">
                <a:ea typeface="Calibri" charset="0"/>
                <a:cs typeface="Calibri" charset="0"/>
              </a:rPr>
              <a:t>Insects </a:t>
            </a:r>
            <a:r>
              <a:rPr lang="en-US" dirty="0">
                <a:ea typeface="Calibri" charset="0"/>
                <a:cs typeface="Calibri" charset="0"/>
              </a:rPr>
              <a:t>of unknown origin (</a:t>
            </a:r>
            <a:r>
              <a:rPr lang="en-US" i="1" dirty="0" smtClean="0">
                <a:ea typeface="Calibri" charset="0"/>
                <a:cs typeface="Calibri" charset="0"/>
              </a:rPr>
              <a:t>n</a:t>
            </a:r>
            <a:r>
              <a:rPr lang="en-US" dirty="0" smtClean="0">
                <a:ea typeface="Calibri" charset="0"/>
                <a:cs typeface="Calibri" charset="0"/>
              </a:rPr>
              <a:t>=16) </a:t>
            </a:r>
            <a:endParaRPr lang="en-US" dirty="0"/>
          </a:p>
        </p:txBody>
      </p:sp>
    </p:spTree>
    <p:extLst>
      <p:ext uri="{BB962C8B-B14F-4D97-AF65-F5344CB8AC3E}">
        <p14:creationId xmlns:p14="http://schemas.microsoft.com/office/powerpoint/2010/main" val="595310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lexandra\AppData\Local\Microsoft\Windows\INetCache\Content.Word\Ecoregion_figure.jpg"/>
          <p:cNvPicPr/>
          <p:nvPr/>
        </p:nvPicPr>
        <p:blipFill rotWithShape="1">
          <a:blip r:embed="rId3" cstate="print">
            <a:extLst>
              <a:ext uri="{28A0092B-C50C-407E-A947-70E740481C1C}">
                <a14:useLocalDpi xmlns:a14="http://schemas.microsoft.com/office/drawing/2010/main" val="0"/>
              </a:ext>
            </a:extLst>
          </a:blip>
          <a:srcRect l="4616" t="9810" r="15478" b="38475"/>
          <a:stretch/>
        </p:blipFill>
        <p:spPr bwMode="auto">
          <a:xfrm>
            <a:off x="3855720" y="288924"/>
            <a:ext cx="7269481" cy="6416675"/>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259080" y="422255"/>
            <a:ext cx="3429000" cy="2308324"/>
          </a:xfrm>
          <a:prstGeom prst="rect">
            <a:avLst/>
          </a:prstGeom>
        </p:spPr>
        <p:txBody>
          <a:bodyPr wrap="square">
            <a:spAutoFit/>
          </a:bodyPr>
          <a:lstStyle/>
          <a:p>
            <a:r>
              <a:rPr lang="en-US" sz="2400" dirty="0"/>
              <a:t>The ecoregions with the highest proportion of forest disturbance </a:t>
            </a:r>
            <a:r>
              <a:rPr lang="en-US" sz="2400" dirty="0" smtClean="0"/>
              <a:t>were also </a:t>
            </a:r>
            <a:r>
              <a:rPr lang="en-US" sz="2400" dirty="0"/>
              <a:t>those most impacted by non-native insect </a:t>
            </a:r>
            <a:r>
              <a:rPr lang="en-US" sz="2400" dirty="0" smtClean="0"/>
              <a:t>outbreaks</a:t>
            </a:r>
            <a:endParaRPr lang="en-US" sz="2400" dirty="0"/>
          </a:p>
        </p:txBody>
      </p:sp>
      <p:sp>
        <p:nvSpPr>
          <p:cNvPr id="7" name="Oval 6"/>
          <p:cNvSpPr/>
          <p:nvPr/>
        </p:nvSpPr>
        <p:spPr>
          <a:xfrm>
            <a:off x="9368631" y="1767411"/>
            <a:ext cx="1924210" cy="1853613"/>
          </a:xfrm>
          <a:prstGeom prst="ellips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187686" y="2545913"/>
            <a:ext cx="943355" cy="369332"/>
          </a:xfrm>
          <a:prstGeom prst="rect">
            <a:avLst/>
          </a:prstGeom>
          <a:noFill/>
        </p:spPr>
        <p:txBody>
          <a:bodyPr wrap="square" rtlCol="0">
            <a:spAutoFit/>
          </a:bodyPr>
          <a:lstStyle/>
          <a:p>
            <a:r>
              <a:rPr lang="en-US" dirty="0" smtClean="0"/>
              <a:t>BWA</a:t>
            </a:r>
            <a:endParaRPr lang="en-US" dirty="0"/>
          </a:p>
        </p:txBody>
      </p:sp>
      <p:sp>
        <p:nvSpPr>
          <p:cNvPr id="10" name="Oval 9"/>
          <p:cNvSpPr/>
          <p:nvPr/>
        </p:nvSpPr>
        <p:spPr>
          <a:xfrm>
            <a:off x="8749426" y="3419855"/>
            <a:ext cx="2003918" cy="1793207"/>
          </a:xfrm>
          <a:prstGeom prst="ellips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839452" y="3905288"/>
            <a:ext cx="1157476" cy="923330"/>
          </a:xfrm>
          <a:prstGeom prst="rect">
            <a:avLst/>
          </a:prstGeom>
          <a:noFill/>
        </p:spPr>
        <p:txBody>
          <a:bodyPr wrap="square" rtlCol="0">
            <a:spAutoFit/>
          </a:bodyPr>
          <a:lstStyle/>
          <a:p>
            <a:r>
              <a:rPr lang="en-US" dirty="0" smtClean="0"/>
              <a:t>Winter and gypsy moths</a:t>
            </a:r>
            <a:endParaRPr lang="en-US" dirty="0"/>
          </a:p>
        </p:txBody>
      </p:sp>
    </p:spTree>
    <p:extLst>
      <p:ext uri="{BB962C8B-B14F-4D97-AF65-F5344CB8AC3E}">
        <p14:creationId xmlns:p14="http://schemas.microsoft.com/office/powerpoint/2010/main" val="25418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smtClean="0"/>
              <a:t>Key Findings</a:t>
            </a:r>
            <a:endParaRPr lang="en-US" dirty="0"/>
          </a:p>
        </p:txBody>
      </p:sp>
      <p:sp>
        <p:nvSpPr>
          <p:cNvPr id="3" name="Content Placeholder 2"/>
          <p:cNvSpPr>
            <a:spLocks noGrp="1"/>
          </p:cNvSpPr>
          <p:nvPr>
            <p:ph idx="1"/>
          </p:nvPr>
        </p:nvSpPr>
        <p:spPr>
          <a:xfrm>
            <a:off x="602226" y="1619148"/>
            <a:ext cx="11284974" cy="4766904"/>
          </a:xfrm>
        </p:spPr>
        <p:txBody>
          <a:bodyPr>
            <a:normAutofit/>
          </a:bodyPr>
          <a:lstStyle/>
          <a:p>
            <a:pPr lvl="0"/>
            <a:r>
              <a:rPr lang="en-US" dirty="0"/>
              <a:t>R</a:t>
            </a:r>
            <a:r>
              <a:rPr lang="en-US" dirty="0" smtClean="0"/>
              <a:t>egional </a:t>
            </a:r>
            <a:r>
              <a:rPr lang="en-US" dirty="0"/>
              <a:t>annual rate of forest disturbance (± </a:t>
            </a:r>
            <a:r>
              <a:rPr lang="en-US" dirty="0" smtClean="0"/>
              <a:t>SE) </a:t>
            </a:r>
            <a:r>
              <a:rPr lang="en-US" dirty="0"/>
              <a:t>was 647,425 ± 215,482 ha </a:t>
            </a:r>
            <a:endParaRPr lang="en-US" dirty="0" smtClean="0"/>
          </a:p>
          <a:p>
            <a:pPr lvl="1"/>
            <a:r>
              <a:rPr lang="en-US" dirty="0" smtClean="0"/>
              <a:t>3.4</a:t>
            </a:r>
            <a:r>
              <a:rPr lang="en-US" dirty="0"/>
              <a:t>% ± 1.3% of the </a:t>
            </a:r>
            <a:r>
              <a:rPr lang="en-US" dirty="0" smtClean="0"/>
              <a:t>forestland year</a:t>
            </a:r>
            <a:r>
              <a:rPr lang="en-US" baseline="30000" dirty="0" smtClean="0"/>
              <a:t>-1</a:t>
            </a:r>
            <a:endParaRPr lang="en-US" dirty="0"/>
          </a:p>
          <a:p>
            <a:pPr lvl="1"/>
            <a:r>
              <a:rPr lang="en-US" dirty="0"/>
              <a:t>N</a:t>
            </a:r>
            <a:r>
              <a:rPr lang="en-US" dirty="0" smtClean="0"/>
              <a:t>o </a:t>
            </a:r>
            <a:r>
              <a:rPr lang="en-US" dirty="0"/>
              <a:t>significant temporal </a:t>
            </a:r>
            <a:r>
              <a:rPr lang="en-US" dirty="0" smtClean="0"/>
              <a:t>trends</a:t>
            </a:r>
          </a:p>
          <a:p>
            <a:pPr lvl="0"/>
            <a:r>
              <a:rPr lang="en-US" dirty="0" smtClean="0"/>
              <a:t>~10% of the region’s forest had 1+ event over the 17-yr period</a:t>
            </a:r>
          </a:p>
          <a:p>
            <a:pPr lvl="1"/>
            <a:r>
              <a:rPr lang="en-US" dirty="0"/>
              <a:t>~</a:t>
            </a:r>
            <a:r>
              <a:rPr lang="en-US" dirty="0" smtClean="0"/>
              <a:t>3</a:t>
            </a:r>
            <a:r>
              <a:rPr lang="en-US" dirty="0"/>
              <a:t>% of the </a:t>
            </a:r>
            <a:r>
              <a:rPr lang="en-US" dirty="0" smtClean="0"/>
              <a:t>region </a:t>
            </a:r>
            <a:r>
              <a:rPr lang="en-US" dirty="0"/>
              <a:t>experienced </a:t>
            </a:r>
            <a:r>
              <a:rPr lang="en-US" dirty="0" smtClean="0"/>
              <a:t>2+ events</a:t>
            </a:r>
          </a:p>
          <a:p>
            <a:pPr lvl="0"/>
            <a:r>
              <a:rPr lang="en-US" dirty="0" smtClean="0"/>
              <a:t>Insects were the most widespread disturbance agent</a:t>
            </a:r>
          </a:p>
          <a:p>
            <a:pPr lvl="1"/>
            <a:r>
              <a:rPr lang="en-US" dirty="0"/>
              <a:t>N</a:t>
            </a:r>
            <a:r>
              <a:rPr lang="en-US" dirty="0" smtClean="0"/>
              <a:t>on-native insects accounted &gt;50% of total insect damage </a:t>
            </a:r>
          </a:p>
          <a:p>
            <a:r>
              <a:rPr lang="en-US" dirty="0" smtClean="0"/>
              <a:t>“Hotspots” and the ecoregions with the most disturbance were concentrated in areas with non-native insects</a:t>
            </a:r>
            <a:endParaRPr lang="en-US" dirty="0"/>
          </a:p>
        </p:txBody>
      </p:sp>
    </p:spTree>
    <p:extLst>
      <p:ext uri="{BB962C8B-B14F-4D97-AF65-F5344CB8AC3E}">
        <p14:creationId xmlns:p14="http://schemas.microsoft.com/office/powerpoint/2010/main" val="90766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4776" y="929877"/>
            <a:ext cx="10500360" cy="3660357"/>
          </a:xfrm>
        </p:spPr>
        <p:txBody>
          <a:bodyPr>
            <a:normAutofit/>
          </a:bodyPr>
          <a:lstStyle/>
          <a:p>
            <a:pPr marL="0" indent="0" algn="ctr">
              <a:buNone/>
            </a:pPr>
            <a:r>
              <a:rPr lang="en-US" sz="2400" dirty="0"/>
              <a:t>We appreciate the support </a:t>
            </a:r>
            <a:r>
              <a:rPr lang="en-US" sz="2400" dirty="0" smtClean="0"/>
              <a:t>from:</a:t>
            </a:r>
          </a:p>
          <a:p>
            <a:pPr marL="0" indent="0" algn="ctr">
              <a:buNone/>
            </a:pPr>
            <a:endParaRPr lang="en-US" sz="2400" dirty="0" smtClean="0"/>
          </a:p>
          <a:p>
            <a:pPr algn="ctr"/>
            <a:r>
              <a:rPr lang="en-US" sz="2000" dirty="0"/>
              <a:t>F</a:t>
            </a:r>
            <a:r>
              <a:rPr lang="en-US" sz="2000" dirty="0" smtClean="0"/>
              <a:t>orest </a:t>
            </a:r>
            <a:r>
              <a:rPr lang="en-US" sz="2000" dirty="0"/>
              <a:t>health </a:t>
            </a:r>
            <a:r>
              <a:rPr lang="en-US" sz="2000" dirty="0" smtClean="0"/>
              <a:t>staff from Massachusetts </a:t>
            </a:r>
            <a:r>
              <a:rPr lang="en-US" sz="2000" dirty="0"/>
              <a:t>Department of Conservation and Recreation, Maine Forest Service, New Hampshire Division of Forest and Lands, New York State Division of Lands and Forests, and Vermont Department of Forest, Parks, and Recreation. </a:t>
            </a:r>
            <a:endParaRPr lang="en-US" sz="2000" dirty="0" smtClean="0"/>
          </a:p>
          <a:p>
            <a:pPr algn="ctr"/>
            <a:r>
              <a:rPr lang="en-US" sz="2000" dirty="0" smtClean="0"/>
              <a:t>USDA </a:t>
            </a:r>
            <a:r>
              <a:rPr lang="en-US" sz="2000" dirty="0"/>
              <a:t>Forest Service Northeastern Area State and Private Forestry Forest Health team </a:t>
            </a:r>
            <a:endParaRPr lang="en-US" sz="2000" dirty="0" smtClean="0"/>
          </a:p>
          <a:p>
            <a:pPr algn="ctr"/>
            <a:r>
              <a:rPr lang="en-US" sz="2000" dirty="0" smtClean="0"/>
              <a:t>Forest </a:t>
            </a:r>
            <a:r>
              <a:rPr lang="en-US" sz="2000" dirty="0"/>
              <a:t>Ecosystem Management Cooperative (FEMC</a:t>
            </a:r>
            <a:r>
              <a:rPr lang="en-US" sz="2000" dirty="0" smtClean="0"/>
              <a:t>)</a:t>
            </a:r>
          </a:p>
          <a:p>
            <a:pPr algn="ctr"/>
            <a:r>
              <a:rPr lang="en-US" sz="2000" dirty="0" smtClean="0"/>
              <a:t>USDA </a:t>
            </a:r>
            <a:r>
              <a:rPr lang="en-US" sz="2000" dirty="0"/>
              <a:t>Forest Service’s Northeastern States Research </a:t>
            </a:r>
            <a:r>
              <a:rPr lang="en-US" sz="2000" dirty="0" smtClean="0"/>
              <a:t>Cooperative (NSRC)</a:t>
            </a:r>
            <a:endParaRPr lang="en-US" sz="2000" dirty="0"/>
          </a:p>
          <a:p>
            <a:pPr algn="ctr"/>
            <a:endParaRPr lang="en-US" sz="2000" dirty="0"/>
          </a:p>
        </p:txBody>
      </p:sp>
      <p:pic>
        <p:nvPicPr>
          <p:cNvPr id="5" name="Picture 4"/>
          <p:cNvPicPr>
            <a:picLocks noChangeAspect="1"/>
          </p:cNvPicPr>
          <p:nvPr/>
        </p:nvPicPr>
        <p:blipFill>
          <a:blip r:embed="rId3"/>
          <a:stretch>
            <a:fillRect/>
          </a:stretch>
        </p:blipFill>
        <p:spPr>
          <a:xfrm>
            <a:off x="4534790" y="4590235"/>
            <a:ext cx="2273300" cy="2082800"/>
          </a:xfrm>
          <a:prstGeom prst="rect">
            <a:avLst/>
          </a:prstGeom>
        </p:spPr>
      </p:pic>
      <p:pic>
        <p:nvPicPr>
          <p:cNvPr id="7" name="Picture 6"/>
          <p:cNvPicPr>
            <a:picLocks noChangeAspect="1"/>
          </p:cNvPicPr>
          <p:nvPr/>
        </p:nvPicPr>
        <p:blipFill>
          <a:blip r:embed="rId4"/>
          <a:stretch>
            <a:fillRect/>
          </a:stretch>
        </p:blipFill>
        <p:spPr>
          <a:xfrm>
            <a:off x="2657745" y="4647385"/>
            <a:ext cx="1498600" cy="2044700"/>
          </a:xfrm>
          <a:prstGeom prst="rect">
            <a:avLst/>
          </a:prstGeom>
        </p:spPr>
      </p:pic>
      <p:pic>
        <p:nvPicPr>
          <p:cNvPr id="1026" name="Picture 2" descr="mage result for rsenr logo"/>
          <p:cNvPicPr>
            <a:picLocks noChangeAspect="1" noChangeArrowheads="1"/>
          </p:cNvPicPr>
          <p:nvPr/>
        </p:nvPicPr>
        <p:blipFill rotWithShape="1">
          <a:blip r:embed="rId5">
            <a:extLst>
              <a:ext uri="{28A0092B-C50C-407E-A947-70E740481C1C}">
                <a14:useLocalDpi xmlns:a14="http://schemas.microsoft.com/office/drawing/2010/main" val="0"/>
              </a:ext>
            </a:extLst>
          </a:blip>
          <a:srcRect l="22296" r="19737"/>
          <a:stretch/>
        </p:blipFill>
        <p:spPr bwMode="auto">
          <a:xfrm>
            <a:off x="7186535" y="4717235"/>
            <a:ext cx="3312826"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624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21000" b="-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28608"/>
            <a:ext cx="12192000" cy="1325563"/>
          </a:xfrm>
        </p:spPr>
        <p:txBody>
          <a:bodyPr/>
          <a:lstStyle/>
          <a:p>
            <a:pPr algn="ctr"/>
            <a:r>
              <a:rPr lang="en-US" dirty="0" smtClean="0"/>
              <a:t>Questions?</a:t>
            </a:r>
            <a:endParaRPr lang="en-US" dirty="0"/>
          </a:p>
        </p:txBody>
      </p:sp>
    </p:spTree>
    <p:extLst>
      <p:ext uri="{BB962C8B-B14F-4D97-AF65-F5344CB8AC3E}">
        <p14:creationId xmlns:p14="http://schemas.microsoft.com/office/powerpoint/2010/main" val="1984577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206" y="0"/>
            <a:ext cx="10515600" cy="1325563"/>
          </a:xfrm>
        </p:spPr>
        <p:txBody>
          <a:bodyPr/>
          <a:lstStyle/>
          <a:p>
            <a:pPr algn="ctr"/>
            <a:r>
              <a:rPr lang="en-US" dirty="0" smtClean="0"/>
              <a:t>The Northern Forest Region</a:t>
            </a:r>
            <a:endParaRPr lang="en-US" dirty="0"/>
          </a:p>
        </p:txBody>
      </p:sp>
      <p:sp>
        <p:nvSpPr>
          <p:cNvPr id="3" name="Content Placeholder 2"/>
          <p:cNvSpPr>
            <a:spLocks noGrp="1"/>
          </p:cNvSpPr>
          <p:nvPr>
            <p:ph idx="1"/>
          </p:nvPr>
        </p:nvSpPr>
        <p:spPr>
          <a:xfrm>
            <a:off x="961902" y="1776667"/>
            <a:ext cx="4331994" cy="1568112"/>
          </a:xfrm>
        </p:spPr>
        <p:txBody>
          <a:bodyPr>
            <a:normAutofit lnSpcReduction="10000"/>
          </a:bodyPr>
          <a:lstStyle/>
          <a:p>
            <a:r>
              <a:rPr lang="en-US" sz="3200" dirty="0"/>
              <a:t>28 million </a:t>
            </a:r>
            <a:r>
              <a:rPr lang="en-US" sz="3200" dirty="0" smtClean="0"/>
              <a:t>hectares</a:t>
            </a:r>
          </a:p>
          <a:p>
            <a:r>
              <a:rPr lang="en-US" sz="3200" dirty="0"/>
              <a:t>~</a:t>
            </a:r>
            <a:r>
              <a:rPr lang="en-US" sz="3200" dirty="0" smtClean="0"/>
              <a:t>68</a:t>
            </a:r>
            <a:r>
              <a:rPr lang="en-US" sz="3200" dirty="0"/>
              <a:t>% </a:t>
            </a:r>
            <a:r>
              <a:rPr lang="en-US" sz="3200" dirty="0" smtClean="0"/>
              <a:t>forested</a:t>
            </a:r>
          </a:p>
          <a:p>
            <a:r>
              <a:rPr lang="en-US" sz="3200" dirty="0" smtClean="0"/>
              <a:t>Heterogeneous forest</a:t>
            </a:r>
            <a:endParaRPr lang="en-US" sz="3200"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977" b="89985" l="3589" r="89997">
                        <a14:foregroundMark x1="35952" y1="71097" x2="35952" y2="71097"/>
                        <a14:foregroundMark x1="37629" y1="71325" x2="37629" y2="71325"/>
                        <a14:foregroundMark x1="41306" y1="69421" x2="41306" y2="69421"/>
                        <a14:foregroundMark x1="42954" y1="68964" x2="42954" y2="68964"/>
                        <a14:foregroundMark x1="31715" y1="73496" x2="31715" y2="73496"/>
                        <a14:foregroundMark x1="41159" y1="68431" x2="41159" y2="68431"/>
                        <a14:foregroundMark x1="49367" y1="65308" x2="49367" y2="65423"/>
                        <a14:foregroundMark x1="52398" y1="66565" x2="52398" y2="66565"/>
                        <a14:foregroundMark x1="48720" y1="65118" x2="48720" y2="65118"/>
                        <a14:foregroundMark x1="52162" y1="60663" x2="52162" y2="60663"/>
                        <a14:foregroundMark x1="35305" y1="70868" x2="35305" y2="70868"/>
                        <a14:foregroundMark x1="41453" y1="68431" x2="41453" y2="68431"/>
                        <a14:foregroundMark x1="32009" y1="73800" x2="32009" y2="73800"/>
                        <a14:foregroundMark x1="49073" y1="60472" x2="49073" y2="60472"/>
                        <a14:foregroundMark x1="51250" y1="59825" x2="51250" y2="59825"/>
                        <a14:foregroundMark x1="47426" y1="57883" x2="47426" y2="57883"/>
                        <a14:foregroundMark x1="57046" y1="41736" x2="57046" y2="41736"/>
                        <a14:foregroundMark x1="57782" y1="40670" x2="57782" y2="40670"/>
                        <a14:foregroundMark x1="59635" y1="39452" x2="59635" y2="39452"/>
                        <a14:foregroundMark x1="58988" y1="41241" x2="58988" y2="41241"/>
                        <a14:backgroundMark x1="49220" y1="64813" x2="49220" y2="64813"/>
                        <a14:backgroundMark x1="34128" y1="70868" x2="34128" y2="70868"/>
                      </a14:backgroundRemoval>
                    </a14:imgEffect>
                  </a14:imgLayer>
                </a14:imgProps>
              </a:ext>
              <a:ext uri="{28A0092B-C50C-407E-A947-70E740481C1C}">
                <a14:useLocalDpi xmlns:a14="http://schemas.microsoft.com/office/drawing/2010/main" val="0"/>
              </a:ext>
            </a:extLst>
          </a:blip>
          <a:srcRect l="2644" t="10269" r="34150" b="23516"/>
          <a:stretch/>
        </p:blipFill>
        <p:spPr>
          <a:xfrm>
            <a:off x="3701742" y="380999"/>
            <a:ext cx="7878868" cy="6376742"/>
          </a:xfrm>
          <a:prstGeom prst="rect">
            <a:avLst/>
          </a:prstGeom>
        </p:spPr>
      </p:pic>
    </p:spTree>
    <p:extLst>
      <p:ext uri="{BB962C8B-B14F-4D97-AF65-F5344CB8AC3E}">
        <p14:creationId xmlns:p14="http://schemas.microsoft.com/office/powerpoint/2010/main" val="1442812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726" y="-187907"/>
            <a:ext cx="10515600" cy="1325563"/>
          </a:xfrm>
        </p:spPr>
        <p:txBody>
          <a:bodyPr/>
          <a:lstStyle/>
          <a:p>
            <a:pPr algn="ctr"/>
            <a:r>
              <a:rPr lang="en-US" dirty="0" smtClean="0"/>
              <a:t>Aerial Detection Survey Data</a:t>
            </a:r>
            <a:endParaRPr lang="en-US" dirty="0"/>
          </a:p>
        </p:txBody>
      </p:sp>
      <p:grpSp>
        <p:nvGrpSpPr>
          <p:cNvPr id="5" name="Group 4"/>
          <p:cNvGrpSpPr/>
          <p:nvPr/>
        </p:nvGrpSpPr>
        <p:grpSpPr>
          <a:xfrm>
            <a:off x="4180931" y="872615"/>
            <a:ext cx="4089391" cy="2933789"/>
            <a:chOff x="5503653" y="1690688"/>
            <a:chExt cx="6604186" cy="4742919"/>
          </a:xfrm>
        </p:grpSpPr>
        <p:pic>
          <p:nvPicPr>
            <p:cNvPr id="1026" name="Picture 2" descr="erial sketch mapping provides direct recording of sketched dist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653" y="1690688"/>
              <a:ext cx="6216270" cy="4699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720942" y="6051650"/>
              <a:ext cx="2386897" cy="381957"/>
            </a:xfrm>
            <a:prstGeom prst="rect">
              <a:avLst/>
            </a:prstGeom>
            <a:noFill/>
          </p:spPr>
          <p:txBody>
            <a:bodyPr wrap="square" rtlCol="0">
              <a:spAutoFit/>
            </a:bodyPr>
            <a:lstStyle/>
            <a:p>
              <a:r>
                <a:rPr lang="en-US" sz="800" dirty="0" smtClean="0">
                  <a:solidFill>
                    <a:schemeClr val="bg1"/>
                  </a:solidFill>
                </a:rPr>
                <a:t>Photo courtesy of FEMC</a:t>
              </a:r>
              <a:endParaRPr lang="en-US" sz="800" dirty="0">
                <a:solidFill>
                  <a:schemeClr val="bg1"/>
                </a:solidFill>
              </a:endParaRPr>
            </a:p>
          </p:txBody>
        </p:sp>
      </p:grpSp>
      <p:grpSp>
        <p:nvGrpSpPr>
          <p:cNvPr id="6" name="Group 5"/>
          <p:cNvGrpSpPr/>
          <p:nvPr/>
        </p:nvGrpSpPr>
        <p:grpSpPr>
          <a:xfrm>
            <a:off x="8135097" y="872615"/>
            <a:ext cx="4242991" cy="2899790"/>
            <a:chOff x="0" y="15766"/>
            <a:chExt cx="6000122" cy="4048125"/>
          </a:xfrm>
        </p:grpSpPr>
        <p:pic>
          <p:nvPicPr>
            <p:cNvPr id="1030" name="Picture 6"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66"/>
              <a:ext cx="5391150" cy="40481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30116" y="3703846"/>
              <a:ext cx="2870006" cy="283715"/>
            </a:xfrm>
            <a:prstGeom prst="rect">
              <a:avLst/>
            </a:prstGeom>
            <a:noFill/>
          </p:spPr>
          <p:txBody>
            <a:bodyPr wrap="square" rtlCol="0">
              <a:spAutoFit/>
            </a:bodyPr>
            <a:lstStyle/>
            <a:p>
              <a:r>
                <a:rPr lang="en-US" sz="800" dirty="0" smtClean="0">
                  <a:solidFill>
                    <a:schemeClr val="bg1"/>
                  </a:solidFill>
                </a:rPr>
                <a:t>Photo courtesy of </a:t>
              </a:r>
              <a:r>
                <a:rPr lang="en-US" sz="800" smtClean="0">
                  <a:solidFill>
                    <a:schemeClr val="bg1"/>
                  </a:solidFill>
                </a:rPr>
                <a:t>Forest Invasives</a:t>
              </a:r>
              <a:endParaRPr lang="en-US" sz="800" dirty="0">
                <a:solidFill>
                  <a:schemeClr val="bg1"/>
                </a:solidFill>
              </a:endParaRPr>
            </a:p>
          </p:txBody>
        </p:sp>
      </p:grpSp>
      <p:grpSp>
        <p:nvGrpSpPr>
          <p:cNvPr id="7" name="Group 6"/>
          <p:cNvGrpSpPr/>
          <p:nvPr/>
        </p:nvGrpSpPr>
        <p:grpSpPr>
          <a:xfrm>
            <a:off x="4180931" y="3838601"/>
            <a:ext cx="4535991" cy="2804340"/>
            <a:chOff x="161292" y="1404340"/>
            <a:chExt cx="6364305" cy="4048125"/>
          </a:xfrm>
        </p:grpSpPr>
        <p:pic>
          <p:nvPicPr>
            <p:cNvPr id="1032" name="Picture 8" descr="mage result for aerial detection surve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2" y="1404340"/>
              <a:ext cx="5400675" cy="4048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61629" y="5067182"/>
              <a:ext cx="3663968" cy="328711"/>
            </a:xfrm>
            <a:prstGeom prst="rect">
              <a:avLst/>
            </a:prstGeom>
            <a:noFill/>
          </p:spPr>
          <p:txBody>
            <a:bodyPr wrap="square" rtlCol="0">
              <a:spAutoFit/>
            </a:bodyPr>
            <a:lstStyle/>
            <a:p>
              <a:r>
                <a:rPr lang="en-US" sz="800" dirty="0" smtClean="0">
                  <a:solidFill>
                    <a:schemeClr val="bg1"/>
                  </a:solidFill>
                </a:rPr>
                <a:t>Photo courtesy of the USDA </a:t>
              </a:r>
              <a:r>
                <a:rPr lang="en-US" sz="800" smtClean="0">
                  <a:solidFill>
                    <a:schemeClr val="bg1"/>
                  </a:solidFill>
                </a:rPr>
                <a:t>Forest Service</a:t>
              </a:r>
              <a:endParaRPr lang="en-US" sz="800" dirty="0">
                <a:solidFill>
                  <a:schemeClr val="bg1"/>
                </a:solidFill>
              </a:endParaRPr>
            </a:p>
          </p:txBody>
        </p:sp>
      </p:grpSp>
      <p:grpSp>
        <p:nvGrpSpPr>
          <p:cNvPr id="3" name="Group 2"/>
          <p:cNvGrpSpPr/>
          <p:nvPr/>
        </p:nvGrpSpPr>
        <p:grpSpPr>
          <a:xfrm>
            <a:off x="8135096" y="3838601"/>
            <a:ext cx="4444464" cy="2804340"/>
            <a:chOff x="11719923" y="2418218"/>
            <a:chExt cx="4457542" cy="3737425"/>
          </a:xfrm>
        </p:grpSpPr>
        <p:pic>
          <p:nvPicPr>
            <p:cNvPr id="1034" name="Picture 10" descr="mage result for aerial detection surveys"/>
            <p:cNvPicPr>
              <a:picLocks noChangeAspect="1" noChangeArrowheads="1"/>
            </p:cNvPicPr>
            <p:nvPr/>
          </p:nvPicPr>
          <p:blipFill rotWithShape="1">
            <a:blip r:embed="rId5">
              <a:extLst>
                <a:ext uri="{28A0092B-C50C-407E-A947-70E740481C1C}">
                  <a14:useLocalDpi xmlns:a14="http://schemas.microsoft.com/office/drawing/2010/main" val="0"/>
                </a:ext>
              </a:extLst>
            </a:blip>
            <a:srcRect t="3775" r="3037" b="3899"/>
            <a:stretch/>
          </p:blipFill>
          <p:spPr bwMode="auto">
            <a:xfrm>
              <a:off x="11719923" y="2418218"/>
              <a:ext cx="3823574" cy="37374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3307458" y="5784189"/>
              <a:ext cx="2870007" cy="319225"/>
            </a:xfrm>
            <a:prstGeom prst="rect">
              <a:avLst/>
            </a:prstGeom>
            <a:noFill/>
          </p:spPr>
          <p:txBody>
            <a:bodyPr wrap="square" rtlCol="0">
              <a:spAutoFit/>
            </a:bodyPr>
            <a:lstStyle/>
            <a:p>
              <a:r>
                <a:rPr lang="en-US" sz="800" dirty="0" smtClean="0"/>
                <a:t>Photo courtesy of </a:t>
              </a:r>
              <a:r>
                <a:rPr lang="en-US" sz="800" dirty="0" err="1" smtClean="0"/>
                <a:t>Providnece</a:t>
              </a:r>
              <a:r>
                <a:rPr lang="en-US" sz="800" dirty="0" smtClean="0"/>
                <a:t> of </a:t>
              </a:r>
              <a:r>
                <a:rPr lang="en-US" sz="800" dirty="0" err="1" smtClean="0"/>
                <a:t>Brittish</a:t>
              </a:r>
              <a:r>
                <a:rPr lang="en-US" sz="800" dirty="0" smtClean="0"/>
                <a:t> </a:t>
              </a:r>
              <a:r>
                <a:rPr lang="en-US" sz="800" dirty="0" err="1" smtClean="0"/>
                <a:t>Colmbia</a:t>
              </a:r>
              <a:endParaRPr lang="en-US" sz="800" dirty="0"/>
            </a:p>
          </p:txBody>
        </p:sp>
      </p:grpSp>
      <p:sp>
        <p:nvSpPr>
          <p:cNvPr id="8" name="Rectangle 7"/>
          <p:cNvSpPr/>
          <p:nvPr/>
        </p:nvSpPr>
        <p:spPr>
          <a:xfrm>
            <a:off x="224982" y="1834830"/>
            <a:ext cx="3706938" cy="3785652"/>
          </a:xfrm>
          <a:prstGeom prst="rect">
            <a:avLst/>
          </a:prstGeom>
          <a:solidFill>
            <a:schemeClr val="bg1">
              <a:lumMod val="65000"/>
            </a:schemeClr>
          </a:solidFill>
          <a:ln>
            <a:noFill/>
          </a:ln>
        </p:spPr>
        <p:txBody>
          <a:bodyPr wrap="square">
            <a:spAutoFit/>
          </a:bodyPr>
          <a:lstStyle/>
          <a:p>
            <a:pPr marL="285750" indent="-285750">
              <a:buFont typeface="Arial" charset="0"/>
              <a:buChar char="•"/>
            </a:pPr>
            <a:r>
              <a:rPr lang="en-US" sz="2000" dirty="0"/>
              <a:t>Methods and standards set by US Forest Service Forest Health Monitoring Program</a:t>
            </a:r>
          </a:p>
          <a:p>
            <a:pPr marL="285750" indent="-285750">
              <a:buFont typeface="Arial" charset="0"/>
              <a:buChar char="•"/>
            </a:pPr>
            <a:endParaRPr lang="en-US" sz="2000" dirty="0"/>
          </a:p>
          <a:p>
            <a:pPr marL="285750" indent="-285750">
              <a:buFont typeface="Arial" charset="0"/>
              <a:buChar char="•"/>
            </a:pPr>
            <a:r>
              <a:rPr lang="en-US" sz="2000" dirty="0"/>
              <a:t>Annually, crews map the cause, extent, severity, type of forest </a:t>
            </a:r>
            <a:r>
              <a:rPr lang="en-US" sz="2000" dirty="0" smtClean="0"/>
              <a:t>damage</a:t>
            </a:r>
          </a:p>
          <a:p>
            <a:pPr marL="285750" indent="-285750">
              <a:buFont typeface="Arial" charset="0"/>
              <a:buChar char="•"/>
            </a:pPr>
            <a:endParaRPr lang="en-US" sz="2000" dirty="0"/>
          </a:p>
          <a:p>
            <a:pPr marL="285750" indent="-285750">
              <a:buFont typeface="Arial" charset="0"/>
              <a:buChar char="•"/>
            </a:pPr>
            <a:r>
              <a:rPr lang="en-US" sz="2000" dirty="0"/>
              <a:t>Conducted for 50+ </a:t>
            </a:r>
            <a:r>
              <a:rPr lang="en-US" sz="2000" dirty="0" smtClean="0"/>
              <a:t>years</a:t>
            </a:r>
          </a:p>
          <a:p>
            <a:pPr marL="285750" indent="-285750">
              <a:buFont typeface="Arial" charset="0"/>
              <a:buChar char="•"/>
            </a:pPr>
            <a:endParaRPr lang="en-US" sz="2000" dirty="0"/>
          </a:p>
          <a:p>
            <a:pPr marL="285750" indent="-285750">
              <a:buFont typeface="Arial" charset="0"/>
              <a:buChar char="•"/>
            </a:pPr>
            <a:r>
              <a:rPr lang="en-US" sz="2000" dirty="0" smtClean="0"/>
              <a:t>Typically used at the state level on annual basis</a:t>
            </a:r>
            <a:endParaRPr lang="en-US" sz="2000" dirty="0"/>
          </a:p>
        </p:txBody>
      </p:sp>
    </p:spTree>
    <p:extLst>
      <p:ext uri="{BB962C8B-B14F-4D97-AF65-F5344CB8AC3E}">
        <p14:creationId xmlns:p14="http://schemas.microsoft.com/office/powerpoint/2010/main" val="1991848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t>L</a:t>
            </a:r>
            <a:r>
              <a:rPr lang="en-US" dirty="0" smtClean="0"/>
              <a:t>imitations to ADS data</a:t>
            </a:r>
            <a:endParaRPr lang="en-US" dirty="0"/>
          </a:p>
        </p:txBody>
      </p:sp>
      <p:sp>
        <p:nvSpPr>
          <p:cNvPr id="3" name="Content Placeholder 2"/>
          <p:cNvSpPr>
            <a:spLocks noGrp="1"/>
          </p:cNvSpPr>
          <p:nvPr>
            <p:ph idx="1"/>
          </p:nvPr>
        </p:nvSpPr>
        <p:spPr>
          <a:xfrm>
            <a:off x="403457" y="1462087"/>
            <a:ext cx="8042711" cy="5010901"/>
          </a:xfrm>
        </p:spPr>
        <p:txBody>
          <a:bodyPr>
            <a:normAutofit/>
          </a:bodyPr>
          <a:lstStyle/>
          <a:p>
            <a:r>
              <a:rPr lang="en-US" dirty="0"/>
              <a:t>D</a:t>
            </a:r>
            <a:r>
              <a:rPr lang="en-US" dirty="0" smtClean="0"/>
              <a:t>ata </a:t>
            </a:r>
            <a:r>
              <a:rPr lang="en-US" dirty="0"/>
              <a:t>is acquired at speeds of </a:t>
            </a:r>
            <a:r>
              <a:rPr lang="en-US" dirty="0" smtClean="0"/>
              <a:t>&gt;100 </a:t>
            </a:r>
            <a:r>
              <a:rPr lang="en-US" dirty="0"/>
              <a:t>mph </a:t>
            </a:r>
            <a:endParaRPr lang="en-US" dirty="0" smtClean="0"/>
          </a:p>
          <a:p>
            <a:r>
              <a:rPr lang="en-US" dirty="0" smtClean="0"/>
              <a:t>Subject </a:t>
            </a:r>
            <a:r>
              <a:rPr lang="en-US" dirty="0"/>
              <a:t>to variations due to weather, observers, </a:t>
            </a:r>
            <a:r>
              <a:rPr lang="en-US" dirty="0" smtClean="0"/>
              <a:t>tree phenology, time of year, and </a:t>
            </a:r>
            <a:r>
              <a:rPr lang="en-US" dirty="0"/>
              <a:t>program </a:t>
            </a:r>
            <a:r>
              <a:rPr lang="en-US" dirty="0" smtClean="0"/>
              <a:t>priorities</a:t>
            </a:r>
          </a:p>
          <a:p>
            <a:r>
              <a:rPr lang="en-US" dirty="0" smtClean="0"/>
              <a:t>Can </a:t>
            </a:r>
            <a:r>
              <a:rPr lang="en-US" dirty="0"/>
              <a:t>not capture small scale disturbance </a:t>
            </a:r>
            <a:r>
              <a:rPr lang="en-US" dirty="0" smtClean="0"/>
              <a:t>or subtle decline</a:t>
            </a:r>
          </a:p>
          <a:p>
            <a:r>
              <a:rPr lang="en-US" dirty="0" smtClean="0"/>
              <a:t>States were not always flown in entirety</a:t>
            </a:r>
          </a:p>
          <a:p>
            <a:r>
              <a:rPr lang="en-US" dirty="0" smtClean="0"/>
              <a:t>Not possible to “ground-truth” all </a:t>
            </a:r>
            <a:r>
              <a:rPr lang="en-US" dirty="0" smtClean="0"/>
              <a:t>locations</a:t>
            </a:r>
          </a:p>
          <a:p>
            <a:endParaRPr lang="en-US" dirty="0"/>
          </a:p>
        </p:txBody>
      </p:sp>
      <p:pic>
        <p:nvPicPr>
          <p:cNvPr id="5" name="Picture 4"/>
          <p:cNvPicPr>
            <a:picLocks noChangeAspect="1"/>
          </p:cNvPicPr>
          <p:nvPr/>
        </p:nvPicPr>
        <p:blipFill>
          <a:blip r:embed="rId2"/>
          <a:stretch>
            <a:fillRect/>
          </a:stretch>
        </p:blipFill>
        <p:spPr>
          <a:xfrm>
            <a:off x="8446168" y="1656787"/>
            <a:ext cx="3499354" cy="3091662"/>
          </a:xfrm>
          <a:prstGeom prst="rect">
            <a:avLst/>
          </a:prstGeom>
          <a:ln>
            <a:solidFill>
              <a:schemeClr val="tx1"/>
            </a:solidFill>
          </a:ln>
        </p:spPr>
      </p:pic>
      <p:sp>
        <p:nvSpPr>
          <p:cNvPr id="6" name="Rectangle 5"/>
          <p:cNvSpPr/>
          <p:nvPr/>
        </p:nvSpPr>
        <p:spPr>
          <a:xfrm>
            <a:off x="2031501" y="5133665"/>
            <a:ext cx="8164344" cy="954107"/>
          </a:xfrm>
          <a:prstGeom prst="rect">
            <a:avLst/>
          </a:prstGeom>
        </p:spPr>
        <p:txBody>
          <a:bodyPr wrap="square">
            <a:spAutoFit/>
          </a:bodyPr>
          <a:lstStyle/>
          <a:p>
            <a:r>
              <a:rPr lang="en-US" sz="2800" b="1"/>
              <a:t>Yet, contains a great deal of useful information on the nature and extent of forest disturbances in the region</a:t>
            </a:r>
            <a:endParaRPr lang="en-US" sz="2800" b="1" dirty="0"/>
          </a:p>
        </p:txBody>
      </p:sp>
    </p:spTree>
    <p:extLst>
      <p:ext uri="{BB962C8B-B14F-4D97-AF65-F5344CB8AC3E}">
        <p14:creationId xmlns:p14="http://schemas.microsoft.com/office/powerpoint/2010/main" val="60297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491" y="181728"/>
            <a:ext cx="10515600" cy="1325563"/>
          </a:xfrm>
        </p:spPr>
        <p:txBody>
          <a:bodyPr/>
          <a:lstStyle/>
          <a:p>
            <a:pPr algn="ctr"/>
            <a:r>
              <a:rPr lang="en-US" dirty="0" smtClean="0"/>
              <a:t>Our Analysis</a:t>
            </a:r>
            <a:endParaRPr lang="en-US" dirty="0"/>
          </a:p>
        </p:txBody>
      </p:sp>
      <p:sp>
        <p:nvSpPr>
          <p:cNvPr id="3" name="Content Placeholder 2"/>
          <p:cNvSpPr>
            <a:spLocks noGrp="1"/>
          </p:cNvSpPr>
          <p:nvPr>
            <p:ph idx="1"/>
          </p:nvPr>
        </p:nvSpPr>
        <p:spPr>
          <a:xfrm>
            <a:off x="769491" y="1459651"/>
            <a:ext cx="10515600" cy="4171614"/>
          </a:xfrm>
        </p:spPr>
        <p:txBody>
          <a:bodyPr>
            <a:normAutofit/>
          </a:bodyPr>
          <a:lstStyle/>
          <a:p>
            <a:r>
              <a:rPr lang="en-US" dirty="0" smtClean="0"/>
              <a:t>Limited to 1995-2015 </a:t>
            </a:r>
            <a:r>
              <a:rPr lang="en-US" dirty="0"/>
              <a:t>due to inconsistencies in earlier </a:t>
            </a:r>
            <a:r>
              <a:rPr lang="en-US" dirty="0" smtClean="0"/>
              <a:t>data</a:t>
            </a:r>
            <a:endParaRPr lang="en-US" dirty="0" smtClean="0"/>
          </a:p>
          <a:p>
            <a:r>
              <a:rPr lang="en-US" dirty="0" smtClean="0"/>
              <a:t>QA/QC</a:t>
            </a:r>
          </a:p>
          <a:p>
            <a:r>
              <a:rPr lang="en-US" dirty="0" smtClean="0"/>
              <a:t>Unified dataset for region </a:t>
            </a:r>
          </a:p>
          <a:p>
            <a:r>
              <a:rPr lang="en-US" dirty="0" smtClean="0"/>
              <a:t>Created online disturbance mapping portal </a:t>
            </a:r>
          </a:p>
          <a:p>
            <a:pPr lvl="1"/>
            <a:r>
              <a:rPr lang="en-US" dirty="0" smtClean="0"/>
              <a:t>Northeastern Forest Health Atlas (NEFHA)</a:t>
            </a:r>
          </a:p>
          <a:p>
            <a:r>
              <a:rPr lang="en-US" dirty="0" smtClean="0"/>
              <a:t>Adding newly acquired data, and historical data </a:t>
            </a:r>
          </a:p>
          <a:p>
            <a:endParaRPr lang="en-US" dirty="0"/>
          </a:p>
          <a:p>
            <a:endParaRPr lang="en-US" dirty="0"/>
          </a:p>
        </p:txBody>
      </p:sp>
      <p:pic>
        <p:nvPicPr>
          <p:cNvPr id="4" name="Picture 3"/>
          <p:cNvPicPr>
            <a:picLocks noChangeAspect="1"/>
          </p:cNvPicPr>
          <p:nvPr/>
        </p:nvPicPr>
        <p:blipFill>
          <a:blip r:embed="rId3"/>
          <a:stretch>
            <a:fillRect/>
          </a:stretch>
        </p:blipFill>
        <p:spPr>
          <a:xfrm>
            <a:off x="2827559" y="4623031"/>
            <a:ext cx="2346020" cy="2048228"/>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7415602" y="4591271"/>
            <a:ext cx="2354041" cy="2079988"/>
          </a:xfrm>
          <a:prstGeom prst="rect">
            <a:avLst/>
          </a:prstGeom>
          <a:ln>
            <a:solidFill>
              <a:schemeClr val="tx1"/>
            </a:solidFill>
          </a:ln>
        </p:spPr>
      </p:pic>
    </p:spTree>
    <p:extLst>
      <p:ext uri="{BB962C8B-B14F-4D97-AF65-F5344CB8AC3E}">
        <p14:creationId xmlns:p14="http://schemas.microsoft.com/office/powerpoint/2010/main" val="208844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283363"/>
            <a:ext cx="11734800" cy="6214173"/>
          </a:xfrm>
          <a:prstGeom prst="rect">
            <a:avLst/>
          </a:prstGeom>
        </p:spPr>
      </p:pic>
      <p:pic>
        <p:nvPicPr>
          <p:cNvPr id="9" name="Picture 8"/>
          <p:cNvPicPr>
            <a:picLocks noChangeAspect="1"/>
          </p:cNvPicPr>
          <p:nvPr/>
        </p:nvPicPr>
        <p:blipFill>
          <a:blip r:embed="rId3"/>
          <a:stretch>
            <a:fillRect/>
          </a:stretch>
        </p:blipFill>
        <p:spPr>
          <a:xfrm>
            <a:off x="9111265" y="1733319"/>
            <a:ext cx="3063240" cy="2839100"/>
          </a:xfrm>
          <a:prstGeom prst="rect">
            <a:avLst/>
          </a:prstGeom>
        </p:spPr>
      </p:pic>
      <p:pic>
        <p:nvPicPr>
          <p:cNvPr id="10" name="Picture 9"/>
          <p:cNvPicPr>
            <a:picLocks noChangeAspect="1"/>
          </p:cNvPicPr>
          <p:nvPr/>
        </p:nvPicPr>
        <p:blipFill>
          <a:blip r:embed="rId4"/>
          <a:stretch>
            <a:fillRect/>
          </a:stretch>
        </p:blipFill>
        <p:spPr>
          <a:xfrm>
            <a:off x="9074720" y="2244583"/>
            <a:ext cx="2924795" cy="3241818"/>
          </a:xfrm>
          <a:prstGeom prst="rect">
            <a:avLst/>
          </a:prstGeom>
        </p:spPr>
      </p:pic>
      <p:pic>
        <p:nvPicPr>
          <p:cNvPr id="11" name="Picture 10"/>
          <p:cNvPicPr>
            <a:picLocks noChangeAspect="1"/>
          </p:cNvPicPr>
          <p:nvPr/>
        </p:nvPicPr>
        <p:blipFill>
          <a:blip r:embed="rId5"/>
          <a:stretch>
            <a:fillRect/>
          </a:stretch>
        </p:blipFill>
        <p:spPr>
          <a:xfrm>
            <a:off x="9074720" y="1230965"/>
            <a:ext cx="3035506" cy="4901184"/>
          </a:xfrm>
          <a:prstGeom prst="rect">
            <a:avLst/>
          </a:prstGeom>
        </p:spPr>
      </p:pic>
      <p:pic>
        <p:nvPicPr>
          <p:cNvPr id="8" name="Picture 7"/>
          <p:cNvPicPr>
            <a:picLocks noChangeAspect="1"/>
          </p:cNvPicPr>
          <p:nvPr/>
        </p:nvPicPr>
        <p:blipFill>
          <a:blip r:embed="rId6"/>
          <a:stretch>
            <a:fillRect/>
          </a:stretch>
        </p:blipFill>
        <p:spPr>
          <a:xfrm>
            <a:off x="417035" y="2001792"/>
            <a:ext cx="8446580" cy="4130357"/>
          </a:xfrm>
          <a:prstGeom prst="rect">
            <a:avLst/>
          </a:prstGeom>
          <a:ln>
            <a:solidFill>
              <a:schemeClr val="tx1"/>
            </a:solidFill>
          </a:ln>
        </p:spPr>
      </p:pic>
    </p:spTree>
    <p:extLst>
      <p:ext uri="{BB962C8B-B14F-4D97-AF65-F5344CB8AC3E}">
        <p14:creationId xmlns:p14="http://schemas.microsoft.com/office/powerpoint/2010/main" val="46793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8785" y="1010981"/>
            <a:ext cx="8263137" cy="4710430"/>
          </a:xfrm>
          <a:prstGeom prst="rect">
            <a:avLst/>
          </a:prstGeom>
        </p:spPr>
      </p:pic>
      <p:pic>
        <p:nvPicPr>
          <p:cNvPr id="4" name="Picture 3"/>
          <p:cNvPicPr>
            <a:picLocks noChangeAspect="1"/>
          </p:cNvPicPr>
          <p:nvPr/>
        </p:nvPicPr>
        <p:blipFill>
          <a:blip r:embed="rId3"/>
          <a:stretch>
            <a:fillRect/>
          </a:stretch>
        </p:blipFill>
        <p:spPr>
          <a:xfrm>
            <a:off x="5850133" y="173099"/>
            <a:ext cx="6134522" cy="6386195"/>
          </a:xfrm>
          <a:prstGeom prst="rect">
            <a:avLst/>
          </a:prstGeom>
        </p:spPr>
      </p:pic>
    </p:spTree>
    <p:extLst>
      <p:ext uri="{BB962C8B-B14F-4D97-AF65-F5344CB8AC3E}">
        <p14:creationId xmlns:p14="http://schemas.microsoft.com/office/powerpoint/2010/main" val="7196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708" y="0"/>
            <a:ext cx="10515600" cy="1325563"/>
          </a:xfrm>
        </p:spPr>
        <p:txBody>
          <a:bodyPr/>
          <a:lstStyle/>
          <a:p>
            <a:pPr algn="ctr"/>
            <a:r>
              <a:rPr lang="en-US" dirty="0" smtClean="0"/>
              <a:t>Insect </a:t>
            </a:r>
            <a:r>
              <a:rPr lang="en-US" smtClean="0"/>
              <a:t>outbreaks dominate</a:t>
            </a:r>
            <a:endParaRPr lang="en-US" dirty="0"/>
          </a:p>
        </p:txBody>
      </p:sp>
      <p:grpSp>
        <p:nvGrpSpPr>
          <p:cNvPr id="10" name="Group 9"/>
          <p:cNvGrpSpPr/>
          <p:nvPr/>
        </p:nvGrpSpPr>
        <p:grpSpPr>
          <a:xfrm>
            <a:off x="659566" y="1400312"/>
            <a:ext cx="5358942" cy="4674038"/>
            <a:chOff x="659566" y="1400312"/>
            <a:chExt cx="5358942" cy="4674038"/>
          </a:xfrm>
        </p:grpSpPr>
        <p:pic>
          <p:nvPicPr>
            <p:cNvPr id="5" name="image5.png"/>
            <p:cNvPicPr/>
            <p:nvPr/>
          </p:nvPicPr>
          <p:blipFill rotWithShape="1">
            <a:blip r:embed="rId3"/>
            <a:srcRect l="-1" t="-1" r="50015" b="75181"/>
            <a:stretch/>
          </p:blipFill>
          <p:spPr>
            <a:xfrm>
              <a:off x="659566" y="1400312"/>
              <a:ext cx="5358942" cy="4058346"/>
            </a:xfrm>
            <a:prstGeom prst="rect">
              <a:avLst/>
            </a:prstGeom>
            <a:ln/>
          </p:spPr>
        </p:pic>
        <p:sp>
          <p:nvSpPr>
            <p:cNvPr id="8" name="Title 1"/>
            <p:cNvSpPr txBox="1">
              <a:spLocks/>
            </p:cNvSpPr>
            <p:nvPr/>
          </p:nvSpPr>
          <p:spPr>
            <a:xfrm>
              <a:off x="1222143" y="5483045"/>
              <a:ext cx="4233787" cy="591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t>By </a:t>
              </a:r>
              <a:r>
                <a:rPr lang="en-US" sz="2400" smtClean="0"/>
                <a:t>Disturbance Agent Category</a:t>
              </a:r>
              <a:endParaRPr lang="en-US" sz="2400" dirty="0"/>
            </a:p>
          </p:txBody>
        </p:sp>
      </p:grpSp>
      <p:grpSp>
        <p:nvGrpSpPr>
          <p:cNvPr id="11" name="Group 10"/>
          <p:cNvGrpSpPr/>
          <p:nvPr/>
        </p:nvGrpSpPr>
        <p:grpSpPr>
          <a:xfrm>
            <a:off x="6800914" y="1400312"/>
            <a:ext cx="4866467" cy="4674038"/>
            <a:chOff x="6800914" y="1400312"/>
            <a:chExt cx="4866467" cy="4674038"/>
          </a:xfrm>
        </p:grpSpPr>
        <p:pic>
          <p:nvPicPr>
            <p:cNvPr id="7" name="image5.png"/>
            <p:cNvPicPr/>
            <p:nvPr/>
          </p:nvPicPr>
          <p:blipFill rotWithShape="1">
            <a:blip r:embed="rId3"/>
            <a:srcRect l="50449" t="-1" r="-1152" b="75181"/>
            <a:stretch/>
          </p:blipFill>
          <p:spPr>
            <a:xfrm>
              <a:off x="6800914" y="1400312"/>
              <a:ext cx="4866467" cy="4058346"/>
            </a:xfrm>
            <a:prstGeom prst="rect">
              <a:avLst/>
            </a:prstGeom>
            <a:ln/>
          </p:spPr>
        </p:pic>
        <p:sp>
          <p:nvSpPr>
            <p:cNvPr id="9" name="Title 1"/>
            <p:cNvSpPr txBox="1">
              <a:spLocks/>
            </p:cNvSpPr>
            <p:nvPr/>
          </p:nvSpPr>
          <p:spPr>
            <a:xfrm>
              <a:off x="7300123" y="5483045"/>
              <a:ext cx="3868047" cy="591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smtClean="0"/>
                <a:t>By State</a:t>
              </a:r>
              <a:endParaRPr lang="en-US" sz="2400" dirty="0"/>
            </a:p>
          </p:txBody>
        </p:sp>
      </p:grpSp>
      <p:sp>
        <p:nvSpPr>
          <p:cNvPr id="3" name="Rectangle 2"/>
          <p:cNvSpPr/>
          <p:nvPr/>
        </p:nvSpPr>
        <p:spPr>
          <a:xfrm>
            <a:off x="7680447" y="1325563"/>
            <a:ext cx="3107398" cy="1200329"/>
          </a:xfrm>
          <a:prstGeom prst="rect">
            <a:avLst/>
          </a:prstGeom>
          <a:solidFill>
            <a:schemeClr val="bg1">
              <a:lumMod val="65000"/>
            </a:schemeClr>
          </a:solidFill>
          <a:ln>
            <a:noFill/>
          </a:ln>
        </p:spPr>
        <p:txBody>
          <a:bodyPr wrap="square">
            <a:spAutoFit/>
          </a:bodyPr>
          <a:lstStyle/>
          <a:p>
            <a:pPr algn="ctr"/>
            <a:r>
              <a:rPr lang="en-US" b="1" dirty="0" smtClean="0">
                <a:ea typeface="Calibri" charset="0"/>
                <a:cs typeface="Calibri" charset="0"/>
              </a:rPr>
              <a:t>2005-2007 peaks </a:t>
            </a:r>
          </a:p>
          <a:p>
            <a:pPr algn="ctr"/>
            <a:r>
              <a:rPr lang="en-US" dirty="0" smtClean="0">
                <a:ea typeface="Calibri" charset="0"/>
                <a:cs typeface="Calibri" charset="0"/>
              </a:rPr>
              <a:t>balsam </a:t>
            </a:r>
            <a:r>
              <a:rPr lang="en-US" dirty="0">
                <a:ea typeface="Calibri" charset="0"/>
                <a:cs typeface="Calibri" charset="0"/>
              </a:rPr>
              <a:t>woolly adelgid, forest tent </a:t>
            </a:r>
            <a:r>
              <a:rPr lang="en-US" dirty="0" smtClean="0">
                <a:ea typeface="Calibri" charset="0"/>
                <a:cs typeface="Calibri" charset="0"/>
              </a:rPr>
              <a:t>caterpillar, </a:t>
            </a:r>
            <a:r>
              <a:rPr lang="en-US" dirty="0" err="1" smtClean="0">
                <a:ea typeface="Calibri" charset="0"/>
                <a:cs typeface="Calibri" charset="0"/>
              </a:rPr>
              <a:t>skeletonizer</a:t>
            </a:r>
            <a:r>
              <a:rPr lang="en-US" dirty="0" smtClean="0">
                <a:ea typeface="Calibri" charset="0"/>
                <a:cs typeface="Calibri" charset="0"/>
              </a:rPr>
              <a:t>, gypsy moth, winter moth</a:t>
            </a:r>
            <a:endParaRPr lang="en-US" dirty="0"/>
          </a:p>
        </p:txBody>
      </p:sp>
    </p:spTree>
    <p:extLst>
      <p:ext uri="{BB962C8B-B14F-4D97-AF65-F5344CB8AC3E}">
        <p14:creationId xmlns:p14="http://schemas.microsoft.com/office/powerpoint/2010/main" val="103735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07835" y="985472"/>
            <a:ext cx="10406925" cy="5180943"/>
            <a:chOff x="946875" y="1137872"/>
            <a:chExt cx="10406925" cy="5180943"/>
          </a:xfrm>
        </p:grpSpPr>
        <p:pic>
          <p:nvPicPr>
            <p:cNvPr id="4" name="image5.png"/>
            <p:cNvPicPr/>
            <p:nvPr/>
          </p:nvPicPr>
          <p:blipFill rotWithShape="1">
            <a:blip r:embed="rId3"/>
            <a:srcRect l="-1" t="24949" r="-1152" b="49902"/>
            <a:stretch/>
          </p:blipFill>
          <p:spPr>
            <a:xfrm>
              <a:off x="946875" y="1137872"/>
              <a:ext cx="10406925" cy="4408196"/>
            </a:xfrm>
            <a:prstGeom prst="rect">
              <a:avLst/>
            </a:prstGeom>
            <a:ln/>
          </p:spPr>
        </p:pic>
        <p:sp>
          <p:nvSpPr>
            <p:cNvPr id="6" name="Title 1"/>
            <p:cNvSpPr txBox="1">
              <a:spLocks/>
            </p:cNvSpPr>
            <p:nvPr/>
          </p:nvSpPr>
          <p:spPr>
            <a:xfrm>
              <a:off x="4161976" y="5727510"/>
              <a:ext cx="3868047" cy="591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t>By </a:t>
              </a:r>
              <a:r>
                <a:rPr lang="en-US" sz="2400" smtClean="0"/>
                <a:t>Disturbance Type</a:t>
              </a:r>
              <a:endParaRPr lang="en-US" sz="2400" dirty="0"/>
            </a:p>
          </p:txBody>
        </p:sp>
      </p:grpSp>
      <p:sp>
        <p:nvSpPr>
          <p:cNvPr id="8" name="Oval 7"/>
          <p:cNvSpPr/>
          <p:nvPr/>
        </p:nvSpPr>
        <p:spPr>
          <a:xfrm>
            <a:off x="7969063" y="3082890"/>
            <a:ext cx="2211257" cy="426720"/>
          </a:xfrm>
          <a:prstGeom prst="ellipse">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969063" y="1820820"/>
            <a:ext cx="1738818" cy="1080627"/>
          </a:xfrm>
          <a:prstGeom prst="ellipse">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2982</TotalTime>
  <Words>1342</Words>
  <Application>Microsoft Macintosh PowerPoint</Application>
  <PresentationFormat>Widescreen</PresentationFormat>
  <Paragraphs>100</Paragraphs>
  <Slides>17</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Calibri Light</vt:lpstr>
      <vt:lpstr>Arial</vt:lpstr>
      <vt:lpstr>Office Theme</vt:lpstr>
      <vt:lpstr>Regional spatiotemporal patterns of forest disturbance using aerial detection surveys</vt:lpstr>
      <vt:lpstr>The Northern Forest Region</vt:lpstr>
      <vt:lpstr>Aerial Detection Survey Data</vt:lpstr>
      <vt:lpstr>Limitations to ADS data</vt:lpstr>
      <vt:lpstr>Our Analysis</vt:lpstr>
      <vt:lpstr>PowerPoint Presentation</vt:lpstr>
      <vt:lpstr>PowerPoint Presentation</vt:lpstr>
      <vt:lpstr>Insect outbreaks dominate</vt:lpstr>
      <vt:lpstr>PowerPoint Presentation</vt:lpstr>
      <vt:lpstr>Insects are the primary caused for mapped mortality </vt:lpstr>
      <vt:lpstr>PowerPoint Presentation</vt:lpstr>
      <vt:lpstr>PowerPoint Presentation</vt:lpstr>
      <vt:lpstr>No detectable pattern in disturbance by introduced vs. native species</vt:lpstr>
      <vt:lpstr>PowerPoint Presentation</vt:lpstr>
      <vt:lpstr>Key Findings</vt:lpstr>
      <vt:lpstr>PowerPoint Presentation</vt:lpstr>
      <vt:lpstr>Questions?</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spatiotemporal patterns of forest disturbance using aerial detection surveys</dc:title>
  <dc:creator>Alexandra Kosiba</dc:creator>
  <cp:lastModifiedBy>Alexandra Kosiba</cp:lastModifiedBy>
  <cp:revision>23</cp:revision>
  <dcterms:created xsi:type="dcterms:W3CDTF">2017-12-11T20:52:38Z</dcterms:created>
  <dcterms:modified xsi:type="dcterms:W3CDTF">2017-12-14T18:07:30Z</dcterms:modified>
</cp:coreProperties>
</file>