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6" r:id="rId3"/>
    <p:sldId id="302" r:id="rId4"/>
    <p:sldId id="272" r:id="rId5"/>
    <p:sldId id="282" r:id="rId6"/>
    <p:sldId id="288" r:id="rId7"/>
    <p:sldId id="296" r:id="rId8"/>
    <p:sldId id="297" r:id="rId9"/>
    <p:sldId id="292" r:id="rId10"/>
    <p:sldId id="293" r:id="rId11"/>
    <p:sldId id="298" r:id="rId12"/>
    <p:sldId id="300" r:id="rId13"/>
    <p:sldId id="301" r:id="rId14"/>
    <p:sldId id="285" r:id="rId15"/>
    <p:sldId id="260" r:id="rId16"/>
    <p:sldId id="283" r:id="rId17"/>
    <p:sldId id="303" r:id="rId18"/>
    <p:sldId id="289" r:id="rId19"/>
    <p:sldId id="304" r:id="rId20"/>
    <p:sldId id="287" r:id="rId21"/>
    <p:sldId id="306" r:id="rId22"/>
    <p:sldId id="307" r:id="rId23"/>
    <p:sldId id="308" r:id="rId24"/>
    <p:sldId id="278"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C9C9C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327" autoAdjust="0"/>
  </p:normalViewPr>
  <p:slideViewPr>
    <p:cSldViewPr snapToGrid="0" showGuides="1">
      <p:cViewPr>
        <p:scale>
          <a:sx n="60" d="100"/>
          <a:sy n="60" d="100"/>
        </p:scale>
        <p:origin x="749" y="221"/>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E747087-7610-4A42-B9D7-B0B73B5FEE1C}" type="datetimeFigureOut">
              <a:rPr lang="en-US" smtClean="0"/>
              <a:t>12/13/2017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8B56D31-49AF-44BC-8D6E-B5C13D518C12}" type="slidenum">
              <a:rPr lang="en-US" smtClean="0"/>
              <a:t>‹#›</a:t>
            </a:fld>
            <a:endParaRPr lang="en-US"/>
          </a:p>
        </p:txBody>
      </p:sp>
    </p:spTree>
    <p:extLst>
      <p:ext uri="{BB962C8B-B14F-4D97-AF65-F5344CB8AC3E}">
        <p14:creationId xmlns:p14="http://schemas.microsoft.com/office/powerpoint/2010/main" val="288078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Bicknell’s</a:t>
            </a:r>
            <a:r>
              <a:rPr lang="en-US" baseline="0" dirty="0" smtClean="0"/>
              <a:t> Thrush, is one of the most range-restricted bird species in North America, and one of the </a:t>
            </a:r>
            <a:r>
              <a:rPr lang="en-US" baseline="0" dirty="0" err="1" smtClean="0"/>
              <a:t>Nearactic</a:t>
            </a:r>
            <a:r>
              <a:rPr lang="en-US" baseline="0" dirty="0" smtClean="0"/>
              <a:t>-Neotropical migrants at greatest risk for extinction, breeding only in spruce-fir montane forests of the Northeast US and Southeast Canada, and overwintering mainly on the island of Hispaniola. </a:t>
            </a:r>
          </a:p>
          <a:p>
            <a:pPr defTabSz="966612">
              <a:defRPr/>
            </a:pPr>
            <a:r>
              <a:rPr lang="en-US" sz="1300" dirty="0" smtClean="0"/>
              <a:t>In parts of their breeding range (shown in green) Bicknell’s Thrush populations have likely declined over the last 30 years, and these declines have produced local extinctions and consequent range contractions.</a:t>
            </a:r>
            <a:endParaRPr lang="en-US" dirty="0" smtClean="0"/>
          </a:p>
        </p:txBody>
      </p:sp>
      <p:sp>
        <p:nvSpPr>
          <p:cNvPr id="4" name="Slide Number Placeholder 3"/>
          <p:cNvSpPr>
            <a:spLocks noGrp="1"/>
          </p:cNvSpPr>
          <p:nvPr>
            <p:ph type="sldNum" sz="quarter" idx="10"/>
          </p:nvPr>
        </p:nvSpPr>
        <p:spPr/>
        <p:txBody>
          <a:bodyPr/>
          <a:lstStyle/>
          <a:p>
            <a:fld id="{17C88963-0A86-49B4-B8A3-EB1EECFC454A}" type="slidenum">
              <a:rPr lang="en-US" smtClean="0"/>
              <a:t>1</a:t>
            </a:fld>
            <a:endParaRPr lang="en-US" dirty="0"/>
          </a:p>
        </p:txBody>
      </p:sp>
    </p:spTree>
    <p:extLst>
      <p:ext uri="{BB962C8B-B14F-4D97-AF65-F5344CB8AC3E}">
        <p14:creationId xmlns:p14="http://schemas.microsoft.com/office/powerpoint/2010/main" val="2140727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Logically, we predicted that remotely-sensed</a:t>
            </a:r>
            <a:r>
              <a:rPr lang="en-US" baseline="0" dirty="0" smtClean="0"/>
              <a:t> deforestation amounts on Hispaniola would be negatively related to BITH apparent survivorship. However, these global data are aggregated in such a way, that we can’t just measure deforestation within BITH habitat.</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10</a:t>
            </a:fld>
            <a:endParaRPr lang="en-US"/>
          </a:p>
        </p:txBody>
      </p:sp>
    </p:spTree>
    <p:extLst>
      <p:ext uri="{BB962C8B-B14F-4D97-AF65-F5344CB8AC3E}">
        <p14:creationId xmlns:p14="http://schemas.microsoft.com/office/powerpoint/2010/main" val="398159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b="1" dirty="0" smtClean="0"/>
              <a:t>Now</a:t>
            </a:r>
            <a:r>
              <a:rPr lang="en-US" b="1" baseline="0" dirty="0" smtClean="0"/>
              <a:t> i</a:t>
            </a:r>
            <a:r>
              <a:rPr lang="en-US" b="1" dirty="0" smtClean="0"/>
              <a:t>n </a:t>
            </a:r>
            <a:r>
              <a:rPr lang="en-US" b="1" dirty="0"/>
              <a:t>some years, Balsam Fir produce enormous amounts of cones or mast, and in response, Red Squirrels move upslope into Bicknell’s habitat and substantially increase the rates of </a:t>
            </a:r>
            <a:r>
              <a:rPr lang="en-US" b="1" dirty="0" smtClean="0"/>
              <a:t>predation </a:t>
            </a:r>
            <a:r>
              <a:rPr lang="en-US" b="1" dirty="0"/>
              <a:t>on Bicknell’s </a:t>
            </a:r>
            <a:r>
              <a:rPr lang="en-US" b="1" dirty="0" smtClean="0"/>
              <a:t>nests the following year, </a:t>
            </a:r>
            <a:r>
              <a:rPr lang="en-US" b="1" dirty="0"/>
              <a:t>which could conceivably lead to territory </a:t>
            </a:r>
            <a:r>
              <a:rPr lang="en-US" b="1" dirty="0" smtClean="0"/>
              <a:t>abandonment. </a:t>
            </a:r>
            <a:r>
              <a:rPr lang="en-US" b="1" dirty="0"/>
              <a:t>Therefore, we predicted a reduction in apparent survival following mast </a:t>
            </a:r>
            <a:r>
              <a:rPr lang="en-US" b="1" dirty="0" smtClean="0"/>
              <a:t>years</a:t>
            </a:r>
            <a:r>
              <a:rPr lang="en-US" b="1" baseline="0" dirty="0" smtClean="0"/>
              <a:t> via this trophic cascade.</a:t>
            </a:r>
            <a:endParaRPr lang="en-US" b="1" dirty="0"/>
          </a:p>
        </p:txBody>
      </p:sp>
      <p:sp>
        <p:nvSpPr>
          <p:cNvPr id="4" name="Slide Number Placeholder 3"/>
          <p:cNvSpPr>
            <a:spLocks noGrp="1"/>
          </p:cNvSpPr>
          <p:nvPr>
            <p:ph type="sldNum" sz="quarter" idx="10"/>
          </p:nvPr>
        </p:nvSpPr>
        <p:spPr/>
        <p:txBody>
          <a:bodyPr/>
          <a:lstStyle/>
          <a:p>
            <a:fld id="{98B56D31-49AF-44BC-8D6E-B5C13D518C12}" type="slidenum">
              <a:rPr lang="en-US" smtClean="0"/>
              <a:t>11</a:t>
            </a:fld>
            <a:endParaRPr lang="en-US"/>
          </a:p>
        </p:txBody>
      </p:sp>
    </p:spTree>
    <p:extLst>
      <p:ext uri="{BB962C8B-B14F-4D97-AF65-F5344CB8AC3E}">
        <p14:creationId xmlns:p14="http://schemas.microsoft.com/office/powerpoint/2010/main" val="305468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A number of researchers have proposed that severe Caribbean weather is a significant source of indirect and direct mortality for migrants. </a:t>
            </a:r>
            <a:r>
              <a:rPr lang="en-US" dirty="0"/>
              <a:t>Although we lack a way to directly measure amount of storm-caused habitat damage in Bicknell’s wintering habitat, we used data from NOAA to determine the number of tropical storms and hurricanes that passed within 250 km of the center of </a:t>
            </a:r>
            <a:r>
              <a:rPr lang="en-US" dirty="0" smtClean="0"/>
              <a:t>Hispaniola, </a:t>
            </a:r>
            <a:r>
              <a:rPr lang="en-US" dirty="0"/>
              <a:t>as a </a:t>
            </a:r>
            <a:r>
              <a:rPr lang="en-US" dirty="0" smtClean="0"/>
              <a:t>proxy of winter habitat destruction.</a:t>
            </a:r>
            <a:endParaRPr lang="en-US" dirty="0"/>
          </a:p>
          <a:p>
            <a:pPr defTabSz="933237"/>
            <a:r>
              <a:rPr lang="en-US" dirty="0"/>
              <a:t>We predicted that Bicknell’s Thrush apparent survival would be negatively affected by tropical storm frequency from October through December when the birds are migrating to and arriving in the Caribbean</a:t>
            </a:r>
            <a:r>
              <a:rPr lang="en-US" dirty="0" smtClean="0"/>
              <a:t>.</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12</a:t>
            </a:fld>
            <a:endParaRPr lang="en-US"/>
          </a:p>
        </p:txBody>
      </p:sp>
    </p:spTree>
    <p:extLst>
      <p:ext uri="{BB962C8B-B14F-4D97-AF65-F5344CB8AC3E}">
        <p14:creationId xmlns:p14="http://schemas.microsoft.com/office/powerpoint/2010/main" val="220489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we examined age and sex differences in survival, as many researchers</a:t>
            </a:r>
            <a:r>
              <a:rPr lang="en-US" baseline="0" dirty="0" smtClean="0"/>
              <a:t> have documented higher survival for OLDER BIRDS &amp; MALES.</a:t>
            </a:r>
          </a:p>
          <a:p>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13</a:t>
            </a:fld>
            <a:endParaRPr lang="en-US"/>
          </a:p>
        </p:txBody>
      </p:sp>
    </p:spTree>
    <p:extLst>
      <p:ext uri="{BB962C8B-B14F-4D97-AF65-F5344CB8AC3E}">
        <p14:creationId xmlns:p14="http://schemas.microsoft.com/office/powerpoint/2010/main" val="13474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Recapture</a:t>
            </a:r>
            <a:r>
              <a:rPr lang="en-US" baseline="0" dirty="0" smtClean="0"/>
              <a:t> probability atop of Mt. Mansfield was high and increased over time. Not surprisingly, recapture probability was linearly and positively related to our banding efforts—</a:t>
            </a:r>
            <a:r>
              <a:rPr lang="en-US" b="1" baseline="0" dirty="0" smtClean="0"/>
              <a:t>SHOCKING</a:t>
            </a:r>
            <a:r>
              <a:rPr lang="en-US" baseline="0" dirty="0" smtClean="0"/>
              <a:t>. But appropriately modeling recapture probability is a necessary first step to generate quality estimates of apparent survival.</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14</a:t>
            </a:fld>
            <a:endParaRPr lang="en-US"/>
          </a:p>
        </p:txBody>
      </p:sp>
    </p:spTree>
    <p:extLst>
      <p:ext uri="{BB962C8B-B14F-4D97-AF65-F5344CB8AC3E}">
        <p14:creationId xmlns:p14="http://schemas.microsoft.com/office/powerpoint/2010/main" val="2652785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Survival was relatively stable over 15</a:t>
            </a:r>
            <a:r>
              <a:rPr lang="en-US" baseline="0" dirty="0" smtClean="0"/>
              <a:t> years, and rather uncertain within any given year (these are large confidence intervals). </a:t>
            </a:r>
            <a:r>
              <a:rPr lang="en-US" dirty="0" smtClean="0"/>
              <a:t>Surprisingly,</a:t>
            </a:r>
            <a:r>
              <a:rPr lang="en-US" baseline="0" dirty="0" smtClean="0"/>
              <a:t> </a:t>
            </a:r>
            <a:r>
              <a:rPr lang="en-US" dirty="0" smtClean="0"/>
              <a:t>survival </a:t>
            </a:r>
            <a:r>
              <a:rPr lang="en-US" dirty="0"/>
              <a:t>was ~12% higher after a mast year compared to a non-mast </a:t>
            </a:r>
            <a:r>
              <a:rPr lang="en-US" dirty="0" smtClean="0"/>
              <a:t>year,</a:t>
            </a:r>
            <a:r>
              <a:rPr lang="en-US" baseline="0" dirty="0" smtClean="0"/>
              <a:t> which was not our hypothesis, and quite honestly I’m not sure why this pattern comes through. I suppose that insect populations might increase post-mast years, but I don’t generally think of adult bird populations as being limited by food availability on the breeding grounds. </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15</a:t>
            </a:fld>
            <a:endParaRPr lang="en-US"/>
          </a:p>
        </p:txBody>
      </p:sp>
    </p:spTree>
    <p:extLst>
      <p:ext uri="{BB962C8B-B14F-4D97-AF65-F5344CB8AC3E}">
        <p14:creationId xmlns:p14="http://schemas.microsoft.com/office/powerpoint/2010/main" val="63811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Completely against our hypos, BITH</a:t>
            </a:r>
            <a:r>
              <a:rPr lang="en-US" sz="1200" kern="1200" baseline="0" dirty="0" smtClean="0">
                <a:solidFill>
                  <a:schemeClr val="tx1"/>
                </a:solidFill>
                <a:effectLst/>
                <a:latin typeface="+mn-lt"/>
                <a:ea typeface="+mn-ea"/>
                <a:cs typeface="+mn-cs"/>
              </a:rPr>
              <a:t> apparent survival was higher in relatively brown years and in El Nino years, which usually means lower rainfall in the Caribbean. However, in our dataset, there was no correlation between SOI and actual rainfall and only a weak non-significant correlation between NDVI and rainfall. So these indices don’t appear to represent moisture very well, at least not on Hispaniola. And of course these two indices are proxies for dozens of individual weather components beside just rainfall. So it seems likely that </a:t>
            </a:r>
            <a:r>
              <a:rPr lang="en-US" baseline="0" dirty="0" smtClean="0"/>
              <a:t>the non-moisture components of NDVI and SOI (like temperature) are actually what’s important to BITH on the wintering grounds.</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16</a:t>
            </a:fld>
            <a:endParaRPr lang="en-US"/>
          </a:p>
        </p:txBody>
      </p:sp>
    </p:spTree>
    <p:extLst>
      <p:ext uri="{BB962C8B-B14F-4D97-AF65-F5344CB8AC3E}">
        <p14:creationId xmlns:p14="http://schemas.microsoft.com/office/powerpoint/2010/main" val="874035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I’m not terribly surprised that are results are at odds with previous bird survival research in the Caribbean. We know that the effects of ENSO vary between Caribbean islands (for example, strong effects in Jamaican forests, weak effects in Cuban forests) and El Nino effects on the same species of bird can even vary between nearby different forest types. And I assume that ENSO effects likely vary between species as well, based on how those species’ food sources respond to El Nino events.</a:t>
            </a:r>
          </a:p>
          <a:p>
            <a:r>
              <a:rPr lang="en-US" dirty="0" smtClean="0"/>
              <a:t>http://www.weather.gov/sju/climo_enso</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17</a:t>
            </a:fld>
            <a:endParaRPr lang="en-US"/>
          </a:p>
        </p:txBody>
      </p:sp>
    </p:spTree>
    <p:extLst>
      <p:ext uri="{BB962C8B-B14F-4D97-AF65-F5344CB8AC3E}">
        <p14:creationId xmlns:p14="http://schemas.microsoft.com/office/powerpoint/2010/main" val="1967192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SWTH: maybe</a:t>
            </a:r>
            <a:r>
              <a:rPr lang="en-US" baseline="0" dirty="0" smtClean="0"/>
              <a:t> SWTH don’t cause BITH territory abandonment or the SWTH density might not be high enough to see an effect yet.</a:t>
            </a:r>
            <a:endParaRPr lang="en-US" dirty="0"/>
          </a:p>
          <a:p>
            <a:r>
              <a:rPr lang="en-US" dirty="0" smtClean="0"/>
              <a:t>Rainfall: I was surprised that a</a:t>
            </a:r>
            <a:r>
              <a:rPr lang="en-US" baseline="0" dirty="0" smtClean="0"/>
              <a:t> local direct measure of rainfall wasn’t predictive, especially when two hemispheric-wide indices of weather were predictive of survival. Our rainfall data were just from predicted BITH habitat in Hispaniola, so it’s possible that 1) our winter distribution model for BITH needs tweaking, 2) rainfall isn’t a good predictor in-and-of-itself. </a:t>
            </a:r>
          </a:p>
          <a:p>
            <a:r>
              <a:rPr lang="en-US" baseline="0" dirty="0" smtClean="0"/>
              <a:t>Deforestation covariate wasn’t specific to BITH distribution in Hispaniola, so deforestation may be taking place outside of BITH habitat or deforestation simply isn’t happening at a high enough rate yet to see an effect.</a:t>
            </a:r>
          </a:p>
        </p:txBody>
      </p:sp>
      <p:sp>
        <p:nvSpPr>
          <p:cNvPr id="4" name="Slide Number Placeholder 3"/>
          <p:cNvSpPr>
            <a:spLocks noGrp="1"/>
          </p:cNvSpPr>
          <p:nvPr>
            <p:ph type="sldNum" sz="quarter" idx="10"/>
          </p:nvPr>
        </p:nvSpPr>
        <p:spPr/>
        <p:txBody>
          <a:bodyPr/>
          <a:lstStyle/>
          <a:p>
            <a:fld id="{98B56D31-49AF-44BC-8D6E-B5C13D518C12}" type="slidenum">
              <a:rPr lang="en-US" smtClean="0"/>
              <a:t>18</a:t>
            </a:fld>
            <a:endParaRPr lang="en-US"/>
          </a:p>
        </p:txBody>
      </p:sp>
    </p:spTree>
    <p:extLst>
      <p:ext uri="{BB962C8B-B14F-4D97-AF65-F5344CB8AC3E}">
        <p14:creationId xmlns:p14="http://schemas.microsoft.com/office/powerpoint/2010/main" val="1708634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Tropical</a:t>
            </a:r>
            <a:r>
              <a:rPr lang="en-US" baseline="0" dirty="0" smtClean="0"/>
              <a:t> storms: I guess I’m not surprised that Caribbean storm frequency wasn’t predictive. BITH are a species that has obviously evolved to occupy winter habitat that is periodically thrashed by winter storms. On the other hand, our simple count of nearby winter storms may just be do a poor job of predicting habitat destruction caused by winter storms.</a:t>
            </a:r>
          </a:p>
          <a:p>
            <a:r>
              <a:rPr lang="en-US" baseline="0" dirty="0" smtClean="0"/>
              <a:t>And no age and sex differences. I suspect that female BITH have lower survival than males, as many researchers have documented. However, females represented only 30% of our banding dataset and coupled with the overall uncertain estimates of survival, it seems likely that our models simply can’t tease out any sex-specific effect.</a:t>
            </a:r>
            <a:endParaRPr lang="en-US" dirty="0" smtClean="0"/>
          </a:p>
        </p:txBody>
      </p:sp>
      <p:sp>
        <p:nvSpPr>
          <p:cNvPr id="4" name="Slide Number Placeholder 3"/>
          <p:cNvSpPr>
            <a:spLocks noGrp="1"/>
          </p:cNvSpPr>
          <p:nvPr>
            <p:ph type="sldNum" sz="quarter" idx="10"/>
          </p:nvPr>
        </p:nvSpPr>
        <p:spPr/>
        <p:txBody>
          <a:bodyPr/>
          <a:lstStyle/>
          <a:p>
            <a:fld id="{98B56D31-49AF-44BC-8D6E-B5C13D518C12}" type="slidenum">
              <a:rPr lang="en-US" smtClean="0"/>
              <a:t>19</a:t>
            </a:fld>
            <a:endParaRPr lang="en-US"/>
          </a:p>
        </p:txBody>
      </p:sp>
    </p:spTree>
    <p:extLst>
      <p:ext uri="{BB962C8B-B14F-4D97-AF65-F5344CB8AC3E}">
        <p14:creationId xmlns:p14="http://schemas.microsoft.com/office/powerpoint/2010/main" val="371951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climate is already changing in the mountains of</a:t>
            </a:r>
            <a:r>
              <a:rPr lang="en-US" baseline="0" dirty="0" smtClean="0"/>
              <a:t> the Northeast</a:t>
            </a:r>
            <a:r>
              <a:rPr lang="en-US" dirty="0" smtClean="0"/>
              <a:t>,</a:t>
            </a:r>
            <a:r>
              <a:rPr lang="en-US" baseline="0" dirty="0" smtClean="0"/>
              <a:t> and will continue to change no matter what we do at this point. It’s possible that summer in Vermont, </a:t>
            </a:r>
            <a:r>
              <a:rPr lang="en-US" dirty="0" smtClean="0"/>
              <a:t>by the end of this century, could feel like a present-day typical summer in Tennessee</a:t>
            </a:r>
            <a:r>
              <a:rPr lang="en-US" baseline="0" dirty="0" smtClean="0"/>
              <a:t> or Alabama.</a:t>
            </a: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A5CF4158-55A5-4ADA-86F2-5558A3E79246}" type="slidenum">
              <a:rPr lang="en-US" smtClean="0"/>
              <a:t>2</a:t>
            </a:fld>
            <a:endParaRPr lang="en-US"/>
          </a:p>
        </p:txBody>
      </p:sp>
    </p:spTree>
    <p:extLst>
      <p:ext uri="{BB962C8B-B14F-4D97-AF65-F5344CB8AC3E}">
        <p14:creationId xmlns:p14="http://schemas.microsoft.com/office/powerpoint/2010/main" val="2411661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now our model essentially assumes that most BITH overwinter in specific areas </a:t>
            </a:r>
            <a:r>
              <a:rPr lang="en-US" baseline="0" dirty="0" smtClean="0"/>
              <a:t>of</a:t>
            </a:r>
            <a:r>
              <a:rPr lang="en-US" dirty="0" smtClean="0"/>
              <a:t> Hispaniola,</a:t>
            </a:r>
            <a:r>
              <a:rPr lang="en-US" baseline="0" dirty="0" smtClean="0"/>
              <a:t> and while that may be true for the global population, it may not be true for our Mt. Mansfield population (remember, our data come from just a single mountain). If Mt. Mansfield BITH predominantly winter in Cuba, for example, then our choice of winter covariates may be spatially mismatched.</a:t>
            </a:r>
            <a:endParaRPr lang="en-US" dirty="0" smtClean="0"/>
          </a:p>
        </p:txBody>
      </p:sp>
      <p:sp>
        <p:nvSpPr>
          <p:cNvPr id="4" name="Slide Number Placeholder 3"/>
          <p:cNvSpPr>
            <a:spLocks noGrp="1"/>
          </p:cNvSpPr>
          <p:nvPr>
            <p:ph type="sldNum" sz="quarter" idx="10"/>
          </p:nvPr>
        </p:nvSpPr>
        <p:spPr/>
        <p:txBody>
          <a:bodyPr/>
          <a:lstStyle/>
          <a:p>
            <a:fld id="{98B56D31-49AF-44BC-8D6E-B5C13D518C12}" type="slidenum">
              <a:rPr lang="en-US" smtClean="0"/>
              <a:t>20</a:t>
            </a:fld>
            <a:endParaRPr lang="en-US"/>
          </a:p>
        </p:txBody>
      </p:sp>
    </p:spTree>
    <p:extLst>
      <p:ext uri="{BB962C8B-B14F-4D97-AF65-F5344CB8AC3E}">
        <p14:creationId xmlns:p14="http://schemas.microsoft.com/office/powerpoint/2010/main" val="311065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intimately</a:t>
            </a:r>
            <a:r>
              <a:rPr lang="en-US" baseline="0" dirty="0" smtClean="0"/>
              <a:t> familiar with open-population models that model survival separately from emigration, but our data (and study design) are not well-suited for those models. What we really need is to directly measure the inter-annual movements of BITH on the breeding grounds to directly incorporate into a state-based model that estimates TRUE survival as a latent variable.</a:t>
            </a:r>
            <a:endParaRPr lang="en-US" dirty="0" smtClean="0"/>
          </a:p>
        </p:txBody>
      </p:sp>
      <p:sp>
        <p:nvSpPr>
          <p:cNvPr id="4" name="Slide Number Placeholder 3"/>
          <p:cNvSpPr>
            <a:spLocks noGrp="1"/>
          </p:cNvSpPr>
          <p:nvPr>
            <p:ph type="sldNum" sz="quarter" idx="10"/>
          </p:nvPr>
        </p:nvSpPr>
        <p:spPr/>
        <p:txBody>
          <a:bodyPr/>
          <a:lstStyle/>
          <a:p>
            <a:fld id="{98B56D31-49AF-44BC-8D6E-B5C13D518C12}" type="slidenum">
              <a:rPr lang="en-US" smtClean="0"/>
              <a:t>21</a:t>
            </a:fld>
            <a:endParaRPr lang="en-US"/>
          </a:p>
        </p:txBody>
      </p:sp>
    </p:spTree>
    <p:extLst>
      <p:ext uri="{BB962C8B-B14F-4D97-AF65-F5344CB8AC3E}">
        <p14:creationId xmlns:p14="http://schemas.microsoft.com/office/powerpoint/2010/main" val="1284924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a:t>
            </a:r>
            <a:r>
              <a:rPr lang="en-US" baseline="0" dirty="0" smtClean="0"/>
              <a:t> SOI and NDVI are proxies for dozens of weather covariates, like temperature, which can vary predictably with the ENSO cycle. The challenge is finding or creating those covariates from remotely-sensed data. Unlike the US, countries like the DR and Cuba do not have an army of weather stations, let alone, climate data going back 20 years.</a:t>
            </a:r>
            <a:endParaRPr lang="en-US" dirty="0" smtClean="0"/>
          </a:p>
        </p:txBody>
      </p:sp>
      <p:sp>
        <p:nvSpPr>
          <p:cNvPr id="4" name="Slide Number Placeholder 3"/>
          <p:cNvSpPr>
            <a:spLocks noGrp="1"/>
          </p:cNvSpPr>
          <p:nvPr>
            <p:ph type="sldNum" sz="quarter" idx="10"/>
          </p:nvPr>
        </p:nvSpPr>
        <p:spPr/>
        <p:txBody>
          <a:bodyPr/>
          <a:lstStyle/>
          <a:p>
            <a:fld id="{98B56D31-49AF-44BC-8D6E-B5C13D518C12}" type="slidenum">
              <a:rPr lang="en-US" smtClean="0"/>
              <a:t>22</a:t>
            </a:fld>
            <a:endParaRPr lang="en-US"/>
          </a:p>
        </p:txBody>
      </p:sp>
    </p:spTree>
    <p:extLst>
      <p:ext uri="{BB962C8B-B14F-4D97-AF65-F5344CB8AC3E}">
        <p14:creationId xmlns:p14="http://schemas.microsoft.com/office/powerpoint/2010/main" val="1328124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now in our survival analyses,</a:t>
            </a:r>
            <a:r>
              <a:rPr lang="en-US" baseline="0" dirty="0" smtClean="0"/>
              <a:t> </a:t>
            </a:r>
            <a:r>
              <a:rPr lang="en-US" dirty="0" smtClean="0"/>
              <a:t>we</a:t>
            </a:r>
            <a:r>
              <a:rPr lang="en-US" baseline="0" dirty="0" smtClean="0"/>
              <a:t>, the ornithological community, are using hemispheric indices of weather as a proxy for insect abundance. However, like BITH, for most of these </a:t>
            </a:r>
            <a:r>
              <a:rPr lang="en-US" baseline="0" dirty="0" err="1" smtClean="0"/>
              <a:t>NearArctic</a:t>
            </a:r>
            <a:r>
              <a:rPr lang="en-US" baseline="0" dirty="0" smtClean="0"/>
              <a:t>-Neotropical migrant bird species, we don’t know what fruit and insects they are eating on the winter grounds, let alone, do we understand what factors drive variation in abundance of those prey items from year to year. So to me, the greatest gains into understanding BITH demographics will come from on-the-ground research in the Caribbean.</a:t>
            </a:r>
            <a:endParaRPr lang="en-US" dirty="0" smtClean="0"/>
          </a:p>
        </p:txBody>
      </p:sp>
      <p:sp>
        <p:nvSpPr>
          <p:cNvPr id="4" name="Slide Number Placeholder 3"/>
          <p:cNvSpPr>
            <a:spLocks noGrp="1"/>
          </p:cNvSpPr>
          <p:nvPr>
            <p:ph type="sldNum" sz="quarter" idx="10"/>
          </p:nvPr>
        </p:nvSpPr>
        <p:spPr/>
        <p:txBody>
          <a:bodyPr/>
          <a:lstStyle/>
          <a:p>
            <a:fld id="{98B56D31-49AF-44BC-8D6E-B5C13D518C12}" type="slidenum">
              <a:rPr lang="en-US" smtClean="0"/>
              <a:t>23</a:t>
            </a:fld>
            <a:endParaRPr lang="en-US"/>
          </a:p>
        </p:txBody>
      </p:sp>
    </p:spTree>
    <p:extLst>
      <p:ext uri="{BB962C8B-B14F-4D97-AF65-F5344CB8AC3E}">
        <p14:creationId xmlns:p14="http://schemas.microsoft.com/office/powerpoint/2010/main" val="526845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A5CF4158-55A5-4ADA-86F2-5558A3E79246}" type="slidenum">
              <a:rPr lang="en-US" smtClean="0"/>
              <a:t>24</a:t>
            </a:fld>
            <a:endParaRPr lang="en-US"/>
          </a:p>
        </p:txBody>
      </p:sp>
    </p:spTree>
    <p:extLst>
      <p:ext uri="{BB962C8B-B14F-4D97-AF65-F5344CB8AC3E}">
        <p14:creationId xmlns:p14="http://schemas.microsoft.com/office/powerpoint/2010/main" val="284461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And of course these climatic changes will likely have profound effects on our flora and fauna. Via climate change over the next 300 years, we expect &gt;50% of the Northeast spruce-fir community (shown in green) to be replaced by the upslope movement of maple-beech forests (shown in brown). It is most probable, that we will see a corresponding long-term negative change in the Bicknell’s Thrush population in the U.S. </a:t>
            </a:r>
            <a:endParaRPr lang="en-US" dirty="0"/>
          </a:p>
        </p:txBody>
      </p:sp>
      <p:sp>
        <p:nvSpPr>
          <p:cNvPr id="4" name="Slide Number Placeholder 3"/>
          <p:cNvSpPr>
            <a:spLocks noGrp="1"/>
          </p:cNvSpPr>
          <p:nvPr>
            <p:ph type="sldNum" sz="quarter" idx="10"/>
          </p:nvPr>
        </p:nvSpPr>
        <p:spPr/>
        <p:txBody>
          <a:bodyPr/>
          <a:lstStyle/>
          <a:p>
            <a:fld id="{A5CF4158-55A5-4ADA-86F2-5558A3E79246}" type="slidenum">
              <a:rPr lang="en-US" smtClean="0"/>
              <a:t>3</a:t>
            </a:fld>
            <a:endParaRPr lang="en-US"/>
          </a:p>
        </p:txBody>
      </p:sp>
    </p:spTree>
    <p:extLst>
      <p:ext uri="{BB962C8B-B14F-4D97-AF65-F5344CB8AC3E}">
        <p14:creationId xmlns:p14="http://schemas.microsoft.com/office/powerpoint/2010/main" val="267494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42855">
              <a:defRPr/>
            </a:pPr>
            <a:r>
              <a:rPr lang="en-US" sz="1400" dirty="0" smtClean="0"/>
              <a:t>However, </a:t>
            </a:r>
            <a:r>
              <a:rPr lang="en-US" sz="1400" baseline="0" dirty="0" smtClean="0"/>
              <a:t>BITH </a:t>
            </a:r>
            <a:r>
              <a:rPr lang="en-US" sz="1400" b="1" baseline="0" dirty="0" smtClean="0"/>
              <a:t>already </a:t>
            </a:r>
            <a:r>
              <a:rPr lang="en-US" sz="1400" baseline="0" dirty="0" smtClean="0"/>
              <a:t>face substantial challenges. In a recent Ecosphere paper, we estimated that there are only ~70,000 BITH in the U.S., less than 120,000 globally, and that ~53% of the entire US population resides on just three public lands (Baxter SP, White Mountains NF, and the High Peaks Wilderness in NY). </a:t>
            </a:r>
            <a:endParaRPr lang="en-US" sz="1400" dirty="0" smtClean="0"/>
          </a:p>
          <a:p>
            <a:pPr marL="0" marR="0" lvl="0" indent="0" algn="l" defTabSz="1042855" rtl="0" eaLnBrk="1" fontAlgn="auto" latinLnBrk="0" hangingPunct="1">
              <a:lnSpc>
                <a:spcPct val="100000"/>
              </a:lnSpc>
              <a:spcBef>
                <a:spcPts val="0"/>
              </a:spcBef>
              <a:spcAft>
                <a:spcPts val="0"/>
              </a:spcAft>
              <a:buClrTx/>
              <a:buSzTx/>
              <a:buFontTx/>
              <a:buNone/>
              <a:tabLst/>
              <a:defRPr/>
            </a:pPr>
            <a:endParaRPr lang="en-US" sz="1400" dirty="0" smtClean="0"/>
          </a:p>
          <a:p>
            <a:pPr defTabSz="1042855">
              <a:defRPr/>
            </a:pPr>
            <a:endParaRPr lang="en-US" sz="1400" dirty="0" smtClean="0"/>
          </a:p>
        </p:txBody>
      </p:sp>
      <p:sp>
        <p:nvSpPr>
          <p:cNvPr id="4" name="Slide Number Placeholder 3"/>
          <p:cNvSpPr>
            <a:spLocks noGrp="1"/>
          </p:cNvSpPr>
          <p:nvPr>
            <p:ph type="sldNum" sz="quarter" idx="10"/>
          </p:nvPr>
        </p:nvSpPr>
        <p:spPr/>
        <p:txBody>
          <a:bodyPr/>
          <a:lstStyle/>
          <a:p>
            <a:fld id="{17C88963-0A86-49B4-B8A3-EB1EECFC454A}" type="slidenum">
              <a:rPr lang="en-US" smtClean="0"/>
              <a:t>4</a:t>
            </a:fld>
            <a:endParaRPr lang="en-US"/>
          </a:p>
        </p:txBody>
      </p:sp>
    </p:spTree>
    <p:extLst>
      <p:ext uri="{BB962C8B-B14F-4D97-AF65-F5344CB8AC3E}">
        <p14:creationId xmlns:p14="http://schemas.microsoft.com/office/powerpoint/2010/main" val="372488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Given the status of BITH populations now, and the expected climate-associated changes to the spruce-fir community, it is critical that we establish baseline estimates of demographic rates for BITH so we can quantify demographic changes in the future. To do so, we used CJS models to estimate apparent survivorship from our long-term banding data on Mt. Mansfield. We </a:t>
            </a:r>
            <a:r>
              <a:rPr lang="en-US" baseline="0" dirty="0" smtClean="0"/>
              <a:t>analyzed mark-recapture data collected during May-July of 2001-2015 for 178 adult BITH. We compared models in an information theoretical framework. Remember, that in CJS models, apparent survivorship is a combination of true survivorship and movement out of the study area—we cannot easily separate the two components.</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5</a:t>
            </a:fld>
            <a:endParaRPr lang="en-US"/>
          </a:p>
        </p:txBody>
      </p:sp>
    </p:spTree>
    <p:extLst>
      <p:ext uri="{BB962C8B-B14F-4D97-AF65-F5344CB8AC3E}">
        <p14:creationId xmlns:p14="http://schemas.microsoft.com/office/powerpoint/2010/main" val="406474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run through our various hypotheses, and I should mention that all of these hypotheses</a:t>
            </a:r>
            <a:r>
              <a:rPr lang="en-US" baseline="0" dirty="0" smtClean="0"/>
              <a:t> were tested with year-specific covariate data</a:t>
            </a:r>
            <a:r>
              <a:rPr lang="en-US" dirty="0" smtClean="0"/>
              <a:t>. So there’s some research to suggest that the slightly larger and more aggressive SWTH may displace BITH from breeding areas (resulting in lower apparent survivorship), and we have seen a steady increase in SWTH</a:t>
            </a:r>
            <a:r>
              <a:rPr lang="en-US" baseline="0" dirty="0" smtClean="0"/>
              <a:t> atop Mt. Mansfield over the last two decades, so we should see a corresponding decline in BITH apparent survivorship with time if SWTH displace BITH. As a covariate, we used the # of uniquely captured SWTH in our banding area each summer.</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6</a:t>
            </a:fld>
            <a:endParaRPr lang="en-US"/>
          </a:p>
        </p:txBody>
      </p:sp>
    </p:spTree>
    <p:extLst>
      <p:ext uri="{BB962C8B-B14F-4D97-AF65-F5344CB8AC3E}">
        <p14:creationId xmlns:p14="http://schemas.microsoft.com/office/powerpoint/2010/main" val="315027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The next three covariates</a:t>
            </a:r>
            <a:r>
              <a:rPr lang="en-US" baseline="0" dirty="0" smtClean="0"/>
              <a:t> all have to do with moisture and weather on the wintering grounds, and we predicted that BITH survivorship would increase in wet years. </a:t>
            </a:r>
            <a:r>
              <a:rPr lang="en-US" dirty="0" smtClean="0"/>
              <a:t>Winter </a:t>
            </a:r>
            <a:r>
              <a:rPr lang="en-US" dirty="0"/>
              <a:t>rainfall is correlated with overwinter survival in some Nearctic-Neotropical migrants that winter in the Greater Antilles, presumably via effects of moisture on </a:t>
            </a:r>
            <a:r>
              <a:rPr lang="en-US" dirty="0" smtClean="0"/>
              <a:t>insect populations, </a:t>
            </a:r>
            <a:r>
              <a:rPr lang="en-US" dirty="0"/>
              <a:t>and we predicted the same pattern for BITH. </a:t>
            </a:r>
            <a:r>
              <a:rPr lang="en-US" dirty="0" smtClean="0"/>
              <a:t>McFarland et al. developed a model that predicted the nonbreeding range of BITH (which you see here in green), and they</a:t>
            </a:r>
            <a:r>
              <a:rPr lang="en-US" baseline="0" dirty="0" smtClean="0"/>
              <a:t> predicted that most BITH overwinter in the Dominican Republic. Therefore, </a:t>
            </a:r>
            <a:r>
              <a:rPr lang="en-US" dirty="0" smtClean="0"/>
              <a:t>we quantified the annual rainfall just within the</a:t>
            </a:r>
            <a:r>
              <a:rPr lang="en-US" baseline="0" dirty="0" smtClean="0"/>
              <a:t> green nonbreeding range </a:t>
            </a:r>
            <a:r>
              <a:rPr lang="en-US" dirty="0" smtClean="0"/>
              <a:t>on Hispaniola</a:t>
            </a:r>
            <a:r>
              <a:rPr lang="en-US" baseline="0" dirty="0" smtClean="0"/>
              <a:t>. CHIRPS is a fine-scale satellite-derived estimate of daily rainfall across the world.</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7</a:t>
            </a:fld>
            <a:endParaRPr lang="en-US"/>
          </a:p>
        </p:txBody>
      </p:sp>
    </p:spTree>
    <p:extLst>
      <p:ext uri="{BB962C8B-B14F-4D97-AF65-F5344CB8AC3E}">
        <p14:creationId xmlns:p14="http://schemas.microsoft.com/office/powerpoint/2010/main" val="156455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We also examined the El Niño Southern Oscillation (ENSO), which is a key driver of winter rainfall </a:t>
            </a:r>
            <a:r>
              <a:rPr lang="en-US" dirty="0" smtClean="0"/>
              <a:t>and weather patterns in </a:t>
            </a:r>
            <a:r>
              <a:rPr lang="en-US" dirty="0"/>
              <a:t>the Caribbean, and the SOI is a measure of El Niño </a:t>
            </a:r>
            <a:r>
              <a:rPr lang="en-US" dirty="0" smtClean="0"/>
              <a:t>intensity</a:t>
            </a:r>
            <a:r>
              <a:rPr lang="en-US" baseline="0" dirty="0" smtClean="0"/>
              <a:t> which has been linked to survival in migrant warbler populations, particularly in Jamaica. </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8</a:t>
            </a:fld>
            <a:endParaRPr lang="en-US"/>
          </a:p>
        </p:txBody>
      </p:sp>
    </p:spTree>
    <p:extLst>
      <p:ext uri="{BB962C8B-B14F-4D97-AF65-F5344CB8AC3E}">
        <p14:creationId xmlns:p14="http://schemas.microsoft.com/office/powerpoint/2010/main" val="98847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NDVI is a remotely sensed measure of the greenness of Earth’s landscape, and can be used to quantify temporal and spatial variation in drought stress independently of El Nino events. </a:t>
            </a:r>
            <a:r>
              <a:rPr lang="en-US" dirty="0"/>
              <a:t>A low NDVI in wintering areas indicates a relatively “brown” </a:t>
            </a:r>
            <a:r>
              <a:rPr lang="en-US" dirty="0" smtClean="0"/>
              <a:t>or “dry” landscape</a:t>
            </a:r>
            <a:r>
              <a:rPr lang="en-US" baseline="0" dirty="0" smtClean="0"/>
              <a:t> that year. And again, we were able to measure NDVI just within the winter BITH range.</a:t>
            </a:r>
            <a:endParaRPr lang="en-US" dirty="0"/>
          </a:p>
        </p:txBody>
      </p:sp>
      <p:sp>
        <p:nvSpPr>
          <p:cNvPr id="4" name="Slide Number Placeholder 3"/>
          <p:cNvSpPr>
            <a:spLocks noGrp="1"/>
          </p:cNvSpPr>
          <p:nvPr>
            <p:ph type="sldNum" sz="quarter" idx="10"/>
          </p:nvPr>
        </p:nvSpPr>
        <p:spPr/>
        <p:txBody>
          <a:bodyPr/>
          <a:lstStyle/>
          <a:p>
            <a:fld id="{98B56D31-49AF-44BC-8D6E-B5C13D518C12}" type="slidenum">
              <a:rPr lang="en-US" smtClean="0"/>
              <a:t>9</a:t>
            </a:fld>
            <a:endParaRPr lang="en-US"/>
          </a:p>
        </p:txBody>
      </p:sp>
    </p:spTree>
    <p:extLst>
      <p:ext uri="{BB962C8B-B14F-4D97-AF65-F5344CB8AC3E}">
        <p14:creationId xmlns:p14="http://schemas.microsoft.com/office/powerpoint/2010/main" val="107259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C99A1A-A99B-402F-B7AA-81D183C2F34B}"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253594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99A1A-A99B-402F-B7AA-81D183C2F34B}"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317917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99A1A-A99B-402F-B7AA-81D183C2F34B}"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221472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99A1A-A99B-402F-B7AA-81D183C2F34B}"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230574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C99A1A-A99B-402F-B7AA-81D183C2F34B}"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125122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C99A1A-A99B-402F-B7AA-81D183C2F34B}"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278603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C99A1A-A99B-402F-B7AA-81D183C2F34B}"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66353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99A1A-A99B-402F-B7AA-81D183C2F34B}"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329488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99A1A-A99B-402F-B7AA-81D183C2F34B}"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10780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C99A1A-A99B-402F-B7AA-81D183C2F34B}"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330803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C99A1A-A99B-402F-B7AA-81D183C2F34B}"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F1243-107A-4FC7-A877-822853EDA8AC}" type="slidenum">
              <a:rPr lang="en-US" smtClean="0"/>
              <a:t>‹#›</a:t>
            </a:fld>
            <a:endParaRPr lang="en-US"/>
          </a:p>
        </p:txBody>
      </p:sp>
    </p:spTree>
    <p:extLst>
      <p:ext uri="{BB962C8B-B14F-4D97-AF65-F5344CB8AC3E}">
        <p14:creationId xmlns:p14="http://schemas.microsoft.com/office/powerpoint/2010/main" val="420864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99A1A-A99B-402F-B7AA-81D183C2F34B}" type="datetimeFigureOut">
              <a:rPr lang="en-US" smtClean="0"/>
              <a:t>12/13/2017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F1243-107A-4FC7-A877-822853EDA8AC}" type="slidenum">
              <a:rPr lang="en-US" smtClean="0"/>
              <a:t>‹#›</a:t>
            </a:fld>
            <a:endParaRPr lang="en-US"/>
          </a:p>
        </p:txBody>
      </p:sp>
    </p:spTree>
    <p:extLst>
      <p:ext uri="{BB962C8B-B14F-4D97-AF65-F5344CB8AC3E}">
        <p14:creationId xmlns:p14="http://schemas.microsoft.com/office/powerpoint/2010/main" val="1205189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86262"/>
          <a:stretch/>
        </p:blipFill>
        <p:spPr>
          <a:xfrm>
            <a:off x="9725542" y="1226261"/>
            <a:ext cx="1555643" cy="5416202"/>
          </a:xfrm>
          <a:prstGeom prst="rect">
            <a:avLst/>
          </a:prstGeom>
        </p:spPr>
      </p:pic>
      <p:sp>
        <p:nvSpPr>
          <p:cNvPr id="4" name="Text Box 3"/>
          <p:cNvSpPr txBox="1">
            <a:spLocks noChangeArrowheads="1"/>
          </p:cNvSpPr>
          <p:nvPr/>
        </p:nvSpPr>
        <p:spPr bwMode="auto">
          <a:xfrm>
            <a:off x="910814" y="410582"/>
            <a:ext cx="10370372" cy="2378337"/>
          </a:xfrm>
          <a:prstGeom prst="rect">
            <a:avLst/>
          </a:prstGeom>
          <a:solidFill>
            <a:schemeClr val="accent1"/>
          </a:solidFill>
          <a:ln>
            <a:noFill/>
          </a:ln>
          <a:effectLst/>
          <a:extLst/>
        </p:spPr>
        <p:txBody>
          <a:bodyPr anchor="ctr"/>
          <a:lstStyle/>
          <a:p>
            <a:pPr algn="ctr"/>
            <a:r>
              <a:rPr lang="en-US" sz="3000" dirty="0" smtClean="0">
                <a:solidFill>
                  <a:schemeClr val="bg1"/>
                </a:solidFill>
              </a:rPr>
              <a:t>From Vermont to the Dominican Republic:</a:t>
            </a:r>
          </a:p>
          <a:p>
            <a:pPr algn="ctr"/>
            <a:r>
              <a:rPr lang="en-US" sz="3000" dirty="0" smtClean="0">
                <a:solidFill>
                  <a:schemeClr val="bg1"/>
                </a:solidFill>
              </a:rPr>
              <a:t>factors driving variation in apparent survival of Bicknell's Thrush </a:t>
            </a:r>
          </a:p>
          <a:p>
            <a:pPr algn="ctr"/>
            <a:r>
              <a:rPr lang="en-US" sz="3000" dirty="0" smtClean="0">
                <a:solidFill>
                  <a:schemeClr val="bg1"/>
                </a:solidFill>
              </a:rPr>
              <a:t>on the breeding and wintering grounds</a:t>
            </a:r>
          </a:p>
          <a:p>
            <a:pPr algn="ctr"/>
            <a:endParaRPr lang="en-US" sz="2600" i="0" dirty="0" smtClean="0">
              <a:solidFill>
                <a:schemeClr val="bg1"/>
              </a:solidFill>
              <a:effectLst/>
            </a:endParaRPr>
          </a:p>
          <a:p>
            <a:pPr algn="ctr"/>
            <a:r>
              <a:rPr lang="en-US" sz="2600" dirty="0" smtClean="0">
                <a:solidFill>
                  <a:schemeClr val="bg1"/>
                </a:solidFill>
              </a:rPr>
              <a:t>Jason </a:t>
            </a:r>
            <a:r>
              <a:rPr lang="en-US" sz="2600" dirty="0" smtClean="0">
                <a:solidFill>
                  <a:schemeClr val="bg1"/>
                </a:solidFill>
              </a:rPr>
              <a:t>Hill, John Lloyd, Kent McFarland, Chris Rimmer</a:t>
            </a:r>
            <a:endParaRPr lang="en-US" sz="2600" dirty="0">
              <a:solidFill>
                <a:schemeClr val="bg1"/>
              </a:solidFill>
            </a:endParaRPr>
          </a:p>
        </p:txBody>
      </p:sp>
      <p:pic>
        <p:nvPicPr>
          <p:cNvPr id="9" name="Picture 8"/>
          <p:cNvPicPr>
            <a:picLocks noChangeAspect="1"/>
          </p:cNvPicPr>
          <p:nvPr/>
        </p:nvPicPr>
        <p:blipFill rotWithShape="1">
          <a:blip r:embed="rId4"/>
          <a:srcRect l="6837" t="44233" r="47161" b="41587"/>
          <a:stretch/>
        </p:blipFill>
        <p:spPr>
          <a:xfrm rot="16200000">
            <a:off x="-564582" y="4264315"/>
            <a:ext cx="3853544" cy="9027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785" y="2788919"/>
            <a:ext cx="7926872" cy="3853544"/>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8182" t="26131" r="15091" b="22619"/>
          <a:stretch/>
        </p:blipFill>
        <p:spPr>
          <a:xfrm>
            <a:off x="8728439" y="4715691"/>
            <a:ext cx="1783081" cy="1874520"/>
          </a:xfrm>
          <a:prstGeom prst="rect">
            <a:avLst/>
          </a:prstGeom>
        </p:spPr>
      </p:pic>
      <p:sp>
        <p:nvSpPr>
          <p:cNvPr id="12" name="TextBox 11"/>
          <p:cNvSpPr txBox="1"/>
          <p:nvPr/>
        </p:nvSpPr>
        <p:spPr>
          <a:xfrm>
            <a:off x="9645081" y="6240213"/>
            <a:ext cx="966931" cy="246221"/>
          </a:xfrm>
          <a:prstGeom prst="rect">
            <a:avLst/>
          </a:prstGeom>
          <a:noFill/>
        </p:spPr>
        <p:txBody>
          <a:bodyPr wrap="none" rtlCol="0">
            <a:spAutoFit/>
          </a:bodyPr>
          <a:lstStyle/>
          <a:p>
            <a:r>
              <a:rPr lang="en-US" sz="1000" dirty="0" smtClean="0">
                <a:solidFill>
                  <a:schemeClr val="bg1"/>
                </a:solidFill>
              </a:rPr>
              <a:t>COSEWIC 2009</a:t>
            </a:r>
            <a:endParaRPr lang="en-US" sz="1000" dirty="0">
              <a:solidFill>
                <a:schemeClr val="bg1"/>
              </a:solidFill>
            </a:endParaRPr>
          </a:p>
        </p:txBody>
      </p:sp>
      <p:sp>
        <p:nvSpPr>
          <p:cNvPr id="13" name="TextBox 12"/>
          <p:cNvSpPr txBox="1"/>
          <p:nvPr/>
        </p:nvSpPr>
        <p:spPr>
          <a:xfrm>
            <a:off x="2349407" y="5993992"/>
            <a:ext cx="1135247" cy="246221"/>
          </a:xfrm>
          <a:prstGeom prst="rect">
            <a:avLst/>
          </a:prstGeom>
          <a:noFill/>
        </p:spPr>
        <p:txBody>
          <a:bodyPr wrap="none" rtlCol="0">
            <a:spAutoFit/>
          </a:bodyPr>
          <a:lstStyle/>
          <a:p>
            <a:r>
              <a:rPr lang="en-US" sz="1000" dirty="0" smtClean="0">
                <a:solidFill>
                  <a:schemeClr val="bg1"/>
                </a:solidFill>
              </a:rPr>
              <a:t>© Kent McFarland</a:t>
            </a:r>
            <a:endParaRPr lang="en-US" sz="1000" dirty="0">
              <a:solidFill>
                <a:schemeClr val="bg1"/>
              </a:solidFill>
            </a:endParaRPr>
          </a:p>
        </p:txBody>
      </p:sp>
    </p:spTree>
    <p:extLst>
      <p:ext uri="{BB962C8B-B14F-4D97-AF65-F5344CB8AC3E}">
        <p14:creationId xmlns:p14="http://schemas.microsoft.com/office/powerpoint/2010/main" val="418754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hypotheses</a:t>
            </a:r>
            <a:endParaRPr lang="en-US" sz="3000" dirty="0">
              <a:ln w="18415" cmpd="sng">
                <a:solidFill>
                  <a:srgbClr val="FFFFFF"/>
                </a:solidFill>
                <a:prstDash val="solid"/>
              </a:ln>
              <a:solidFill>
                <a:schemeClr val="bg1"/>
              </a:solidFill>
            </a:endParaRPr>
          </a:p>
        </p:txBody>
      </p:sp>
      <p:sp>
        <p:nvSpPr>
          <p:cNvPr id="3" name="TextBox 2"/>
          <p:cNvSpPr txBox="1"/>
          <p:nvPr/>
        </p:nvSpPr>
        <p:spPr>
          <a:xfrm>
            <a:off x="622300" y="1523306"/>
            <a:ext cx="7843344"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Swainson’s Thrush relative abundance</a:t>
            </a:r>
            <a:endParaRPr lang="en-US" sz="2800" dirty="0">
              <a:solidFill>
                <a:srgbClr val="002060"/>
              </a:solidFill>
            </a:endParaRPr>
          </a:p>
          <a:p>
            <a:pPr marL="342900" indent="-342900">
              <a:buFont typeface="Arial" panose="020B0604020202020204" pitchFamily="34" charset="0"/>
              <a:buChar char="•"/>
            </a:pPr>
            <a:r>
              <a:rPr lang="en-US" sz="2800" dirty="0" smtClean="0">
                <a:solidFill>
                  <a:srgbClr val="002060"/>
                </a:solidFill>
              </a:rPr>
              <a:t>Drought stress on nonbreeding grounds</a:t>
            </a:r>
          </a:p>
          <a:p>
            <a:pPr marL="800100" lvl="1" indent="-342900">
              <a:buFont typeface="Arial" panose="020B0604020202020204" pitchFamily="34" charset="0"/>
              <a:buChar char="•"/>
            </a:pPr>
            <a:r>
              <a:rPr lang="en-US" sz="2800" dirty="0">
                <a:solidFill>
                  <a:srgbClr val="002060"/>
                </a:solidFill>
              </a:rPr>
              <a:t>Rainfall (CHIRPS)</a:t>
            </a:r>
          </a:p>
          <a:p>
            <a:pPr marL="800100" lvl="1" indent="-342900">
              <a:buFont typeface="Arial" panose="020B0604020202020204" pitchFamily="34" charset="0"/>
              <a:buChar char="•"/>
            </a:pPr>
            <a:r>
              <a:rPr lang="en-US" sz="2800" dirty="0">
                <a:solidFill>
                  <a:srgbClr val="002060"/>
                </a:solidFill>
              </a:rPr>
              <a:t>Southern Oscillation Index (SOI)</a:t>
            </a:r>
          </a:p>
          <a:p>
            <a:pPr marL="800100" lvl="1" indent="-342900">
              <a:buFont typeface="Arial" panose="020B0604020202020204" pitchFamily="34" charset="0"/>
              <a:buChar char="•"/>
            </a:pPr>
            <a:r>
              <a:rPr lang="en-US" sz="2800" dirty="0">
                <a:solidFill>
                  <a:srgbClr val="002060"/>
                </a:solidFill>
              </a:rPr>
              <a:t>Normalized Difference Vegetation Index (</a:t>
            </a:r>
            <a:r>
              <a:rPr lang="en-US" sz="2800" dirty="0" smtClean="0">
                <a:solidFill>
                  <a:srgbClr val="002060"/>
                </a:solidFill>
              </a:rPr>
              <a:t>NDVI)</a:t>
            </a:r>
          </a:p>
          <a:p>
            <a:pPr marL="342900" indent="-342900">
              <a:buFont typeface="Arial" panose="020B0604020202020204" pitchFamily="34" charset="0"/>
              <a:buChar char="•"/>
            </a:pPr>
            <a:r>
              <a:rPr lang="en-US" sz="2800" dirty="0" smtClean="0">
                <a:solidFill>
                  <a:srgbClr val="002060"/>
                </a:solidFill>
              </a:rPr>
              <a:t>Deforestation </a:t>
            </a:r>
            <a:r>
              <a:rPr lang="en-US" sz="2800" dirty="0">
                <a:solidFill>
                  <a:srgbClr val="002060"/>
                </a:solidFill>
              </a:rPr>
              <a:t>on </a:t>
            </a:r>
            <a:r>
              <a:rPr lang="en-US" sz="2800" dirty="0" smtClean="0">
                <a:solidFill>
                  <a:srgbClr val="002060"/>
                </a:solidFill>
              </a:rPr>
              <a:t>Hispaniola [January-December]</a:t>
            </a:r>
          </a:p>
          <a:p>
            <a:pPr lvl="1"/>
            <a:r>
              <a:rPr lang="en-US" sz="2800" dirty="0" smtClean="0">
                <a:solidFill>
                  <a:srgbClr val="002060"/>
                </a:solidFill>
              </a:rPr>
              <a:t>-</a:t>
            </a:r>
            <a:r>
              <a:rPr lang="en-US" dirty="0"/>
              <a:t>Global Forest </a:t>
            </a:r>
            <a:r>
              <a:rPr lang="en-US" dirty="0" smtClean="0"/>
              <a:t>Cover, Hansen </a:t>
            </a:r>
            <a:r>
              <a:rPr lang="en-US" dirty="0"/>
              <a:t>et al. </a:t>
            </a:r>
            <a:r>
              <a:rPr lang="en-US" dirty="0" smtClean="0"/>
              <a:t>(2013) dataset</a:t>
            </a:r>
            <a:endParaRPr lang="en-US" sz="2800" dirty="0" smtClean="0">
              <a:solidFill>
                <a:srgbClr val="002060"/>
              </a:solidFill>
            </a:endParaRPr>
          </a:p>
        </p:txBody>
      </p:sp>
      <p:sp>
        <p:nvSpPr>
          <p:cNvPr id="9" name="Rectangle 8"/>
          <p:cNvSpPr/>
          <p:nvPr/>
        </p:nvSpPr>
        <p:spPr>
          <a:xfrm>
            <a:off x="990600" y="1523306"/>
            <a:ext cx="7475044" cy="2172394"/>
          </a:xfrm>
          <a:prstGeom prst="rect">
            <a:avLst/>
          </a:prstGeom>
          <a:solidFill>
            <a:srgbClr val="C9C9C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436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hypotheses</a:t>
            </a:r>
            <a:endParaRPr lang="en-US" sz="3000" dirty="0">
              <a:ln w="18415" cmpd="sng">
                <a:solidFill>
                  <a:srgbClr val="FFFFFF"/>
                </a:solidFill>
                <a:prstDash val="solid"/>
              </a:ln>
              <a:solidFill>
                <a:schemeClr val="bg1"/>
              </a:solidFill>
            </a:endParaRPr>
          </a:p>
        </p:txBody>
      </p:sp>
      <p:sp>
        <p:nvSpPr>
          <p:cNvPr id="3" name="TextBox 2"/>
          <p:cNvSpPr txBox="1"/>
          <p:nvPr/>
        </p:nvSpPr>
        <p:spPr>
          <a:xfrm>
            <a:off x="622300" y="1523306"/>
            <a:ext cx="7843344"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Swainson’s Thrush relative abundance</a:t>
            </a:r>
            <a:endParaRPr lang="en-US" sz="2800" dirty="0">
              <a:solidFill>
                <a:srgbClr val="002060"/>
              </a:solidFill>
            </a:endParaRPr>
          </a:p>
          <a:p>
            <a:pPr marL="342900" indent="-342900">
              <a:buFont typeface="Arial" panose="020B0604020202020204" pitchFamily="34" charset="0"/>
              <a:buChar char="•"/>
            </a:pPr>
            <a:r>
              <a:rPr lang="en-US" sz="2800" dirty="0" smtClean="0">
                <a:solidFill>
                  <a:srgbClr val="002060"/>
                </a:solidFill>
              </a:rPr>
              <a:t>Drought stress on nonbreeding grounds</a:t>
            </a:r>
          </a:p>
          <a:p>
            <a:pPr marL="800100" lvl="1" indent="-342900">
              <a:buFont typeface="Arial" panose="020B0604020202020204" pitchFamily="34" charset="0"/>
              <a:buChar char="•"/>
            </a:pPr>
            <a:r>
              <a:rPr lang="en-US" sz="2800" dirty="0">
                <a:solidFill>
                  <a:srgbClr val="002060"/>
                </a:solidFill>
              </a:rPr>
              <a:t>Rainfall (CHIRPS)</a:t>
            </a:r>
          </a:p>
          <a:p>
            <a:pPr marL="800100" lvl="1" indent="-342900">
              <a:buFont typeface="Arial" panose="020B0604020202020204" pitchFamily="34" charset="0"/>
              <a:buChar char="•"/>
            </a:pPr>
            <a:r>
              <a:rPr lang="en-US" sz="2800" dirty="0">
                <a:solidFill>
                  <a:srgbClr val="002060"/>
                </a:solidFill>
              </a:rPr>
              <a:t>Southern Oscillation Index (SOI)</a:t>
            </a:r>
          </a:p>
          <a:p>
            <a:pPr marL="800100" lvl="1" indent="-342900">
              <a:buFont typeface="Arial" panose="020B0604020202020204" pitchFamily="34" charset="0"/>
              <a:buChar char="•"/>
            </a:pPr>
            <a:r>
              <a:rPr lang="en-US" sz="2800" dirty="0">
                <a:solidFill>
                  <a:srgbClr val="002060"/>
                </a:solidFill>
              </a:rPr>
              <a:t>Normalized Difference Vegetation Index (</a:t>
            </a:r>
            <a:r>
              <a:rPr lang="en-US" sz="2800" dirty="0" smtClean="0">
                <a:solidFill>
                  <a:srgbClr val="002060"/>
                </a:solidFill>
              </a:rPr>
              <a:t>NDVI)</a:t>
            </a:r>
          </a:p>
          <a:p>
            <a:pPr marL="342900" indent="-342900">
              <a:buFont typeface="Arial" panose="020B0604020202020204" pitchFamily="34" charset="0"/>
              <a:buChar char="•"/>
            </a:pPr>
            <a:r>
              <a:rPr lang="en-US" sz="2800" dirty="0" smtClean="0">
                <a:solidFill>
                  <a:srgbClr val="002060"/>
                </a:solidFill>
              </a:rPr>
              <a:t>Deforestation </a:t>
            </a:r>
            <a:r>
              <a:rPr lang="en-US" sz="2800" dirty="0">
                <a:solidFill>
                  <a:srgbClr val="002060"/>
                </a:solidFill>
              </a:rPr>
              <a:t>on </a:t>
            </a:r>
            <a:r>
              <a:rPr lang="en-US" sz="2800" dirty="0" smtClean="0">
                <a:solidFill>
                  <a:srgbClr val="002060"/>
                </a:solidFill>
              </a:rPr>
              <a:t>Hispaniola</a:t>
            </a:r>
          </a:p>
          <a:p>
            <a:pPr marL="342900" indent="-342900">
              <a:buFont typeface="Arial" panose="020B0604020202020204" pitchFamily="34" charset="0"/>
              <a:buChar char="•"/>
            </a:pPr>
            <a:r>
              <a:rPr lang="en-US" sz="2800" dirty="0" smtClean="0">
                <a:solidFill>
                  <a:srgbClr val="002060"/>
                </a:solidFill>
              </a:rPr>
              <a:t>Mast status [year before recapture]</a:t>
            </a:r>
          </a:p>
        </p:txBody>
      </p:sp>
      <p:sp>
        <p:nvSpPr>
          <p:cNvPr id="8" name="Rectangle 7"/>
          <p:cNvSpPr/>
          <p:nvPr/>
        </p:nvSpPr>
        <p:spPr>
          <a:xfrm>
            <a:off x="990600" y="1523306"/>
            <a:ext cx="7475044" cy="2616894"/>
          </a:xfrm>
          <a:prstGeom prst="rect">
            <a:avLst/>
          </a:prstGeom>
          <a:solidFill>
            <a:srgbClr val="C9C9C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0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hypotheses</a:t>
            </a:r>
            <a:endParaRPr lang="en-US" sz="3000" dirty="0">
              <a:ln w="18415" cmpd="sng">
                <a:solidFill>
                  <a:srgbClr val="FFFFFF"/>
                </a:solidFill>
                <a:prstDash val="solid"/>
              </a:ln>
              <a:solidFill>
                <a:schemeClr val="bg1"/>
              </a:solidFill>
            </a:endParaRPr>
          </a:p>
        </p:txBody>
      </p:sp>
      <p:sp>
        <p:nvSpPr>
          <p:cNvPr id="3" name="TextBox 2"/>
          <p:cNvSpPr txBox="1"/>
          <p:nvPr/>
        </p:nvSpPr>
        <p:spPr>
          <a:xfrm>
            <a:off x="622300" y="1523306"/>
            <a:ext cx="7843344"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Swainson’s Thrush relative abundance</a:t>
            </a:r>
            <a:endParaRPr lang="en-US" sz="2800" dirty="0">
              <a:solidFill>
                <a:srgbClr val="002060"/>
              </a:solidFill>
            </a:endParaRPr>
          </a:p>
          <a:p>
            <a:pPr marL="342900" indent="-342900">
              <a:buFont typeface="Arial" panose="020B0604020202020204" pitchFamily="34" charset="0"/>
              <a:buChar char="•"/>
            </a:pPr>
            <a:r>
              <a:rPr lang="en-US" sz="2800" dirty="0" smtClean="0">
                <a:solidFill>
                  <a:srgbClr val="002060"/>
                </a:solidFill>
              </a:rPr>
              <a:t>Drought stress on nonbreeding grounds</a:t>
            </a:r>
          </a:p>
          <a:p>
            <a:pPr marL="800100" lvl="1" indent="-342900">
              <a:buFont typeface="Arial" panose="020B0604020202020204" pitchFamily="34" charset="0"/>
              <a:buChar char="•"/>
            </a:pPr>
            <a:r>
              <a:rPr lang="en-US" sz="2800" dirty="0">
                <a:solidFill>
                  <a:srgbClr val="002060"/>
                </a:solidFill>
              </a:rPr>
              <a:t>Rainfall (CHIRPS)</a:t>
            </a:r>
          </a:p>
          <a:p>
            <a:pPr marL="800100" lvl="1" indent="-342900">
              <a:buFont typeface="Arial" panose="020B0604020202020204" pitchFamily="34" charset="0"/>
              <a:buChar char="•"/>
            </a:pPr>
            <a:r>
              <a:rPr lang="en-US" sz="2800" dirty="0">
                <a:solidFill>
                  <a:srgbClr val="002060"/>
                </a:solidFill>
              </a:rPr>
              <a:t>Southern Oscillation Index (SOI)</a:t>
            </a:r>
          </a:p>
          <a:p>
            <a:pPr marL="800100" lvl="1" indent="-342900">
              <a:buFont typeface="Arial" panose="020B0604020202020204" pitchFamily="34" charset="0"/>
              <a:buChar char="•"/>
            </a:pPr>
            <a:r>
              <a:rPr lang="en-US" sz="2800" dirty="0">
                <a:solidFill>
                  <a:srgbClr val="002060"/>
                </a:solidFill>
              </a:rPr>
              <a:t>Normalized Difference Vegetation Index (</a:t>
            </a:r>
            <a:r>
              <a:rPr lang="en-US" sz="2800" dirty="0" smtClean="0">
                <a:solidFill>
                  <a:srgbClr val="002060"/>
                </a:solidFill>
              </a:rPr>
              <a:t>NDVI)</a:t>
            </a:r>
          </a:p>
          <a:p>
            <a:pPr marL="342900" indent="-342900">
              <a:buFont typeface="Arial" panose="020B0604020202020204" pitchFamily="34" charset="0"/>
              <a:buChar char="•"/>
            </a:pPr>
            <a:r>
              <a:rPr lang="en-US" sz="2800" dirty="0" smtClean="0">
                <a:solidFill>
                  <a:srgbClr val="002060"/>
                </a:solidFill>
              </a:rPr>
              <a:t>Deforestation </a:t>
            </a:r>
            <a:r>
              <a:rPr lang="en-US" sz="2800" dirty="0">
                <a:solidFill>
                  <a:srgbClr val="002060"/>
                </a:solidFill>
              </a:rPr>
              <a:t>on </a:t>
            </a:r>
            <a:r>
              <a:rPr lang="en-US" sz="2800" dirty="0" smtClean="0">
                <a:solidFill>
                  <a:srgbClr val="002060"/>
                </a:solidFill>
              </a:rPr>
              <a:t>Hispaniola</a:t>
            </a:r>
          </a:p>
          <a:p>
            <a:pPr marL="342900" indent="-342900">
              <a:buFont typeface="Arial" panose="020B0604020202020204" pitchFamily="34" charset="0"/>
              <a:buChar char="•"/>
            </a:pPr>
            <a:r>
              <a:rPr lang="en-US" sz="2800" dirty="0" smtClean="0">
                <a:solidFill>
                  <a:srgbClr val="002060"/>
                </a:solidFill>
              </a:rPr>
              <a:t>Mast status</a:t>
            </a:r>
          </a:p>
          <a:p>
            <a:pPr marL="342900" indent="-342900">
              <a:buFont typeface="Arial" panose="020B0604020202020204" pitchFamily="34" charset="0"/>
              <a:buChar char="•"/>
            </a:pPr>
            <a:r>
              <a:rPr lang="en-US" sz="2800" dirty="0" smtClean="0">
                <a:solidFill>
                  <a:srgbClr val="002060"/>
                </a:solidFill>
              </a:rPr>
              <a:t>Tropical storm frequency</a:t>
            </a:r>
          </a:p>
          <a:p>
            <a:pPr lvl="1"/>
            <a:r>
              <a:rPr lang="en-US" sz="2800" dirty="0">
                <a:solidFill>
                  <a:srgbClr val="002060"/>
                </a:solidFill>
              </a:rPr>
              <a:t> </a:t>
            </a:r>
            <a:r>
              <a:rPr lang="en-US" sz="2800" dirty="0" smtClean="0">
                <a:solidFill>
                  <a:srgbClr val="002060"/>
                </a:solidFill>
              </a:rPr>
              <a:t>[October-December]</a:t>
            </a:r>
            <a:endParaRPr lang="en-US" sz="2800" dirty="0" smtClean="0">
              <a:solidFill>
                <a:srgbClr val="002060"/>
              </a:solidFill>
            </a:endParaRPr>
          </a:p>
        </p:txBody>
      </p:sp>
      <p:sp>
        <p:nvSpPr>
          <p:cNvPr id="8" name="Rectangle 7"/>
          <p:cNvSpPr/>
          <p:nvPr/>
        </p:nvSpPr>
        <p:spPr>
          <a:xfrm>
            <a:off x="990600" y="1523306"/>
            <a:ext cx="7475044" cy="3035994"/>
          </a:xfrm>
          <a:prstGeom prst="rect">
            <a:avLst/>
          </a:prstGeom>
          <a:solidFill>
            <a:srgbClr val="C9C9C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100" y="3873100"/>
            <a:ext cx="3720086" cy="2633272"/>
          </a:xfrm>
          <a:prstGeom prst="rect">
            <a:avLst/>
          </a:prstGeom>
        </p:spPr>
      </p:pic>
    </p:spTree>
    <p:extLst>
      <p:ext uri="{BB962C8B-B14F-4D97-AF65-F5344CB8AC3E}">
        <p14:creationId xmlns:p14="http://schemas.microsoft.com/office/powerpoint/2010/main" val="50963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hypotheses</a:t>
            </a:r>
            <a:endParaRPr lang="en-US" sz="3000" dirty="0">
              <a:ln w="18415" cmpd="sng">
                <a:solidFill>
                  <a:srgbClr val="FFFFFF"/>
                </a:solidFill>
                <a:prstDash val="solid"/>
              </a:ln>
              <a:solidFill>
                <a:schemeClr val="bg1"/>
              </a:solidFill>
            </a:endParaRPr>
          </a:p>
        </p:txBody>
      </p:sp>
      <p:sp>
        <p:nvSpPr>
          <p:cNvPr id="3" name="TextBox 2"/>
          <p:cNvSpPr txBox="1"/>
          <p:nvPr/>
        </p:nvSpPr>
        <p:spPr>
          <a:xfrm>
            <a:off x="622300" y="1523306"/>
            <a:ext cx="7843344"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Swainson’s Thrush relative abundance</a:t>
            </a:r>
            <a:endParaRPr lang="en-US" sz="2800" dirty="0">
              <a:solidFill>
                <a:srgbClr val="002060"/>
              </a:solidFill>
            </a:endParaRPr>
          </a:p>
          <a:p>
            <a:pPr marL="342900" indent="-342900">
              <a:buFont typeface="Arial" panose="020B0604020202020204" pitchFamily="34" charset="0"/>
              <a:buChar char="•"/>
            </a:pPr>
            <a:r>
              <a:rPr lang="en-US" sz="2800" dirty="0" smtClean="0">
                <a:solidFill>
                  <a:srgbClr val="002060"/>
                </a:solidFill>
              </a:rPr>
              <a:t>Drought stress on nonbreeding grounds</a:t>
            </a:r>
          </a:p>
          <a:p>
            <a:pPr marL="800100" lvl="1" indent="-342900">
              <a:buFont typeface="Arial" panose="020B0604020202020204" pitchFamily="34" charset="0"/>
              <a:buChar char="•"/>
            </a:pPr>
            <a:r>
              <a:rPr lang="en-US" sz="2800" dirty="0">
                <a:solidFill>
                  <a:srgbClr val="002060"/>
                </a:solidFill>
              </a:rPr>
              <a:t>Rainfall (CHIRPS)</a:t>
            </a:r>
          </a:p>
          <a:p>
            <a:pPr marL="800100" lvl="1" indent="-342900">
              <a:buFont typeface="Arial" panose="020B0604020202020204" pitchFamily="34" charset="0"/>
              <a:buChar char="•"/>
            </a:pPr>
            <a:r>
              <a:rPr lang="en-US" sz="2800" dirty="0">
                <a:solidFill>
                  <a:srgbClr val="002060"/>
                </a:solidFill>
              </a:rPr>
              <a:t>Southern Oscillation Index (SOI)</a:t>
            </a:r>
          </a:p>
          <a:p>
            <a:pPr marL="800100" lvl="1" indent="-342900">
              <a:buFont typeface="Arial" panose="020B0604020202020204" pitchFamily="34" charset="0"/>
              <a:buChar char="•"/>
            </a:pPr>
            <a:r>
              <a:rPr lang="en-US" sz="2800" dirty="0">
                <a:solidFill>
                  <a:srgbClr val="002060"/>
                </a:solidFill>
              </a:rPr>
              <a:t>Normalized Difference Vegetation Index (</a:t>
            </a:r>
            <a:r>
              <a:rPr lang="en-US" sz="2800" dirty="0" smtClean="0">
                <a:solidFill>
                  <a:srgbClr val="002060"/>
                </a:solidFill>
              </a:rPr>
              <a:t>NDVI)</a:t>
            </a:r>
          </a:p>
          <a:p>
            <a:pPr marL="342900" indent="-342900">
              <a:buFont typeface="Arial" panose="020B0604020202020204" pitchFamily="34" charset="0"/>
              <a:buChar char="•"/>
            </a:pPr>
            <a:r>
              <a:rPr lang="en-US" sz="2800" dirty="0" smtClean="0">
                <a:solidFill>
                  <a:srgbClr val="002060"/>
                </a:solidFill>
              </a:rPr>
              <a:t>Deforestation </a:t>
            </a:r>
            <a:r>
              <a:rPr lang="en-US" sz="2800" dirty="0">
                <a:solidFill>
                  <a:srgbClr val="002060"/>
                </a:solidFill>
              </a:rPr>
              <a:t>on </a:t>
            </a:r>
            <a:r>
              <a:rPr lang="en-US" sz="2800" dirty="0" smtClean="0">
                <a:solidFill>
                  <a:srgbClr val="002060"/>
                </a:solidFill>
              </a:rPr>
              <a:t>Hispaniola</a:t>
            </a:r>
          </a:p>
          <a:p>
            <a:pPr marL="342900" indent="-342900">
              <a:buFont typeface="Arial" panose="020B0604020202020204" pitchFamily="34" charset="0"/>
              <a:buChar char="•"/>
            </a:pPr>
            <a:r>
              <a:rPr lang="en-US" sz="2800" dirty="0" smtClean="0">
                <a:solidFill>
                  <a:srgbClr val="002060"/>
                </a:solidFill>
              </a:rPr>
              <a:t>Mast status</a:t>
            </a:r>
          </a:p>
          <a:p>
            <a:pPr marL="342900" indent="-342900">
              <a:buFont typeface="Arial" panose="020B0604020202020204" pitchFamily="34" charset="0"/>
              <a:buChar char="•"/>
            </a:pPr>
            <a:r>
              <a:rPr lang="en-US" sz="2800" dirty="0" smtClean="0">
                <a:solidFill>
                  <a:srgbClr val="002060"/>
                </a:solidFill>
              </a:rPr>
              <a:t>Tropical storm frequency</a:t>
            </a:r>
          </a:p>
          <a:p>
            <a:pPr marL="342900" indent="-342900">
              <a:buFont typeface="Arial" panose="020B0604020202020204" pitchFamily="34" charset="0"/>
              <a:buChar char="•"/>
            </a:pPr>
            <a:r>
              <a:rPr lang="en-US" sz="2800" dirty="0" smtClean="0">
                <a:solidFill>
                  <a:srgbClr val="002060"/>
                </a:solidFill>
              </a:rPr>
              <a:t>Age &amp; sex</a:t>
            </a:r>
            <a:endParaRPr lang="en-US" sz="2800" dirty="0" smtClean="0">
              <a:solidFill>
                <a:srgbClr val="002060"/>
              </a:solidFill>
            </a:endParaRPr>
          </a:p>
        </p:txBody>
      </p:sp>
      <p:sp>
        <p:nvSpPr>
          <p:cNvPr id="8" name="Rectangle 7"/>
          <p:cNvSpPr/>
          <p:nvPr/>
        </p:nvSpPr>
        <p:spPr>
          <a:xfrm>
            <a:off x="990600" y="1523306"/>
            <a:ext cx="7475044" cy="3505894"/>
          </a:xfrm>
          <a:prstGeom prst="rect">
            <a:avLst/>
          </a:prstGeom>
          <a:solidFill>
            <a:srgbClr val="C9C9C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93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6300" y="1528557"/>
            <a:ext cx="5486400" cy="4572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00" y="1440632"/>
            <a:ext cx="5486400" cy="4572000"/>
          </a:xfrm>
          <a:prstGeom prst="rect">
            <a:avLst/>
          </a:prstGeom>
        </p:spPr>
      </p:pic>
      <p:sp>
        <p:nvSpPr>
          <p:cNvPr id="9"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Increasing recapture probability</a:t>
            </a:r>
            <a:endParaRPr lang="en-US" sz="3000" dirty="0">
              <a:ln w="18415" cmpd="sng">
                <a:solidFill>
                  <a:srgbClr val="FFFFFF"/>
                </a:solidFill>
                <a:prstDash val="solid"/>
              </a:ln>
              <a:solidFill>
                <a:schemeClr val="bg1"/>
              </a:solidFill>
            </a:endParaRPr>
          </a:p>
        </p:txBody>
      </p:sp>
    </p:spTree>
    <p:extLst>
      <p:ext uri="{BB962C8B-B14F-4D97-AF65-F5344CB8AC3E}">
        <p14:creationId xmlns:p14="http://schemas.microsoft.com/office/powerpoint/2010/main" val="979972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5788" t="9445" r="1157" b="3611"/>
          <a:stretch/>
        </p:blipFill>
        <p:spPr>
          <a:xfrm>
            <a:off x="2596348" y="1346200"/>
            <a:ext cx="6847159" cy="5331246"/>
          </a:xfrm>
          <a:prstGeom prst="rect">
            <a:avLst/>
          </a:prstGeom>
        </p:spPr>
      </p:pic>
      <p:sp>
        <p:nvSpPr>
          <p:cNvPr id="11" name="TextBox 10"/>
          <p:cNvSpPr txBox="1"/>
          <p:nvPr/>
        </p:nvSpPr>
        <p:spPr>
          <a:xfrm>
            <a:off x="4080228" y="2089210"/>
            <a:ext cx="386644" cy="369332"/>
          </a:xfrm>
          <a:prstGeom prst="rect">
            <a:avLst/>
          </a:prstGeom>
          <a:noFill/>
        </p:spPr>
        <p:txBody>
          <a:bodyPr wrap="none" rtlCol="0">
            <a:spAutoFit/>
          </a:bodyPr>
          <a:lstStyle/>
          <a:p>
            <a:r>
              <a:rPr lang="en-US" b="1" dirty="0" smtClean="0"/>
              <a:t>M</a:t>
            </a:r>
            <a:endParaRPr lang="en-US" b="1" dirty="0"/>
          </a:p>
        </p:txBody>
      </p:sp>
      <p:sp>
        <p:nvSpPr>
          <p:cNvPr id="12" name="TextBox 11"/>
          <p:cNvSpPr txBox="1"/>
          <p:nvPr/>
        </p:nvSpPr>
        <p:spPr>
          <a:xfrm>
            <a:off x="4461228" y="2080638"/>
            <a:ext cx="386644" cy="369332"/>
          </a:xfrm>
          <a:prstGeom prst="rect">
            <a:avLst/>
          </a:prstGeom>
          <a:noFill/>
        </p:spPr>
        <p:txBody>
          <a:bodyPr wrap="none" rtlCol="0">
            <a:spAutoFit/>
          </a:bodyPr>
          <a:lstStyle/>
          <a:p>
            <a:r>
              <a:rPr lang="en-US" b="1" dirty="0" smtClean="0"/>
              <a:t>M</a:t>
            </a:r>
            <a:endParaRPr lang="en-US" b="1" dirty="0"/>
          </a:p>
        </p:txBody>
      </p:sp>
      <p:sp>
        <p:nvSpPr>
          <p:cNvPr id="13" name="TextBox 12"/>
          <p:cNvSpPr txBox="1"/>
          <p:nvPr/>
        </p:nvSpPr>
        <p:spPr>
          <a:xfrm>
            <a:off x="6434754" y="2125902"/>
            <a:ext cx="386644" cy="369332"/>
          </a:xfrm>
          <a:prstGeom prst="rect">
            <a:avLst/>
          </a:prstGeom>
          <a:noFill/>
        </p:spPr>
        <p:txBody>
          <a:bodyPr wrap="none" rtlCol="0">
            <a:spAutoFit/>
          </a:bodyPr>
          <a:lstStyle/>
          <a:p>
            <a:r>
              <a:rPr lang="en-US" b="1" dirty="0" smtClean="0"/>
              <a:t>M</a:t>
            </a:r>
            <a:endParaRPr lang="en-US" b="1" dirty="0"/>
          </a:p>
        </p:txBody>
      </p:sp>
      <p:sp>
        <p:nvSpPr>
          <p:cNvPr id="14" name="TextBox 13"/>
          <p:cNvSpPr txBox="1"/>
          <p:nvPr/>
        </p:nvSpPr>
        <p:spPr>
          <a:xfrm>
            <a:off x="6857293" y="1774780"/>
            <a:ext cx="386644" cy="369332"/>
          </a:xfrm>
          <a:prstGeom prst="rect">
            <a:avLst/>
          </a:prstGeom>
          <a:noFill/>
        </p:spPr>
        <p:txBody>
          <a:bodyPr wrap="none" rtlCol="0">
            <a:spAutoFit/>
          </a:bodyPr>
          <a:lstStyle/>
          <a:p>
            <a:r>
              <a:rPr lang="en-US" b="1" dirty="0" smtClean="0"/>
              <a:t>M</a:t>
            </a:r>
            <a:endParaRPr lang="en-US" b="1" dirty="0"/>
          </a:p>
        </p:txBody>
      </p:sp>
      <p:sp>
        <p:nvSpPr>
          <p:cNvPr id="15" name="TextBox 14"/>
          <p:cNvSpPr txBox="1"/>
          <p:nvPr/>
        </p:nvSpPr>
        <p:spPr>
          <a:xfrm>
            <a:off x="5660408" y="2106614"/>
            <a:ext cx="386644" cy="369332"/>
          </a:xfrm>
          <a:prstGeom prst="rect">
            <a:avLst/>
          </a:prstGeom>
          <a:noFill/>
        </p:spPr>
        <p:txBody>
          <a:bodyPr wrap="none" rtlCol="0">
            <a:spAutoFit/>
          </a:bodyPr>
          <a:lstStyle/>
          <a:p>
            <a:r>
              <a:rPr lang="en-US" b="1" dirty="0" smtClean="0"/>
              <a:t>M</a:t>
            </a:r>
            <a:endParaRPr lang="en-US" b="1" dirty="0"/>
          </a:p>
        </p:txBody>
      </p:sp>
      <p:sp>
        <p:nvSpPr>
          <p:cNvPr id="16" name="TextBox 15"/>
          <p:cNvSpPr txBox="1"/>
          <p:nvPr/>
        </p:nvSpPr>
        <p:spPr>
          <a:xfrm>
            <a:off x="7652632" y="2194814"/>
            <a:ext cx="386644" cy="369332"/>
          </a:xfrm>
          <a:prstGeom prst="rect">
            <a:avLst/>
          </a:prstGeom>
          <a:noFill/>
        </p:spPr>
        <p:txBody>
          <a:bodyPr wrap="none" rtlCol="0">
            <a:spAutoFit/>
          </a:bodyPr>
          <a:lstStyle/>
          <a:p>
            <a:r>
              <a:rPr lang="en-US" b="1" dirty="0" smtClean="0"/>
              <a:t>M</a:t>
            </a:r>
            <a:endParaRPr lang="en-US" b="1" dirty="0"/>
          </a:p>
        </p:txBody>
      </p:sp>
      <p:sp>
        <p:nvSpPr>
          <p:cNvPr id="17" name="TextBox 16"/>
          <p:cNvSpPr txBox="1"/>
          <p:nvPr/>
        </p:nvSpPr>
        <p:spPr>
          <a:xfrm>
            <a:off x="8460138" y="2194814"/>
            <a:ext cx="386644" cy="369332"/>
          </a:xfrm>
          <a:prstGeom prst="rect">
            <a:avLst/>
          </a:prstGeom>
          <a:noFill/>
        </p:spPr>
        <p:txBody>
          <a:bodyPr wrap="none" rtlCol="0">
            <a:spAutoFit/>
          </a:bodyPr>
          <a:lstStyle/>
          <a:p>
            <a:r>
              <a:rPr lang="en-US" b="1" dirty="0" smtClean="0"/>
              <a:t>M</a:t>
            </a:r>
            <a:endParaRPr lang="en-US" b="1" dirty="0"/>
          </a:p>
        </p:txBody>
      </p:sp>
      <p:sp>
        <p:nvSpPr>
          <p:cNvPr id="19"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Steady apparent survival</a:t>
            </a:r>
            <a:endParaRPr lang="en-US" sz="3000" dirty="0">
              <a:ln w="18415" cmpd="sng">
                <a:solidFill>
                  <a:srgbClr val="FFFFFF"/>
                </a:solidFill>
                <a:prstDash val="solid"/>
              </a:ln>
              <a:solidFill>
                <a:schemeClr val="bg1"/>
              </a:solidFill>
            </a:endParaRPr>
          </a:p>
        </p:txBody>
      </p:sp>
    </p:spTree>
    <p:extLst>
      <p:ext uri="{BB962C8B-B14F-4D97-AF65-F5344CB8AC3E}">
        <p14:creationId xmlns:p14="http://schemas.microsoft.com/office/powerpoint/2010/main" val="2518847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099" y="1390848"/>
            <a:ext cx="5554743" cy="462895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 y="1181100"/>
            <a:ext cx="5806440" cy="4838700"/>
          </a:xfrm>
          <a:prstGeom prst="rect">
            <a:avLst/>
          </a:prstGeom>
        </p:spPr>
      </p:pic>
      <p:sp>
        <p:nvSpPr>
          <p:cNvPr id="9" name="TextBox 8"/>
          <p:cNvSpPr txBox="1"/>
          <p:nvPr/>
        </p:nvSpPr>
        <p:spPr>
          <a:xfrm>
            <a:off x="1855300" y="4541194"/>
            <a:ext cx="4361835" cy="369332"/>
          </a:xfrm>
          <a:prstGeom prst="rect">
            <a:avLst/>
          </a:prstGeom>
          <a:noFill/>
        </p:spPr>
        <p:txBody>
          <a:bodyPr wrap="none" rtlCol="0">
            <a:spAutoFit/>
          </a:bodyPr>
          <a:lstStyle/>
          <a:p>
            <a:r>
              <a:rPr lang="en-US" b="1" dirty="0" smtClean="0">
                <a:solidFill>
                  <a:schemeClr val="accent2">
                    <a:lumMod val="50000"/>
                  </a:schemeClr>
                </a:solidFill>
              </a:rPr>
              <a:t>BROWN                                                    </a:t>
            </a:r>
            <a:r>
              <a:rPr lang="en-US" b="1" dirty="0" smtClean="0">
                <a:solidFill>
                  <a:schemeClr val="accent6"/>
                </a:solidFill>
              </a:rPr>
              <a:t>GREEN</a:t>
            </a:r>
            <a:endParaRPr lang="en-US" b="1" dirty="0">
              <a:solidFill>
                <a:schemeClr val="accent6"/>
              </a:solidFill>
            </a:endParaRPr>
          </a:p>
        </p:txBody>
      </p:sp>
      <p:sp>
        <p:nvSpPr>
          <p:cNvPr id="11"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2400" dirty="0">
                <a:solidFill>
                  <a:schemeClr val="bg1"/>
                </a:solidFill>
              </a:rPr>
              <a:t>Higher survival in “brown” (NDVI) &amp; El Niño years (SOI)</a:t>
            </a:r>
            <a:endParaRPr lang="en-US" sz="2400" dirty="0">
              <a:ln w="18415" cmpd="sng">
                <a:solidFill>
                  <a:srgbClr val="FFFFFF"/>
                </a:solidFill>
                <a:prstDash val="solid"/>
              </a:ln>
              <a:solidFill>
                <a:schemeClr val="bg1"/>
              </a:solidFill>
            </a:endParaRPr>
          </a:p>
        </p:txBody>
      </p:sp>
    </p:spTree>
    <p:extLst>
      <p:ext uri="{BB962C8B-B14F-4D97-AF65-F5344CB8AC3E}">
        <p14:creationId xmlns:p14="http://schemas.microsoft.com/office/powerpoint/2010/main" val="1478373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099" y="1390848"/>
            <a:ext cx="5554743" cy="462895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 y="1181100"/>
            <a:ext cx="5806440" cy="4838700"/>
          </a:xfrm>
          <a:prstGeom prst="rect">
            <a:avLst/>
          </a:prstGeom>
        </p:spPr>
      </p:pic>
      <p:sp>
        <p:nvSpPr>
          <p:cNvPr id="9" name="TextBox 8"/>
          <p:cNvSpPr txBox="1"/>
          <p:nvPr/>
        </p:nvSpPr>
        <p:spPr>
          <a:xfrm>
            <a:off x="1855300" y="4541194"/>
            <a:ext cx="4361835" cy="369332"/>
          </a:xfrm>
          <a:prstGeom prst="rect">
            <a:avLst/>
          </a:prstGeom>
          <a:noFill/>
        </p:spPr>
        <p:txBody>
          <a:bodyPr wrap="none" rtlCol="0">
            <a:spAutoFit/>
          </a:bodyPr>
          <a:lstStyle/>
          <a:p>
            <a:r>
              <a:rPr lang="en-US" b="1" dirty="0" smtClean="0">
                <a:solidFill>
                  <a:schemeClr val="accent2">
                    <a:lumMod val="50000"/>
                  </a:schemeClr>
                </a:solidFill>
              </a:rPr>
              <a:t>BROWN                                                    </a:t>
            </a:r>
            <a:r>
              <a:rPr lang="en-US" b="1" dirty="0" smtClean="0">
                <a:solidFill>
                  <a:schemeClr val="accent6"/>
                </a:solidFill>
              </a:rPr>
              <a:t>GREEN</a:t>
            </a:r>
            <a:endParaRPr lang="en-US" b="1" dirty="0">
              <a:solidFill>
                <a:schemeClr val="accent6"/>
              </a:solidFill>
            </a:endParaRPr>
          </a:p>
        </p:txBody>
      </p:sp>
      <p:sp>
        <p:nvSpPr>
          <p:cNvPr id="7"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2400" dirty="0">
                <a:solidFill>
                  <a:schemeClr val="bg1"/>
                </a:solidFill>
              </a:rPr>
              <a:t>Higher survival in “brown” (NDVI) &amp; El Niño years (SOI)</a:t>
            </a:r>
            <a:endParaRPr lang="en-US" sz="2400" dirty="0">
              <a:ln w="18415" cmpd="sng">
                <a:solidFill>
                  <a:srgbClr val="FFFFFF"/>
                </a:solidFill>
                <a:prstDash val="solid"/>
              </a:ln>
              <a:solidFill>
                <a:schemeClr val="bg1"/>
              </a:solidFill>
            </a:endParaRPr>
          </a:p>
        </p:txBody>
      </p:sp>
    </p:spTree>
    <p:extLst>
      <p:ext uri="{BB962C8B-B14F-4D97-AF65-F5344CB8AC3E}">
        <p14:creationId xmlns:p14="http://schemas.microsoft.com/office/powerpoint/2010/main" val="1483514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hypotheses revisited</a:t>
            </a:r>
            <a:endParaRPr lang="en-US" sz="3000" dirty="0">
              <a:ln w="18415" cmpd="sng">
                <a:solidFill>
                  <a:srgbClr val="FFFFFF"/>
                </a:solidFill>
                <a:prstDash val="solid"/>
              </a:ln>
              <a:solidFill>
                <a:schemeClr val="bg1"/>
              </a:solidFill>
            </a:endParaRPr>
          </a:p>
        </p:txBody>
      </p:sp>
      <p:sp>
        <p:nvSpPr>
          <p:cNvPr id="3" name="TextBox 2"/>
          <p:cNvSpPr txBox="1"/>
          <p:nvPr/>
        </p:nvSpPr>
        <p:spPr>
          <a:xfrm>
            <a:off x="622300" y="1523306"/>
            <a:ext cx="7843344" cy="3970318"/>
          </a:xfrm>
          <a:prstGeom prst="rect">
            <a:avLst/>
          </a:prstGeom>
          <a:noFill/>
        </p:spPr>
        <p:txBody>
          <a:bodyPr wrap="square" rtlCol="0">
            <a:spAutoFit/>
          </a:bodyPr>
          <a:lstStyle/>
          <a:p>
            <a:pPr marL="342900" indent="-342900">
              <a:buFont typeface="Arial" panose="020B0604020202020204" pitchFamily="34" charset="0"/>
              <a:buChar char="•"/>
            </a:pPr>
            <a:r>
              <a:rPr lang="en-US" sz="2800" strike="sngStrike" dirty="0" smtClean="0">
                <a:solidFill>
                  <a:srgbClr val="002060"/>
                </a:solidFill>
              </a:rPr>
              <a:t>Swainson’s Thrush relative abundance</a:t>
            </a:r>
            <a:endParaRPr lang="en-US" sz="2800" strike="sngStrike" dirty="0">
              <a:solidFill>
                <a:srgbClr val="002060"/>
              </a:solidFill>
            </a:endParaRPr>
          </a:p>
          <a:p>
            <a:pPr marL="342900" indent="-342900">
              <a:buFont typeface="Arial" panose="020B0604020202020204" pitchFamily="34" charset="0"/>
              <a:buChar char="•"/>
            </a:pPr>
            <a:r>
              <a:rPr lang="en-US" sz="2800" dirty="0" smtClean="0">
                <a:solidFill>
                  <a:srgbClr val="002060"/>
                </a:solidFill>
              </a:rPr>
              <a:t>Drought stress on nonbreeding grounds</a:t>
            </a:r>
          </a:p>
          <a:p>
            <a:pPr marL="800100" lvl="1" indent="-342900">
              <a:buFont typeface="Arial" panose="020B0604020202020204" pitchFamily="34" charset="0"/>
              <a:buChar char="•"/>
            </a:pPr>
            <a:r>
              <a:rPr lang="en-US" sz="2800" dirty="0" smtClean="0">
                <a:solidFill>
                  <a:srgbClr val="002060"/>
                </a:solidFill>
              </a:rPr>
              <a:t>Normalized Difference Vegetation Index (NDVI)</a:t>
            </a:r>
          </a:p>
          <a:p>
            <a:pPr marL="800100" lvl="1" indent="-342900">
              <a:buFont typeface="Arial" panose="020B0604020202020204" pitchFamily="34" charset="0"/>
              <a:buChar char="•"/>
            </a:pPr>
            <a:r>
              <a:rPr lang="en-US" sz="2800" dirty="0" smtClean="0">
                <a:solidFill>
                  <a:srgbClr val="002060"/>
                </a:solidFill>
              </a:rPr>
              <a:t>Southern Oscillation Index (SOI)</a:t>
            </a:r>
          </a:p>
          <a:p>
            <a:pPr marL="800100" lvl="1" indent="-342900">
              <a:buFont typeface="Arial" panose="020B0604020202020204" pitchFamily="34" charset="0"/>
              <a:buChar char="•"/>
            </a:pPr>
            <a:r>
              <a:rPr lang="en-US" sz="2800" strike="sngStrike" dirty="0" smtClean="0">
                <a:solidFill>
                  <a:srgbClr val="002060"/>
                </a:solidFill>
              </a:rPr>
              <a:t>Rainfall (CHIRPS)</a:t>
            </a:r>
            <a:endParaRPr lang="en-US" sz="2800" strike="sngStrike" dirty="0">
              <a:solidFill>
                <a:srgbClr val="002060"/>
              </a:solidFill>
            </a:endParaRPr>
          </a:p>
          <a:p>
            <a:pPr marL="342900" indent="-342900">
              <a:buFont typeface="Arial" panose="020B0604020202020204" pitchFamily="34" charset="0"/>
              <a:buChar char="•"/>
            </a:pPr>
            <a:r>
              <a:rPr lang="en-US" sz="2800" strike="sngStrike" dirty="0" smtClean="0">
                <a:solidFill>
                  <a:srgbClr val="002060"/>
                </a:solidFill>
              </a:rPr>
              <a:t>Deforestation on Hispaniola</a:t>
            </a:r>
            <a:endParaRPr lang="en-US" sz="2800" strike="sngStrike" dirty="0">
              <a:solidFill>
                <a:srgbClr val="002060"/>
              </a:solidFill>
            </a:endParaRPr>
          </a:p>
          <a:p>
            <a:pPr marL="342900" indent="-342900">
              <a:buFont typeface="Arial" panose="020B0604020202020204" pitchFamily="34" charset="0"/>
              <a:buChar char="•"/>
            </a:pPr>
            <a:r>
              <a:rPr lang="en-US" sz="2800" dirty="0" smtClean="0">
                <a:solidFill>
                  <a:srgbClr val="002060"/>
                </a:solidFill>
              </a:rPr>
              <a:t>Mast status</a:t>
            </a:r>
            <a:endParaRPr lang="en-US" sz="2800" dirty="0">
              <a:solidFill>
                <a:srgbClr val="002060"/>
              </a:solidFill>
            </a:endParaRPr>
          </a:p>
          <a:p>
            <a:pPr marL="342900" indent="-342900">
              <a:buFont typeface="Arial" panose="020B0604020202020204" pitchFamily="34" charset="0"/>
              <a:buChar char="•"/>
            </a:pPr>
            <a:r>
              <a:rPr lang="en-US" sz="2800" strike="sngStrike" dirty="0" smtClean="0">
                <a:solidFill>
                  <a:srgbClr val="002060"/>
                </a:solidFill>
              </a:rPr>
              <a:t>Tropical storm frequency</a:t>
            </a:r>
          </a:p>
          <a:p>
            <a:pPr marL="342900" indent="-342900">
              <a:buFont typeface="Arial" panose="020B0604020202020204" pitchFamily="34" charset="0"/>
              <a:buChar char="•"/>
            </a:pPr>
            <a:r>
              <a:rPr lang="en-US" sz="2800" strike="sngStrike" dirty="0" smtClean="0">
                <a:solidFill>
                  <a:srgbClr val="002060"/>
                </a:solidFill>
              </a:rPr>
              <a:t>Age &amp; sex</a:t>
            </a:r>
            <a:endParaRPr lang="en-US" sz="2800" strike="sngStrike" dirty="0" smtClean="0">
              <a:solidFill>
                <a:srgbClr val="002060"/>
              </a:solidFill>
            </a:endParaRPr>
          </a:p>
        </p:txBody>
      </p:sp>
    </p:spTree>
    <p:extLst>
      <p:ext uri="{BB962C8B-B14F-4D97-AF65-F5344CB8AC3E}">
        <p14:creationId xmlns:p14="http://schemas.microsoft.com/office/powerpoint/2010/main" val="1089684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hypotheses revisited</a:t>
            </a:r>
            <a:endParaRPr lang="en-US" sz="3000" dirty="0">
              <a:ln w="18415" cmpd="sng">
                <a:solidFill>
                  <a:srgbClr val="FFFFFF"/>
                </a:solidFill>
                <a:prstDash val="solid"/>
              </a:ln>
              <a:solidFill>
                <a:schemeClr val="bg1"/>
              </a:solidFill>
            </a:endParaRPr>
          </a:p>
        </p:txBody>
      </p:sp>
      <p:sp>
        <p:nvSpPr>
          <p:cNvPr id="3" name="TextBox 2"/>
          <p:cNvSpPr txBox="1"/>
          <p:nvPr/>
        </p:nvSpPr>
        <p:spPr>
          <a:xfrm>
            <a:off x="622300" y="1523306"/>
            <a:ext cx="7843344" cy="3970318"/>
          </a:xfrm>
          <a:prstGeom prst="rect">
            <a:avLst/>
          </a:prstGeom>
          <a:noFill/>
        </p:spPr>
        <p:txBody>
          <a:bodyPr wrap="square" rtlCol="0">
            <a:spAutoFit/>
          </a:bodyPr>
          <a:lstStyle/>
          <a:p>
            <a:pPr marL="342900" indent="-342900">
              <a:buFont typeface="Arial" panose="020B0604020202020204" pitchFamily="34" charset="0"/>
              <a:buChar char="•"/>
            </a:pPr>
            <a:r>
              <a:rPr lang="en-US" sz="2800" strike="sngStrike" dirty="0" smtClean="0">
                <a:solidFill>
                  <a:srgbClr val="002060"/>
                </a:solidFill>
              </a:rPr>
              <a:t>Swainson’s Thrush relative abundance</a:t>
            </a:r>
            <a:endParaRPr lang="en-US" sz="2800" strike="sngStrike" dirty="0">
              <a:solidFill>
                <a:srgbClr val="002060"/>
              </a:solidFill>
            </a:endParaRPr>
          </a:p>
          <a:p>
            <a:pPr marL="342900" indent="-342900">
              <a:buFont typeface="Arial" panose="020B0604020202020204" pitchFamily="34" charset="0"/>
              <a:buChar char="•"/>
            </a:pPr>
            <a:r>
              <a:rPr lang="en-US" sz="2800" dirty="0" smtClean="0">
                <a:solidFill>
                  <a:srgbClr val="002060"/>
                </a:solidFill>
              </a:rPr>
              <a:t>Drought stress on nonbreeding grounds</a:t>
            </a:r>
          </a:p>
          <a:p>
            <a:pPr marL="800100" lvl="1" indent="-342900">
              <a:buFont typeface="Arial" panose="020B0604020202020204" pitchFamily="34" charset="0"/>
              <a:buChar char="•"/>
            </a:pPr>
            <a:r>
              <a:rPr lang="en-US" sz="2800" dirty="0" smtClean="0">
                <a:solidFill>
                  <a:srgbClr val="002060"/>
                </a:solidFill>
              </a:rPr>
              <a:t>Normalized Difference Vegetation Index (NDVI)</a:t>
            </a:r>
          </a:p>
          <a:p>
            <a:pPr marL="800100" lvl="1" indent="-342900">
              <a:buFont typeface="Arial" panose="020B0604020202020204" pitchFamily="34" charset="0"/>
              <a:buChar char="•"/>
            </a:pPr>
            <a:r>
              <a:rPr lang="en-US" sz="2800" dirty="0" smtClean="0">
                <a:solidFill>
                  <a:srgbClr val="002060"/>
                </a:solidFill>
              </a:rPr>
              <a:t>Southern Oscillation Index (SOI)</a:t>
            </a:r>
          </a:p>
          <a:p>
            <a:pPr marL="800100" lvl="1" indent="-342900">
              <a:buFont typeface="Arial" panose="020B0604020202020204" pitchFamily="34" charset="0"/>
              <a:buChar char="•"/>
            </a:pPr>
            <a:r>
              <a:rPr lang="en-US" sz="2800" strike="sngStrike" dirty="0" smtClean="0">
                <a:solidFill>
                  <a:srgbClr val="002060"/>
                </a:solidFill>
              </a:rPr>
              <a:t>Rainfall (CHIRPS)</a:t>
            </a:r>
            <a:endParaRPr lang="en-US" sz="2800" strike="sngStrike" dirty="0">
              <a:solidFill>
                <a:srgbClr val="002060"/>
              </a:solidFill>
            </a:endParaRPr>
          </a:p>
          <a:p>
            <a:pPr marL="342900" indent="-342900">
              <a:buFont typeface="Arial" panose="020B0604020202020204" pitchFamily="34" charset="0"/>
              <a:buChar char="•"/>
            </a:pPr>
            <a:r>
              <a:rPr lang="en-US" sz="2800" strike="sngStrike" dirty="0" smtClean="0">
                <a:solidFill>
                  <a:srgbClr val="002060"/>
                </a:solidFill>
              </a:rPr>
              <a:t>Deforestation on Hispaniola</a:t>
            </a:r>
            <a:endParaRPr lang="en-US" sz="2800" strike="sngStrike" dirty="0">
              <a:solidFill>
                <a:srgbClr val="002060"/>
              </a:solidFill>
            </a:endParaRPr>
          </a:p>
          <a:p>
            <a:pPr marL="342900" indent="-342900">
              <a:buFont typeface="Arial" panose="020B0604020202020204" pitchFamily="34" charset="0"/>
              <a:buChar char="•"/>
            </a:pPr>
            <a:r>
              <a:rPr lang="en-US" sz="2800" dirty="0" smtClean="0">
                <a:solidFill>
                  <a:srgbClr val="002060"/>
                </a:solidFill>
              </a:rPr>
              <a:t>Mast status</a:t>
            </a:r>
            <a:endParaRPr lang="en-US" sz="2800" dirty="0">
              <a:solidFill>
                <a:srgbClr val="002060"/>
              </a:solidFill>
            </a:endParaRPr>
          </a:p>
          <a:p>
            <a:pPr marL="342900" indent="-342900">
              <a:buFont typeface="Arial" panose="020B0604020202020204" pitchFamily="34" charset="0"/>
              <a:buChar char="•"/>
            </a:pPr>
            <a:r>
              <a:rPr lang="en-US" sz="2800" strike="sngStrike" dirty="0" smtClean="0">
                <a:solidFill>
                  <a:srgbClr val="002060"/>
                </a:solidFill>
              </a:rPr>
              <a:t>Tropical storm frequency</a:t>
            </a:r>
          </a:p>
          <a:p>
            <a:pPr marL="342900" indent="-342900">
              <a:buFont typeface="Arial" panose="020B0604020202020204" pitchFamily="34" charset="0"/>
              <a:buChar char="•"/>
            </a:pPr>
            <a:r>
              <a:rPr lang="en-US" sz="2800" strike="sngStrike" dirty="0" smtClean="0">
                <a:solidFill>
                  <a:srgbClr val="002060"/>
                </a:solidFill>
              </a:rPr>
              <a:t>Age &amp; sex</a:t>
            </a:r>
            <a:endParaRPr lang="en-US" sz="2800" strike="sngStrike" dirty="0" smtClean="0">
              <a:solidFill>
                <a:srgbClr val="002060"/>
              </a:solidFill>
            </a:endParaRPr>
          </a:p>
        </p:txBody>
      </p:sp>
    </p:spTree>
    <p:extLst>
      <p:ext uri="{BB962C8B-B14F-4D97-AF65-F5344CB8AC3E}">
        <p14:creationId xmlns:p14="http://schemas.microsoft.com/office/powerpoint/2010/main" val="347184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Challenges from a changing climate</a:t>
            </a:r>
            <a:endParaRPr lang="en-US" sz="3000" dirty="0">
              <a:ln w="18415" cmpd="sng">
                <a:solidFill>
                  <a:srgbClr val="FFFFFF"/>
                </a:solidFill>
                <a:prstDash val="solid"/>
              </a:ln>
              <a:solidFill>
                <a:schemeClr val="bg1"/>
              </a:solidFill>
            </a:endParaRPr>
          </a:p>
        </p:txBody>
      </p:sp>
      <p:grpSp>
        <p:nvGrpSpPr>
          <p:cNvPr id="8" name="Group 7"/>
          <p:cNvGrpSpPr/>
          <p:nvPr/>
        </p:nvGrpSpPr>
        <p:grpSpPr>
          <a:xfrm>
            <a:off x="990600" y="1320799"/>
            <a:ext cx="4216400" cy="5159519"/>
            <a:chOff x="990600" y="1320799"/>
            <a:chExt cx="4216400" cy="5159519"/>
          </a:xfrm>
        </p:grpSpPr>
        <p:pic>
          <p:nvPicPr>
            <p:cNvPr id="2" name="Picture 1"/>
            <p:cNvPicPr>
              <a:picLocks noChangeAspect="1"/>
            </p:cNvPicPr>
            <p:nvPr/>
          </p:nvPicPr>
          <p:blipFill rotWithShape="1">
            <a:blip r:embed="rId3"/>
            <a:srcRect l="18483" t="12908" r="49173" b="13631"/>
            <a:stretch/>
          </p:blipFill>
          <p:spPr>
            <a:xfrm>
              <a:off x="990600" y="1320799"/>
              <a:ext cx="4038600" cy="5159519"/>
            </a:xfrm>
            <a:prstGeom prst="rect">
              <a:avLst/>
            </a:prstGeom>
          </p:spPr>
        </p:pic>
        <p:sp>
          <p:nvSpPr>
            <p:cNvPr id="3" name="Rectangle 2"/>
            <p:cNvSpPr/>
            <p:nvPr/>
          </p:nvSpPr>
          <p:spPr>
            <a:xfrm>
              <a:off x="4241800" y="3606799"/>
              <a:ext cx="965200" cy="2019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806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Next steps for Bicknell’s Thrush research</a:t>
            </a:r>
            <a:endParaRPr lang="en-US" sz="3000" dirty="0">
              <a:ln w="18415" cmpd="sng">
                <a:solidFill>
                  <a:srgbClr val="FFFFFF"/>
                </a:solidFill>
                <a:prstDash val="solid"/>
              </a:ln>
              <a:solidFill>
                <a:schemeClr val="bg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516" t="11481" r="17404" b="21297"/>
          <a:stretch/>
        </p:blipFill>
        <p:spPr>
          <a:xfrm>
            <a:off x="2222500" y="2262426"/>
            <a:ext cx="2768600" cy="4036152"/>
          </a:xfrm>
          <a:prstGeom prst="rect">
            <a:avLst/>
          </a:prstGeom>
        </p:spPr>
      </p:pic>
      <p:sp>
        <p:nvSpPr>
          <p:cNvPr id="8" name="TextBox 7"/>
          <p:cNvSpPr txBox="1"/>
          <p:nvPr/>
        </p:nvSpPr>
        <p:spPr>
          <a:xfrm>
            <a:off x="622300" y="1523306"/>
            <a:ext cx="7843344"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Understanding migratory connectivity</a:t>
            </a:r>
            <a:endParaRPr lang="en-US" sz="2800" dirty="0">
              <a:solidFill>
                <a:srgbClr val="002060"/>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0516" t="11481" r="17404" b="21297"/>
          <a:stretch/>
        </p:blipFill>
        <p:spPr>
          <a:xfrm>
            <a:off x="6578600" y="2262426"/>
            <a:ext cx="2768600" cy="4036152"/>
          </a:xfrm>
          <a:prstGeom prst="rect">
            <a:avLst/>
          </a:prstGeom>
          <a:ln>
            <a:solidFill>
              <a:srgbClr val="FF99CC"/>
            </a:solidFill>
          </a:ln>
        </p:spPr>
      </p:pic>
      <p:sp>
        <p:nvSpPr>
          <p:cNvPr id="10" name="Freeform 9"/>
          <p:cNvSpPr/>
          <p:nvPr/>
        </p:nvSpPr>
        <p:spPr>
          <a:xfrm>
            <a:off x="3781425" y="2752725"/>
            <a:ext cx="133350" cy="3076575"/>
          </a:xfrm>
          <a:custGeom>
            <a:avLst/>
            <a:gdLst>
              <a:gd name="connsiteX0" fmla="*/ 0 w 133350"/>
              <a:gd name="connsiteY0" fmla="*/ 0 h 3076575"/>
              <a:gd name="connsiteX1" fmla="*/ 133350 w 133350"/>
              <a:gd name="connsiteY1" fmla="*/ 3076575 h 3076575"/>
            </a:gdLst>
            <a:ahLst/>
            <a:cxnLst>
              <a:cxn ang="0">
                <a:pos x="connsiteX0" y="connsiteY0"/>
              </a:cxn>
              <a:cxn ang="0">
                <a:pos x="connsiteX1" y="connsiteY1"/>
              </a:cxn>
            </a:cxnLst>
            <a:rect l="l" t="t" r="r" b="b"/>
            <a:pathLst>
              <a:path w="133350" h="3076575">
                <a:moveTo>
                  <a:pt x="0" y="0"/>
                </a:moveTo>
                <a:lnTo>
                  <a:pt x="133350" y="3076575"/>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781424" y="2742214"/>
            <a:ext cx="219075" cy="3087086"/>
          </a:xfrm>
          <a:custGeom>
            <a:avLst/>
            <a:gdLst>
              <a:gd name="connsiteX0" fmla="*/ 0 w 133350"/>
              <a:gd name="connsiteY0" fmla="*/ 0 h 3076575"/>
              <a:gd name="connsiteX1" fmla="*/ 133350 w 133350"/>
              <a:gd name="connsiteY1" fmla="*/ 3076575 h 3076575"/>
            </a:gdLst>
            <a:ahLst/>
            <a:cxnLst>
              <a:cxn ang="0">
                <a:pos x="connsiteX0" y="connsiteY0"/>
              </a:cxn>
              <a:cxn ang="0">
                <a:pos x="connsiteX1" y="connsiteY1"/>
              </a:cxn>
            </a:cxnLst>
            <a:rect l="l" t="t" r="r" b="b"/>
            <a:pathLst>
              <a:path w="133350" h="3076575">
                <a:moveTo>
                  <a:pt x="0" y="0"/>
                </a:moveTo>
                <a:lnTo>
                  <a:pt x="133350" y="3076575"/>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585879" y="2781300"/>
            <a:ext cx="376521" cy="3038475"/>
          </a:xfrm>
          <a:custGeom>
            <a:avLst/>
            <a:gdLst>
              <a:gd name="connsiteX0" fmla="*/ 195546 w 376521"/>
              <a:gd name="connsiteY0" fmla="*/ 0 h 3038475"/>
              <a:gd name="connsiteX1" fmla="*/ 5046 w 376521"/>
              <a:gd name="connsiteY1" fmla="*/ 552450 h 3038475"/>
              <a:gd name="connsiteX2" fmla="*/ 376521 w 376521"/>
              <a:gd name="connsiteY2" fmla="*/ 3038475 h 3038475"/>
            </a:gdLst>
            <a:ahLst/>
            <a:cxnLst>
              <a:cxn ang="0">
                <a:pos x="connsiteX0" y="connsiteY0"/>
              </a:cxn>
              <a:cxn ang="0">
                <a:pos x="connsiteX1" y="connsiteY1"/>
              </a:cxn>
              <a:cxn ang="0">
                <a:pos x="connsiteX2" y="connsiteY2"/>
              </a:cxn>
            </a:cxnLst>
            <a:rect l="l" t="t" r="r" b="b"/>
            <a:pathLst>
              <a:path w="376521" h="3038475">
                <a:moveTo>
                  <a:pt x="195546" y="0"/>
                </a:moveTo>
                <a:cubicBezTo>
                  <a:pt x="85215" y="23019"/>
                  <a:pt x="-25116" y="46038"/>
                  <a:pt x="5046" y="552450"/>
                </a:cubicBezTo>
                <a:cubicBezTo>
                  <a:pt x="35208" y="1058862"/>
                  <a:pt x="205864" y="2048668"/>
                  <a:pt x="376521" y="3038475"/>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047077" y="2800350"/>
            <a:ext cx="877223" cy="3000375"/>
          </a:xfrm>
          <a:custGeom>
            <a:avLst/>
            <a:gdLst>
              <a:gd name="connsiteX0" fmla="*/ 743873 w 877223"/>
              <a:gd name="connsiteY0" fmla="*/ 0 h 3000375"/>
              <a:gd name="connsiteX1" fmla="*/ 923 w 877223"/>
              <a:gd name="connsiteY1" fmla="*/ 1123950 h 3000375"/>
              <a:gd name="connsiteX2" fmla="*/ 877223 w 877223"/>
              <a:gd name="connsiteY2" fmla="*/ 3000375 h 3000375"/>
            </a:gdLst>
            <a:ahLst/>
            <a:cxnLst>
              <a:cxn ang="0">
                <a:pos x="connsiteX0" y="connsiteY0"/>
              </a:cxn>
              <a:cxn ang="0">
                <a:pos x="connsiteX1" y="connsiteY1"/>
              </a:cxn>
              <a:cxn ang="0">
                <a:pos x="connsiteX2" y="connsiteY2"/>
              </a:cxn>
            </a:cxnLst>
            <a:rect l="l" t="t" r="r" b="b"/>
            <a:pathLst>
              <a:path w="877223" h="3000375">
                <a:moveTo>
                  <a:pt x="743873" y="0"/>
                </a:moveTo>
                <a:cubicBezTo>
                  <a:pt x="361285" y="311944"/>
                  <a:pt x="-21302" y="623888"/>
                  <a:pt x="923" y="1123950"/>
                </a:cubicBezTo>
                <a:cubicBezTo>
                  <a:pt x="23148" y="1624012"/>
                  <a:pt x="450185" y="2312193"/>
                  <a:pt x="877223" y="3000375"/>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8147050" y="2762249"/>
            <a:ext cx="318594" cy="3143251"/>
          </a:xfrm>
          <a:custGeom>
            <a:avLst/>
            <a:gdLst>
              <a:gd name="connsiteX0" fmla="*/ 0 w 133350"/>
              <a:gd name="connsiteY0" fmla="*/ 0 h 3076575"/>
              <a:gd name="connsiteX1" fmla="*/ 133350 w 133350"/>
              <a:gd name="connsiteY1" fmla="*/ 3076575 h 3076575"/>
            </a:gdLst>
            <a:ahLst/>
            <a:cxnLst>
              <a:cxn ang="0">
                <a:pos x="connsiteX0" y="connsiteY0"/>
              </a:cxn>
              <a:cxn ang="0">
                <a:pos x="connsiteX1" y="connsiteY1"/>
              </a:cxn>
            </a:cxnLst>
            <a:rect l="l" t="t" r="r" b="b"/>
            <a:pathLst>
              <a:path w="133350" h="3076575">
                <a:moveTo>
                  <a:pt x="0" y="0"/>
                </a:moveTo>
                <a:lnTo>
                  <a:pt x="133350" y="3076575"/>
                </a:lnTo>
              </a:path>
            </a:pathLst>
          </a:cu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8147050" y="2771775"/>
            <a:ext cx="730250" cy="3133725"/>
          </a:xfrm>
          <a:custGeom>
            <a:avLst/>
            <a:gdLst>
              <a:gd name="connsiteX0" fmla="*/ 0 w 133350"/>
              <a:gd name="connsiteY0" fmla="*/ 0 h 3076575"/>
              <a:gd name="connsiteX1" fmla="*/ 133350 w 133350"/>
              <a:gd name="connsiteY1" fmla="*/ 3076575 h 3076575"/>
            </a:gdLst>
            <a:ahLst/>
            <a:cxnLst>
              <a:cxn ang="0">
                <a:pos x="connsiteX0" y="connsiteY0"/>
              </a:cxn>
              <a:cxn ang="0">
                <a:pos x="connsiteX1" y="connsiteY1"/>
              </a:cxn>
            </a:cxnLst>
            <a:rect l="l" t="t" r="r" b="b"/>
            <a:pathLst>
              <a:path w="133350" h="3076575">
                <a:moveTo>
                  <a:pt x="0" y="0"/>
                </a:moveTo>
                <a:lnTo>
                  <a:pt x="133350" y="3076575"/>
                </a:lnTo>
              </a:path>
            </a:pathLst>
          </a:cu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399193" y="2790825"/>
            <a:ext cx="754207" cy="2790825"/>
          </a:xfrm>
          <a:custGeom>
            <a:avLst/>
            <a:gdLst>
              <a:gd name="connsiteX0" fmla="*/ 754207 w 754207"/>
              <a:gd name="connsiteY0" fmla="*/ 0 h 2790825"/>
              <a:gd name="connsiteX1" fmla="*/ 39832 w 754207"/>
              <a:gd name="connsiteY1" fmla="*/ 1066800 h 2790825"/>
              <a:gd name="connsiteX2" fmla="*/ 154132 w 754207"/>
              <a:gd name="connsiteY2" fmla="*/ 2790825 h 2790825"/>
            </a:gdLst>
            <a:ahLst/>
            <a:cxnLst>
              <a:cxn ang="0">
                <a:pos x="connsiteX0" y="connsiteY0"/>
              </a:cxn>
              <a:cxn ang="0">
                <a:pos x="connsiteX1" y="connsiteY1"/>
              </a:cxn>
              <a:cxn ang="0">
                <a:pos x="connsiteX2" y="connsiteY2"/>
              </a:cxn>
            </a:cxnLst>
            <a:rect l="l" t="t" r="r" b="b"/>
            <a:pathLst>
              <a:path w="754207" h="2790825">
                <a:moveTo>
                  <a:pt x="754207" y="0"/>
                </a:moveTo>
                <a:cubicBezTo>
                  <a:pt x="447025" y="300831"/>
                  <a:pt x="139844" y="601663"/>
                  <a:pt x="39832" y="1066800"/>
                </a:cubicBezTo>
                <a:cubicBezTo>
                  <a:pt x="-60180" y="1531937"/>
                  <a:pt x="46976" y="2161381"/>
                  <a:pt x="154132" y="2790825"/>
                </a:cubicBezTo>
              </a:path>
            </a:pathLst>
          </a:cu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86675" y="2800350"/>
            <a:ext cx="447675" cy="3124200"/>
          </a:xfrm>
          <a:custGeom>
            <a:avLst/>
            <a:gdLst>
              <a:gd name="connsiteX0" fmla="*/ 447675 w 447675"/>
              <a:gd name="connsiteY0" fmla="*/ 0 h 3124200"/>
              <a:gd name="connsiteX1" fmla="*/ 76200 w 447675"/>
              <a:gd name="connsiteY1" fmla="*/ 942975 h 3124200"/>
              <a:gd name="connsiteX2" fmla="*/ 0 w 447675"/>
              <a:gd name="connsiteY2" fmla="*/ 3124200 h 3124200"/>
            </a:gdLst>
            <a:ahLst/>
            <a:cxnLst>
              <a:cxn ang="0">
                <a:pos x="connsiteX0" y="connsiteY0"/>
              </a:cxn>
              <a:cxn ang="0">
                <a:pos x="connsiteX1" y="connsiteY1"/>
              </a:cxn>
              <a:cxn ang="0">
                <a:pos x="connsiteX2" y="connsiteY2"/>
              </a:cxn>
            </a:cxnLst>
            <a:rect l="l" t="t" r="r" b="b"/>
            <a:pathLst>
              <a:path w="447675" h="3124200">
                <a:moveTo>
                  <a:pt x="447675" y="0"/>
                </a:moveTo>
                <a:cubicBezTo>
                  <a:pt x="299243" y="211137"/>
                  <a:pt x="150812" y="422275"/>
                  <a:pt x="76200" y="942975"/>
                </a:cubicBezTo>
                <a:cubicBezTo>
                  <a:pt x="1587" y="1463675"/>
                  <a:pt x="793" y="2293937"/>
                  <a:pt x="0" y="3124200"/>
                </a:cubicBezTo>
              </a:path>
            </a:pathLst>
          </a:cu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407167" y="4041486"/>
            <a:ext cx="663580" cy="584775"/>
          </a:xfrm>
          <a:prstGeom prst="rect">
            <a:avLst/>
          </a:prstGeom>
          <a:noFill/>
        </p:spPr>
        <p:txBody>
          <a:bodyPr wrap="none" rtlCol="0">
            <a:spAutoFit/>
          </a:bodyPr>
          <a:lstStyle/>
          <a:p>
            <a:r>
              <a:rPr lang="en-US" sz="3200" dirty="0" smtClean="0"/>
              <a:t>Vs.</a:t>
            </a:r>
            <a:endParaRPr lang="en-US" sz="3200" dirty="0"/>
          </a:p>
        </p:txBody>
      </p:sp>
    </p:spTree>
    <p:extLst>
      <p:ext uri="{BB962C8B-B14F-4D97-AF65-F5344CB8AC3E}">
        <p14:creationId xmlns:p14="http://schemas.microsoft.com/office/powerpoint/2010/main" val="3895342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Next steps for Bicknell’s Thrush research</a:t>
            </a:r>
            <a:endParaRPr lang="en-US" sz="3000" dirty="0">
              <a:ln w="18415" cmpd="sng">
                <a:solidFill>
                  <a:srgbClr val="FFFFFF"/>
                </a:solidFill>
                <a:prstDash val="solid"/>
              </a:ln>
              <a:solidFill>
                <a:schemeClr val="bg1"/>
              </a:solidFill>
            </a:endParaRPr>
          </a:p>
        </p:txBody>
      </p:sp>
      <p:sp>
        <p:nvSpPr>
          <p:cNvPr id="8" name="TextBox 7"/>
          <p:cNvSpPr txBox="1"/>
          <p:nvPr/>
        </p:nvSpPr>
        <p:spPr>
          <a:xfrm>
            <a:off x="622300" y="1523306"/>
            <a:ext cx="10160000"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Understanding migratory connectivity</a:t>
            </a:r>
          </a:p>
          <a:p>
            <a:pPr marL="342900" indent="-342900">
              <a:buFont typeface="Arial" panose="020B0604020202020204" pitchFamily="34" charset="0"/>
              <a:buChar char="•"/>
            </a:pPr>
            <a:r>
              <a:rPr lang="en-US" sz="2800" dirty="0" smtClean="0">
                <a:solidFill>
                  <a:srgbClr val="002060"/>
                </a:solidFill>
              </a:rPr>
              <a:t>Separating survival from emigration on the breeding grounds</a:t>
            </a:r>
            <a:endParaRPr lang="en-US" sz="2800" dirty="0">
              <a:solidFill>
                <a:srgbClr val="002060"/>
              </a:solidFill>
            </a:endParaRPr>
          </a:p>
        </p:txBody>
      </p:sp>
    </p:spTree>
    <p:extLst>
      <p:ext uri="{BB962C8B-B14F-4D97-AF65-F5344CB8AC3E}">
        <p14:creationId xmlns:p14="http://schemas.microsoft.com/office/powerpoint/2010/main" val="283124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Next steps for Bicknell’s Thrush research</a:t>
            </a:r>
            <a:endParaRPr lang="en-US" sz="3000" dirty="0">
              <a:ln w="18415" cmpd="sng">
                <a:solidFill>
                  <a:srgbClr val="FFFFFF"/>
                </a:solidFill>
                <a:prstDash val="solid"/>
              </a:ln>
              <a:solidFill>
                <a:schemeClr val="bg1"/>
              </a:solidFill>
            </a:endParaRPr>
          </a:p>
        </p:txBody>
      </p:sp>
      <p:sp>
        <p:nvSpPr>
          <p:cNvPr id="8" name="TextBox 7"/>
          <p:cNvSpPr txBox="1"/>
          <p:nvPr/>
        </p:nvSpPr>
        <p:spPr>
          <a:xfrm>
            <a:off x="622300" y="1523306"/>
            <a:ext cx="10160000"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Understanding migratory connectivity</a:t>
            </a:r>
          </a:p>
          <a:p>
            <a:pPr marL="342900" indent="-342900">
              <a:buFont typeface="Arial" panose="020B0604020202020204" pitchFamily="34" charset="0"/>
              <a:buChar char="•"/>
            </a:pPr>
            <a:r>
              <a:rPr lang="en-US" sz="2800" dirty="0" smtClean="0">
                <a:solidFill>
                  <a:srgbClr val="002060"/>
                </a:solidFill>
              </a:rPr>
              <a:t>Separating survival from emigration on the breeding grounds</a:t>
            </a:r>
          </a:p>
          <a:p>
            <a:pPr marL="342900" indent="-342900">
              <a:buFont typeface="Arial" panose="020B0604020202020204" pitchFamily="34" charset="0"/>
              <a:buChar char="•"/>
            </a:pPr>
            <a:r>
              <a:rPr lang="en-US" sz="2800" dirty="0" smtClean="0">
                <a:solidFill>
                  <a:srgbClr val="002060"/>
                </a:solidFill>
              </a:rPr>
              <a:t>Teasing out non-moisture signals from SOI and NDVI</a:t>
            </a:r>
            <a:endParaRPr lang="en-US" sz="2800" dirty="0">
              <a:solidFill>
                <a:srgbClr val="002060"/>
              </a:solidFill>
            </a:endParaRPr>
          </a:p>
        </p:txBody>
      </p:sp>
      <p:pic>
        <p:nvPicPr>
          <p:cNvPr id="5" name="Picture 4"/>
          <p:cNvPicPr>
            <a:picLocks noChangeAspect="1"/>
          </p:cNvPicPr>
          <p:nvPr/>
        </p:nvPicPr>
        <p:blipFill rotWithShape="1">
          <a:blip r:embed="rId3"/>
          <a:srcRect l="38472" t="51156" r="39514" b="14333"/>
          <a:stretch/>
        </p:blipFill>
        <p:spPr>
          <a:xfrm>
            <a:off x="4305300" y="3637260"/>
            <a:ext cx="2794000" cy="2463800"/>
          </a:xfrm>
          <a:prstGeom prst="rect">
            <a:avLst/>
          </a:prstGeom>
        </p:spPr>
      </p:pic>
      <p:sp>
        <p:nvSpPr>
          <p:cNvPr id="6" name="TextBox 5"/>
          <p:cNvSpPr txBox="1"/>
          <p:nvPr/>
        </p:nvSpPr>
        <p:spPr>
          <a:xfrm>
            <a:off x="7227087" y="3771900"/>
            <a:ext cx="3176575" cy="646331"/>
          </a:xfrm>
          <a:prstGeom prst="rect">
            <a:avLst/>
          </a:prstGeom>
          <a:noFill/>
        </p:spPr>
        <p:txBody>
          <a:bodyPr wrap="none" rtlCol="0">
            <a:spAutoFit/>
          </a:bodyPr>
          <a:lstStyle/>
          <a:p>
            <a:r>
              <a:rPr lang="en-US" dirty="0" smtClean="0"/>
              <a:t>National Weather Service data</a:t>
            </a:r>
          </a:p>
          <a:p>
            <a:r>
              <a:rPr lang="en-US" dirty="0" smtClean="0"/>
              <a:t>(Puerto Rico + US Virgin Islands)</a:t>
            </a:r>
            <a:endParaRPr lang="en-US" dirty="0"/>
          </a:p>
        </p:txBody>
      </p:sp>
      <p:pic>
        <p:nvPicPr>
          <p:cNvPr id="7" name="Picture 6"/>
          <p:cNvPicPr>
            <a:picLocks noChangeAspect="1"/>
          </p:cNvPicPr>
          <p:nvPr/>
        </p:nvPicPr>
        <p:blipFill rotWithShape="1">
          <a:blip r:embed="rId3"/>
          <a:srcRect l="38472" t="16183" r="39514" b="49555"/>
          <a:stretch/>
        </p:blipFill>
        <p:spPr>
          <a:xfrm>
            <a:off x="1383513" y="3637260"/>
            <a:ext cx="2794000" cy="2446040"/>
          </a:xfrm>
          <a:prstGeom prst="rect">
            <a:avLst/>
          </a:prstGeom>
        </p:spPr>
      </p:pic>
    </p:spTree>
    <p:extLst>
      <p:ext uri="{BB962C8B-B14F-4D97-AF65-F5344CB8AC3E}">
        <p14:creationId xmlns:p14="http://schemas.microsoft.com/office/powerpoint/2010/main" val="3123857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Next steps for Bicknell’s Thrush research</a:t>
            </a:r>
            <a:endParaRPr lang="en-US" sz="3000" dirty="0">
              <a:ln w="18415" cmpd="sng">
                <a:solidFill>
                  <a:srgbClr val="FFFFFF"/>
                </a:solidFill>
                <a:prstDash val="solid"/>
              </a:ln>
              <a:solidFill>
                <a:schemeClr val="bg1"/>
              </a:solidFill>
            </a:endParaRPr>
          </a:p>
        </p:txBody>
      </p:sp>
      <p:sp>
        <p:nvSpPr>
          <p:cNvPr id="8" name="TextBox 7"/>
          <p:cNvSpPr txBox="1"/>
          <p:nvPr/>
        </p:nvSpPr>
        <p:spPr>
          <a:xfrm>
            <a:off x="622300" y="1523306"/>
            <a:ext cx="10160000"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Understanding migratory connectivity</a:t>
            </a:r>
          </a:p>
          <a:p>
            <a:pPr marL="342900" indent="-342900">
              <a:buFont typeface="Arial" panose="020B0604020202020204" pitchFamily="34" charset="0"/>
              <a:buChar char="•"/>
            </a:pPr>
            <a:r>
              <a:rPr lang="en-US" sz="2800" dirty="0" smtClean="0">
                <a:solidFill>
                  <a:srgbClr val="002060"/>
                </a:solidFill>
              </a:rPr>
              <a:t>Separating survival from emigration on the breeding grounds</a:t>
            </a:r>
          </a:p>
          <a:p>
            <a:pPr marL="342900" indent="-342900">
              <a:buFont typeface="Arial" panose="020B0604020202020204" pitchFamily="34" charset="0"/>
              <a:buChar char="•"/>
            </a:pPr>
            <a:r>
              <a:rPr lang="en-US" sz="2800" dirty="0" smtClean="0">
                <a:solidFill>
                  <a:srgbClr val="002060"/>
                </a:solidFill>
              </a:rPr>
              <a:t>Teasing out non-moisture signals from SOI and NDVI</a:t>
            </a:r>
          </a:p>
          <a:p>
            <a:pPr marL="342900" indent="-342900">
              <a:buFont typeface="Arial" panose="020B0604020202020204" pitchFamily="34" charset="0"/>
              <a:buChar char="•"/>
            </a:pPr>
            <a:r>
              <a:rPr lang="en-US" sz="2800" dirty="0" smtClean="0">
                <a:solidFill>
                  <a:srgbClr val="002060"/>
                </a:solidFill>
              </a:rPr>
              <a:t>Direct measurements of food availability and weather on the wintering grounds</a:t>
            </a:r>
            <a:endParaRPr lang="en-US" sz="2800" dirty="0">
              <a:solidFill>
                <a:srgbClr val="002060"/>
              </a:solidFill>
            </a:endParaRPr>
          </a:p>
        </p:txBody>
      </p:sp>
      <p:pic>
        <p:nvPicPr>
          <p:cNvPr id="6146" name="Picture 2" descr="4561860247 50da5570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3959373"/>
            <a:ext cx="3197225" cy="24682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tatic.inaturalist.org/photos/12188732/large.jpeg?15123384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8775" y="3959373"/>
            <a:ext cx="3730625" cy="247736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tatic.inaturalist.org/photos/8571865/large.jpeg?14980884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8475" y="3959373"/>
            <a:ext cx="3291011" cy="246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712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Contact me at jhill@vtecostudies.org </a:t>
            </a:r>
          </a:p>
          <a:p>
            <a:pPr algn="ctr" eaLnBrk="0" hangingPunct="0"/>
            <a:r>
              <a:rPr lang="en-US" sz="3000" dirty="0">
                <a:solidFill>
                  <a:schemeClr val="bg1"/>
                </a:solidFill>
              </a:rPr>
              <a:t>f</a:t>
            </a:r>
            <a:r>
              <a:rPr lang="en-US" sz="3000" dirty="0" smtClean="0">
                <a:solidFill>
                  <a:schemeClr val="bg1"/>
                </a:solidFill>
              </a:rPr>
              <a:t>or data, R code, shapefiles &amp; collaboration</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2639"/>
          <a:stretch/>
        </p:blipFill>
        <p:spPr>
          <a:xfrm>
            <a:off x="6275663" y="1583511"/>
            <a:ext cx="5492826" cy="4510315"/>
          </a:xfrm>
          <a:prstGeom prst="rect">
            <a:avLst/>
          </a:prstGeom>
        </p:spPr>
      </p:pic>
      <p:sp>
        <p:nvSpPr>
          <p:cNvPr id="13" name="TextBox 12"/>
          <p:cNvSpPr txBox="1"/>
          <p:nvPr/>
        </p:nvSpPr>
        <p:spPr>
          <a:xfrm>
            <a:off x="384375" y="2123508"/>
            <a:ext cx="5558972" cy="3416320"/>
          </a:xfrm>
          <a:prstGeom prst="rect">
            <a:avLst/>
          </a:prstGeom>
          <a:solidFill>
            <a:srgbClr val="C6D9F1"/>
          </a:solidFill>
        </p:spPr>
        <p:txBody>
          <a:bodyPr wrap="square" rtlCol="0">
            <a:spAutoFit/>
          </a:bodyPr>
          <a:lstStyle/>
          <a:p>
            <a:r>
              <a:rPr lang="en-US" dirty="0" smtClean="0"/>
              <a:t>Funding generously provided: </a:t>
            </a:r>
            <a:r>
              <a:rPr lang="en-US" dirty="0" smtClean="0"/>
              <a:t>FEMC and the Mt. Mansfield Company and the generous gifts of private individuals.</a:t>
            </a:r>
          </a:p>
          <a:p>
            <a:endParaRPr lang="en-US" dirty="0" smtClean="0"/>
          </a:p>
          <a:p>
            <a:r>
              <a:rPr lang="en-US" dirty="0" smtClean="0"/>
              <a:t>Thank </a:t>
            </a:r>
            <a:r>
              <a:rPr lang="en-US" dirty="0"/>
              <a:t>you to the ESRI Conservation GIS </a:t>
            </a:r>
            <a:r>
              <a:rPr lang="en-US" dirty="0" smtClean="0"/>
              <a:t>Program for software and support.</a:t>
            </a:r>
          </a:p>
          <a:p>
            <a:endParaRPr lang="en-US" dirty="0"/>
          </a:p>
          <a:p>
            <a:r>
              <a:rPr lang="en-US" dirty="0" smtClean="0"/>
              <a:t>Thank you to the International </a:t>
            </a:r>
            <a:r>
              <a:rPr lang="en-US" dirty="0"/>
              <a:t>Bicknell’s Thrush Conservation Group (IBTCG) for prioritizing MBW as a key conservation action. </a:t>
            </a:r>
          </a:p>
          <a:p>
            <a:endParaRPr lang="en-US" dirty="0" smtClean="0"/>
          </a:p>
          <a:p>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863" t="41333" r="10026" b="39333"/>
          <a:stretch/>
        </p:blipFill>
        <p:spPr>
          <a:xfrm>
            <a:off x="6275663" y="1583511"/>
            <a:ext cx="3051217" cy="918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9204012"/>
      </p:ext>
    </p:extLst>
  </p:cSld>
  <p:clrMapOvr>
    <a:masterClrMapping/>
  </p:clrMapOvr>
  <mc:AlternateContent xmlns:mc="http://schemas.openxmlformats.org/markup-compatibility/2006" xmlns:p14="http://schemas.microsoft.com/office/powerpoint/2010/main">
    <mc:Choice Requires="p14">
      <p:transition spd="slow" p14:dur="2000" advTm="16000"/>
    </mc:Choice>
    <mc:Fallback xmlns="">
      <p:transition spd="slow" advTm="16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Challenges from a changing climate</a:t>
            </a:r>
            <a:endParaRPr lang="en-US" sz="3000" dirty="0">
              <a:ln w="18415" cmpd="sng">
                <a:solidFill>
                  <a:srgbClr val="FFFFFF"/>
                </a:solidFill>
                <a:prstDash val="solid"/>
              </a:ln>
              <a:solidFill>
                <a:schemeClr val="bg1"/>
              </a:solidFill>
            </a:endParaRPr>
          </a:p>
        </p:txBody>
      </p:sp>
      <p:grpSp>
        <p:nvGrpSpPr>
          <p:cNvPr id="8" name="Group 7"/>
          <p:cNvGrpSpPr/>
          <p:nvPr/>
        </p:nvGrpSpPr>
        <p:grpSpPr>
          <a:xfrm>
            <a:off x="990600" y="1320799"/>
            <a:ext cx="4216400" cy="5159519"/>
            <a:chOff x="990600" y="1320799"/>
            <a:chExt cx="4216400" cy="5159519"/>
          </a:xfrm>
        </p:grpSpPr>
        <p:pic>
          <p:nvPicPr>
            <p:cNvPr id="2" name="Picture 1"/>
            <p:cNvPicPr>
              <a:picLocks noChangeAspect="1"/>
            </p:cNvPicPr>
            <p:nvPr/>
          </p:nvPicPr>
          <p:blipFill rotWithShape="1">
            <a:blip r:embed="rId3"/>
            <a:srcRect l="18483" t="12908" r="49173" b="13631"/>
            <a:stretch/>
          </p:blipFill>
          <p:spPr>
            <a:xfrm>
              <a:off x="990600" y="1320799"/>
              <a:ext cx="4038600" cy="5159519"/>
            </a:xfrm>
            <a:prstGeom prst="rect">
              <a:avLst/>
            </a:prstGeom>
          </p:spPr>
        </p:pic>
        <p:sp>
          <p:nvSpPr>
            <p:cNvPr id="3" name="Rectangle 2"/>
            <p:cNvSpPr/>
            <p:nvPr/>
          </p:nvSpPr>
          <p:spPr>
            <a:xfrm>
              <a:off x="4241800" y="3606799"/>
              <a:ext cx="965200" cy="2019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35550"/>
          <a:stretch/>
        </p:blipFill>
        <p:spPr>
          <a:xfrm>
            <a:off x="5060950" y="1435608"/>
            <a:ext cx="5696857" cy="5324475"/>
          </a:xfrm>
          <a:prstGeom prst="rect">
            <a:avLst/>
          </a:prstGeom>
        </p:spPr>
      </p:pic>
      <p:sp>
        <p:nvSpPr>
          <p:cNvPr id="7" name="TextBox 6"/>
          <p:cNvSpPr txBox="1"/>
          <p:nvPr/>
        </p:nvSpPr>
        <p:spPr>
          <a:xfrm>
            <a:off x="10047514" y="3682347"/>
            <a:ext cx="1420585" cy="415498"/>
          </a:xfrm>
          <a:prstGeom prst="rect">
            <a:avLst/>
          </a:prstGeom>
          <a:noFill/>
        </p:spPr>
        <p:txBody>
          <a:bodyPr wrap="square" rtlCol="0">
            <a:spAutoFit/>
          </a:bodyPr>
          <a:lstStyle/>
          <a:p>
            <a:r>
              <a:rPr lang="en-US" sz="1050" dirty="0" smtClean="0"/>
              <a:t>Iverson et al. 2008</a:t>
            </a:r>
          </a:p>
          <a:p>
            <a:r>
              <a:rPr lang="en-US" sz="1050" dirty="0" smtClean="0"/>
              <a:t>Wang et al. 2016</a:t>
            </a:r>
            <a:endParaRPr lang="en-US" sz="1050" dirty="0"/>
          </a:p>
        </p:txBody>
      </p:sp>
    </p:spTree>
    <p:extLst>
      <p:ext uri="{BB962C8B-B14F-4D97-AF65-F5344CB8AC3E}">
        <p14:creationId xmlns:p14="http://schemas.microsoft.com/office/powerpoint/2010/main" val="261948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97301" y="1816415"/>
            <a:ext cx="5195653" cy="671851"/>
          </a:xfrm>
          <a:prstGeom prst="rect">
            <a:avLst/>
          </a:prstGeom>
          <a:noFill/>
        </p:spPr>
        <p:txBody>
          <a:bodyPr wrap="none" rtlCol="0">
            <a:spAutoFit/>
          </a:bodyPr>
          <a:lstStyle/>
          <a:p>
            <a:pPr algn="ctr">
              <a:lnSpc>
                <a:spcPct val="150000"/>
              </a:lnSpc>
            </a:pPr>
            <a:r>
              <a:rPr lang="en-US" sz="2800" dirty="0" smtClean="0"/>
              <a:t>71,318 </a:t>
            </a:r>
            <a:r>
              <a:rPr lang="en-US" sz="2800" dirty="0" smtClean="0"/>
              <a:t>(95% CRI: 56,080 – 89,748</a:t>
            </a:r>
            <a:r>
              <a:rPr lang="en-US" sz="2800" dirty="0" smtClean="0"/>
              <a:t>)</a:t>
            </a:r>
            <a:endParaRPr lang="en-US" sz="2800" dirty="0" smtClean="0"/>
          </a:p>
        </p:txBody>
      </p:sp>
      <p:sp>
        <p:nvSpPr>
          <p:cNvPr id="4" name="Text Box 3"/>
          <p:cNvSpPr txBox="1">
            <a:spLocks noChangeArrowheads="1"/>
          </p:cNvSpPr>
          <p:nvPr/>
        </p:nvSpPr>
        <p:spPr bwMode="auto">
          <a:xfrm>
            <a:off x="4920343" y="487680"/>
            <a:ext cx="654957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2016 U.S. </a:t>
            </a:r>
            <a:r>
              <a:rPr lang="en-US" sz="3000" dirty="0" smtClean="0">
                <a:solidFill>
                  <a:schemeClr val="bg1"/>
                </a:solidFill>
              </a:rPr>
              <a:t>Bicknell’s Thrush </a:t>
            </a:r>
          </a:p>
          <a:p>
            <a:pPr algn="ctr" eaLnBrk="0" hangingPunct="0"/>
            <a:r>
              <a:rPr lang="en-US" sz="3000" dirty="0" smtClean="0">
                <a:solidFill>
                  <a:schemeClr val="bg1"/>
                </a:solidFill>
              </a:rPr>
              <a:t>population </a:t>
            </a:r>
            <a:r>
              <a:rPr lang="en-US" sz="3000" dirty="0" smtClean="0">
                <a:solidFill>
                  <a:schemeClr val="bg1"/>
                </a:solidFill>
              </a:rPr>
              <a:t>estimate</a:t>
            </a:r>
            <a:endParaRPr lang="en-US" sz="3000" dirty="0">
              <a:ln w="18415" cmpd="sng">
                <a:solidFill>
                  <a:srgbClr val="FFFFFF"/>
                </a:solidFill>
                <a:prstDash val="solid"/>
              </a:ln>
              <a:solidFill>
                <a:schemeClr val="bg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112" r="51202" b="4889"/>
          <a:stretch/>
        </p:blipFill>
        <p:spPr>
          <a:xfrm>
            <a:off x="637391" y="365760"/>
            <a:ext cx="3996562" cy="5822355"/>
          </a:xfrm>
          <a:prstGeom prst="rect">
            <a:avLst/>
          </a:prstGeom>
        </p:spPr>
      </p:pic>
      <p:sp>
        <p:nvSpPr>
          <p:cNvPr id="8" name="TextBox 7"/>
          <p:cNvSpPr txBox="1"/>
          <p:nvPr/>
        </p:nvSpPr>
        <p:spPr>
          <a:xfrm>
            <a:off x="1112520" y="2365156"/>
            <a:ext cx="1039067" cy="246221"/>
          </a:xfrm>
          <a:prstGeom prst="rect">
            <a:avLst/>
          </a:prstGeom>
          <a:noFill/>
        </p:spPr>
        <p:txBody>
          <a:bodyPr wrap="none" rtlCol="0">
            <a:spAutoFit/>
          </a:bodyPr>
          <a:lstStyle/>
          <a:p>
            <a:r>
              <a:rPr lang="en-US" sz="1000" dirty="0" smtClean="0"/>
              <a:t>Katahdin, Maine</a:t>
            </a:r>
            <a:endParaRPr lang="en-US" sz="1000" dirty="0"/>
          </a:p>
        </p:txBody>
      </p:sp>
      <p:pic>
        <p:nvPicPr>
          <p:cNvPr id="7" name="Picture 6"/>
          <p:cNvPicPr>
            <a:picLocks noChangeAspect="1"/>
          </p:cNvPicPr>
          <p:nvPr/>
        </p:nvPicPr>
        <p:blipFill rotWithShape="1">
          <a:blip r:embed="rId4"/>
          <a:srcRect l="19564" t="39357" r="32780" b="23900"/>
          <a:stretch/>
        </p:blipFill>
        <p:spPr>
          <a:xfrm>
            <a:off x="620753" y="4578610"/>
            <a:ext cx="3962400" cy="1718430"/>
          </a:xfrm>
          <a:prstGeom prst="rect">
            <a:avLst/>
          </a:prstGeom>
          <a:solidFill>
            <a:srgbClr val="FFFFFF">
              <a:shade val="85000"/>
            </a:srgbClr>
          </a:solidFill>
          <a:ln w="1905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2367406" y="4002844"/>
            <a:ext cx="390308" cy="441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41" r="3277" b="11144"/>
          <a:stretch/>
        </p:blipFill>
        <p:spPr>
          <a:xfrm>
            <a:off x="10221998" y="4223558"/>
            <a:ext cx="1667885" cy="965737"/>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18818" r="1639"/>
          <a:stretch/>
        </p:blipFill>
        <p:spPr>
          <a:xfrm>
            <a:off x="9319143" y="3217326"/>
            <a:ext cx="1844183" cy="1020277"/>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t="-513" r="4747" b="8871"/>
          <a:stretch/>
        </p:blipFill>
        <p:spPr>
          <a:xfrm>
            <a:off x="8727999" y="4235530"/>
            <a:ext cx="1493999" cy="954417"/>
          </a:xfrm>
          <a:prstGeom prst="rect">
            <a:avLst/>
          </a:prstGeom>
        </p:spPr>
      </p:pic>
      <p:sp>
        <p:nvSpPr>
          <p:cNvPr id="15" name="TextBox 14"/>
          <p:cNvSpPr txBox="1"/>
          <p:nvPr/>
        </p:nvSpPr>
        <p:spPr>
          <a:xfrm>
            <a:off x="9333679" y="3216161"/>
            <a:ext cx="1829647" cy="276999"/>
          </a:xfrm>
          <a:prstGeom prst="rect">
            <a:avLst/>
          </a:prstGeom>
          <a:solidFill>
            <a:schemeClr val="bg1">
              <a:alpha val="59000"/>
            </a:schemeClr>
          </a:solidFill>
        </p:spPr>
        <p:txBody>
          <a:bodyPr wrap="square" rtlCol="0">
            <a:spAutoFit/>
          </a:bodyPr>
          <a:lstStyle/>
          <a:p>
            <a:pPr algn="ctr"/>
            <a:r>
              <a:rPr lang="en-US" sz="1200" dirty="0" smtClean="0"/>
              <a:t>White Mountain NF, NH</a:t>
            </a:r>
            <a:endParaRPr lang="en-US" sz="1200" dirty="0"/>
          </a:p>
        </p:txBody>
      </p:sp>
      <p:sp>
        <p:nvSpPr>
          <p:cNvPr id="16" name="TextBox 15"/>
          <p:cNvSpPr txBox="1"/>
          <p:nvPr/>
        </p:nvSpPr>
        <p:spPr>
          <a:xfrm>
            <a:off x="10241235" y="4235530"/>
            <a:ext cx="1648648" cy="276999"/>
          </a:xfrm>
          <a:prstGeom prst="rect">
            <a:avLst/>
          </a:prstGeom>
          <a:solidFill>
            <a:schemeClr val="bg1">
              <a:alpha val="59000"/>
            </a:schemeClr>
          </a:solidFill>
        </p:spPr>
        <p:txBody>
          <a:bodyPr wrap="square" rtlCol="0">
            <a:spAutoFit/>
          </a:bodyPr>
          <a:lstStyle/>
          <a:p>
            <a:pPr algn="ctr"/>
            <a:r>
              <a:rPr lang="en-US" sz="1200" dirty="0" smtClean="0"/>
              <a:t>Baxter State Park, ME</a:t>
            </a:r>
            <a:endParaRPr lang="en-US" sz="1200" dirty="0"/>
          </a:p>
        </p:txBody>
      </p:sp>
      <p:sp>
        <p:nvSpPr>
          <p:cNvPr id="17" name="TextBox 16"/>
          <p:cNvSpPr txBox="1"/>
          <p:nvPr/>
        </p:nvSpPr>
        <p:spPr>
          <a:xfrm>
            <a:off x="8717451" y="4239677"/>
            <a:ext cx="1504547" cy="261610"/>
          </a:xfrm>
          <a:prstGeom prst="rect">
            <a:avLst/>
          </a:prstGeom>
          <a:solidFill>
            <a:schemeClr val="bg1">
              <a:alpha val="59000"/>
            </a:schemeClr>
          </a:solidFill>
        </p:spPr>
        <p:txBody>
          <a:bodyPr wrap="square" rtlCol="0">
            <a:spAutoFit/>
          </a:bodyPr>
          <a:lstStyle/>
          <a:p>
            <a:pPr algn="ctr"/>
            <a:r>
              <a:rPr lang="en-US" sz="1100" dirty="0" smtClean="0"/>
              <a:t>High </a:t>
            </a:r>
            <a:r>
              <a:rPr lang="en-US" sz="1100" dirty="0" smtClean="0"/>
              <a:t>Peaks, </a:t>
            </a:r>
            <a:r>
              <a:rPr lang="en-US" sz="1100" dirty="0" smtClean="0"/>
              <a:t>NY</a:t>
            </a:r>
            <a:endParaRPr lang="en-US" sz="1100" dirty="0"/>
          </a:p>
        </p:txBody>
      </p:sp>
      <p:cxnSp>
        <p:nvCxnSpPr>
          <p:cNvPr id="18" name="Straight Connector 17"/>
          <p:cNvCxnSpPr/>
          <p:nvPr/>
        </p:nvCxnSpPr>
        <p:spPr>
          <a:xfrm>
            <a:off x="5209391" y="5268238"/>
            <a:ext cx="6773665" cy="1931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8195127" y="5437825"/>
            <a:ext cx="708718" cy="7686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b="7394"/>
          <a:stretch/>
        </p:blipFill>
        <p:spPr>
          <a:xfrm>
            <a:off x="4789686" y="3960761"/>
            <a:ext cx="1915914" cy="1199683"/>
          </a:xfrm>
          <a:prstGeom prst="rect">
            <a:avLst/>
          </a:prstGeom>
        </p:spPr>
      </p:pic>
      <p:sp>
        <p:nvSpPr>
          <p:cNvPr id="21" name="TextBox 20"/>
          <p:cNvSpPr txBox="1"/>
          <p:nvPr/>
        </p:nvSpPr>
        <p:spPr>
          <a:xfrm>
            <a:off x="6367444" y="4562018"/>
            <a:ext cx="647204" cy="600164"/>
          </a:xfrm>
          <a:prstGeom prst="rect">
            <a:avLst/>
          </a:prstGeom>
          <a:noFill/>
        </p:spPr>
        <p:txBody>
          <a:bodyPr wrap="square" rtlCol="0">
            <a:spAutoFit/>
          </a:bodyPr>
          <a:lstStyle/>
          <a:p>
            <a:r>
              <a:rPr lang="en-US" sz="1100" dirty="0" smtClean="0"/>
              <a:t>© David Sibley</a:t>
            </a:r>
            <a:endParaRPr lang="en-US" sz="1100" dirty="0"/>
          </a:p>
        </p:txBody>
      </p:sp>
      <p:sp>
        <p:nvSpPr>
          <p:cNvPr id="22" name="TextBox 21"/>
          <p:cNvSpPr txBox="1"/>
          <p:nvPr/>
        </p:nvSpPr>
        <p:spPr>
          <a:xfrm>
            <a:off x="9628752" y="5390942"/>
            <a:ext cx="2679842" cy="646331"/>
          </a:xfrm>
          <a:prstGeom prst="rect">
            <a:avLst/>
          </a:prstGeom>
          <a:noFill/>
        </p:spPr>
        <p:txBody>
          <a:bodyPr wrap="square" rtlCol="0">
            <a:spAutoFit/>
          </a:bodyPr>
          <a:lstStyle/>
          <a:p>
            <a:r>
              <a:rPr lang="en-US" dirty="0" smtClean="0"/>
              <a:t>Harboring 53% of U.S. BITH population</a:t>
            </a:r>
            <a:endParaRPr lang="en-US" dirty="0"/>
          </a:p>
        </p:txBody>
      </p:sp>
    </p:spTree>
    <p:extLst>
      <p:ext uri="{BB962C8B-B14F-4D97-AF65-F5344CB8AC3E}">
        <p14:creationId xmlns:p14="http://schemas.microsoft.com/office/powerpoint/2010/main" val="290449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&amp; data collection</a:t>
            </a:r>
            <a:endParaRPr lang="en-US" sz="3000" dirty="0">
              <a:ln w="18415" cmpd="sng">
                <a:solidFill>
                  <a:srgbClr val="FFFFFF"/>
                </a:solidFill>
                <a:prstDash val="solid"/>
              </a:ln>
              <a:solidFill>
                <a:schemeClr val="bg1"/>
              </a:solidFill>
            </a:endParaRPr>
          </a:p>
        </p:txBody>
      </p:sp>
      <p:pic>
        <p:nvPicPr>
          <p:cNvPr id="1026" name="Picture 2" descr="Image result for bicknell's Thrush ban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813" y="1536700"/>
            <a:ext cx="3546061" cy="4728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7486"/>
          <a:stretch/>
        </p:blipFill>
        <p:spPr>
          <a:xfrm>
            <a:off x="1219199" y="1536700"/>
            <a:ext cx="5918613" cy="4728082"/>
          </a:xfrm>
          <a:prstGeom prst="rect">
            <a:avLst/>
          </a:prstGeom>
        </p:spPr>
      </p:pic>
      <p:sp>
        <p:nvSpPr>
          <p:cNvPr id="6" name="Oval 5"/>
          <p:cNvSpPr/>
          <p:nvPr/>
        </p:nvSpPr>
        <p:spPr>
          <a:xfrm>
            <a:off x="1752600" y="3086100"/>
            <a:ext cx="1930400" cy="233680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24023" y="5520675"/>
            <a:ext cx="1854482" cy="646331"/>
          </a:xfrm>
          <a:prstGeom prst="rect">
            <a:avLst/>
          </a:prstGeom>
          <a:noFill/>
        </p:spPr>
        <p:txBody>
          <a:bodyPr wrap="none" rtlCol="0">
            <a:spAutoFit/>
          </a:bodyPr>
          <a:lstStyle/>
          <a:p>
            <a:r>
              <a:rPr lang="en-US" dirty="0" smtClean="0">
                <a:solidFill>
                  <a:schemeClr val="accent2"/>
                </a:solidFill>
              </a:rPr>
              <a:t>Banding area,</a:t>
            </a:r>
          </a:p>
          <a:p>
            <a:r>
              <a:rPr lang="en-US" dirty="0" smtClean="0">
                <a:solidFill>
                  <a:schemeClr val="accent2"/>
                </a:solidFill>
              </a:rPr>
              <a:t>Mt. Mansfield, VT</a:t>
            </a:r>
            <a:endParaRPr lang="en-US" dirty="0">
              <a:solidFill>
                <a:schemeClr val="accent2"/>
              </a:solidFill>
            </a:endParaRPr>
          </a:p>
        </p:txBody>
      </p:sp>
    </p:spTree>
    <p:extLst>
      <p:ext uri="{BB962C8B-B14F-4D97-AF65-F5344CB8AC3E}">
        <p14:creationId xmlns:p14="http://schemas.microsoft.com/office/powerpoint/2010/main" val="3986131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hypotheses</a:t>
            </a:r>
            <a:endParaRPr lang="en-US" sz="3000" dirty="0">
              <a:ln w="18415" cmpd="sng">
                <a:solidFill>
                  <a:srgbClr val="FFFFFF"/>
                </a:solidFill>
                <a:prstDash val="solid"/>
              </a:ln>
              <a:solidFill>
                <a:schemeClr val="bg1"/>
              </a:solidFill>
            </a:endParaRPr>
          </a:p>
        </p:txBody>
      </p:sp>
      <p:sp>
        <p:nvSpPr>
          <p:cNvPr id="3" name="TextBox 2"/>
          <p:cNvSpPr txBox="1"/>
          <p:nvPr/>
        </p:nvSpPr>
        <p:spPr>
          <a:xfrm>
            <a:off x="622300" y="1523306"/>
            <a:ext cx="7843344" cy="769441"/>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Swainson’s Thrush relative abundance</a:t>
            </a:r>
          </a:p>
          <a:p>
            <a:pPr marL="800100" lvl="1" indent="-342900">
              <a:buFont typeface="Arial" panose="020B0604020202020204" pitchFamily="34" charset="0"/>
              <a:buChar char="•"/>
            </a:pPr>
            <a:r>
              <a:rPr lang="en-US" sz="1600" i="1" dirty="0" err="1" smtClean="0">
                <a:solidFill>
                  <a:srgbClr val="002060"/>
                </a:solidFill>
              </a:rPr>
              <a:t>Sensu</a:t>
            </a:r>
            <a:r>
              <a:rPr lang="en-US" sz="1600" dirty="0" smtClean="0">
                <a:solidFill>
                  <a:srgbClr val="002060"/>
                </a:solidFill>
              </a:rPr>
              <a:t> Freeman and Montgomery (2015)</a:t>
            </a:r>
            <a:endParaRPr lang="en-US" sz="1600" dirty="0">
              <a:solidFill>
                <a:srgbClr val="002060"/>
              </a:solidFill>
            </a:endParaRPr>
          </a:p>
        </p:txBody>
      </p:sp>
      <p:pic>
        <p:nvPicPr>
          <p:cNvPr id="2050" name="Picture 2" descr="https://vtecostudies.org/wp-content/uploads/2017/08/Bicknells-v.-Swainsons-786x5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637" y="2686346"/>
            <a:ext cx="4685363" cy="3123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3701" r="4500" b="9491"/>
          <a:stretch/>
        </p:blipFill>
        <p:spPr>
          <a:xfrm>
            <a:off x="6230140" y="2517216"/>
            <a:ext cx="5250660" cy="3519120"/>
          </a:xfrm>
          <a:prstGeom prst="rect">
            <a:avLst/>
          </a:prstGeom>
        </p:spPr>
      </p:pic>
      <p:sp>
        <p:nvSpPr>
          <p:cNvPr id="9" name="TextBox 8"/>
          <p:cNvSpPr txBox="1"/>
          <p:nvPr/>
        </p:nvSpPr>
        <p:spPr>
          <a:xfrm>
            <a:off x="7465025" y="2120214"/>
            <a:ext cx="2780889" cy="369332"/>
          </a:xfrm>
          <a:prstGeom prst="rect">
            <a:avLst/>
          </a:prstGeom>
          <a:noFill/>
        </p:spPr>
        <p:txBody>
          <a:bodyPr wrap="none" rtlCol="0">
            <a:spAutoFit/>
          </a:bodyPr>
          <a:lstStyle/>
          <a:p>
            <a:r>
              <a:rPr lang="en-US" dirty="0" smtClean="0"/>
              <a:t>Mt. Mansfield banding data</a:t>
            </a:r>
            <a:endParaRPr lang="en-US" dirty="0"/>
          </a:p>
        </p:txBody>
      </p:sp>
      <p:sp>
        <p:nvSpPr>
          <p:cNvPr id="10" name="TextBox 9"/>
          <p:cNvSpPr txBox="1"/>
          <p:nvPr/>
        </p:nvSpPr>
        <p:spPr>
          <a:xfrm>
            <a:off x="2276430" y="4902200"/>
            <a:ext cx="886268" cy="461665"/>
          </a:xfrm>
          <a:prstGeom prst="rect">
            <a:avLst/>
          </a:prstGeom>
          <a:noFill/>
        </p:spPr>
        <p:txBody>
          <a:bodyPr wrap="none" rtlCol="0">
            <a:spAutoFit/>
          </a:bodyPr>
          <a:lstStyle/>
          <a:p>
            <a:r>
              <a:rPr lang="en-US" sz="1200" b="1" dirty="0" smtClean="0">
                <a:solidFill>
                  <a:schemeClr val="accent4">
                    <a:lumMod val="60000"/>
                    <a:lumOff val="40000"/>
                  </a:schemeClr>
                </a:solidFill>
              </a:rPr>
              <a:t>Swainson’s</a:t>
            </a:r>
          </a:p>
          <a:p>
            <a:r>
              <a:rPr lang="en-US" sz="1200" b="1" dirty="0" smtClean="0">
                <a:solidFill>
                  <a:schemeClr val="accent4">
                    <a:lumMod val="60000"/>
                    <a:lumOff val="40000"/>
                  </a:schemeClr>
                </a:solidFill>
              </a:rPr>
              <a:t>Thrush</a:t>
            </a:r>
            <a:endParaRPr lang="en-US" sz="1200" b="1" dirty="0">
              <a:solidFill>
                <a:schemeClr val="accent4">
                  <a:lumMod val="60000"/>
                  <a:lumOff val="40000"/>
                </a:schemeClr>
              </a:solidFill>
            </a:endParaRPr>
          </a:p>
        </p:txBody>
      </p:sp>
      <p:sp>
        <p:nvSpPr>
          <p:cNvPr id="12" name="TextBox 11"/>
          <p:cNvSpPr txBox="1"/>
          <p:nvPr/>
        </p:nvSpPr>
        <p:spPr>
          <a:xfrm>
            <a:off x="4358079" y="3127848"/>
            <a:ext cx="777136" cy="461665"/>
          </a:xfrm>
          <a:prstGeom prst="rect">
            <a:avLst/>
          </a:prstGeom>
          <a:noFill/>
        </p:spPr>
        <p:txBody>
          <a:bodyPr wrap="none" rtlCol="0">
            <a:spAutoFit/>
          </a:bodyPr>
          <a:lstStyle/>
          <a:p>
            <a:r>
              <a:rPr lang="en-US" sz="1200" b="1" dirty="0" smtClean="0">
                <a:solidFill>
                  <a:schemeClr val="accent4">
                    <a:lumMod val="60000"/>
                    <a:lumOff val="40000"/>
                  </a:schemeClr>
                </a:solidFill>
              </a:rPr>
              <a:t>Bicknell’s</a:t>
            </a:r>
          </a:p>
          <a:p>
            <a:r>
              <a:rPr lang="en-US" sz="1200" b="1" dirty="0" smtClean="0">
                <a:solidFill>
                  <a:schemeClr val="accent4">
                    <a:lumMod val="60000"/>
                    <a:lumOff val="40000"/>
                  </a:schemeClr>
                </a:solidFill>
              </a:rPr>
              <a:t>Thrush</a:t>
            </a:r>
            <a:endParaRPr lang="en-US" sz="1200" b="1" dirty="0">
              <a:solidFill>
                <a:schemeClr val="accent4">
                  <a:lumMod val="60000"/>
                  <a:lumOff val="40000"/>
                </a:schemeClr>
              </a:solidFill>
            </a:endParaRPr>
          </a:p>
        </p:txBody>
      </p:sp>
    </p:spTree>
    <p:extLst>
      <p:ext uri="{BB962C8B-B14F-4D97-AF65-F5344CB8AC3E}">
        <p14:creationId xmlns:p14="http://schemas.microsoft.com/office/powerpoint/2010/main" val="1845132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hypotheses</a:t>
            </a:r>
            <a:endParaRPr lang="en-US" sz="3000" dirty="0">
              <a:ln w="18415" cmpd="sng">
                <a:solidFill>
                  <a:srgbClr val="FFFFFF"/>
                </a:solidFill>
                <a:prstDash val="solid"/>
              </a:ln>
              <a:solidFill>
                <a:schemeClr val="bg1"/>
              </a:solidFill>
            </a:endParaRPr>
          </a:p>
        </p:txBody>
      </p:sp>
      <p:sp>
        <p:nvSpPr>
          <p:cNvPr id="3" name="TextBox 2"/>
          <p:cNvSpPr txBox="1"/>
          <p:nvPr/>
        </p:nvSpPr>
        <p:spPr>
          <a:xfrm>
            <a:off x="622300" y="1523306"/>
            <a:ext cx="7843344"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Swainson’s Thrush relative abundance</a:t>
            </a:r>
            <a:endParaRPr lang="en-US" sz="2800" dirty="0">
              <a:solidFill>
                <a:srgbClr val="002060"/>
              </a:solidFill>
            </a:endParaRPr>
          </a:p>
          <a:p>
            <a:pPr marL="342900" indent="-342900">
              <a:buFont typeface="Arial" panose="020B0604020202020204" pitchFamily="34" charset="0"/>
              <a:buChar char="•"/>
            </a:pPr>
            <a:r>
              <a:rPr lang="en-US" sz="2800" dirty="0" smtClean="0">
                <a:solidFill>
                  <a:srgbClr val="002060"/>
                </a:solidFill>
              </a:rPr>
              <a:t>Drought stress on nonbreeding grounds</a:t>
            </a:r>
          </a:p>
          <a:p>
            <a:pPr marL="800100" lvl="1" indent="-342900">
              <a:buFont typeface="Arial" panose="020B0604020202020204" pitchFamily="34" charset="0"/>
              <a:buChar char="•"/>
            </a:pPr>
            <a:r>
              <a:rPr lang="en-US" sz="2800" dirty="0">
                <a:solidFill>
                  <a:srgbClr val="002060"/>
                </a:solidFill>
              </a:rPr>
              <a:t>Rainfall (CHIRPS</a:t>
            </a:r>
            <a:r>
              <a:rPr lang="en-US" sz="2800" dirty="0" smtClean="0">
                <a:solidFill>
                  <a:srgbClr val="002060"/>
                </a:solidFill>
              </a:rPr>
              <a:t>) [September-March]</a:t>
            </a:r>
            <a:endParaRPr lang="en-US" sz="2800" dirty="0">
              <a:solidFill>
                <a:srgbClr val="00206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975" t="13333" r="-455" b="1482"/>
          <a:stretch/>
        </p:blipFill>
        <p:spPr>
          <a:xfrm>
            <a:off x="6922068" y="2784498"/>
            <a:ext cx="4698431" cy="3183031"/>
          </a:xfrm>
          <a:prstGeom prst="rect">
            <a:avLst/>
          </a:prstGeom>
        </p:spPr>
      </p:pic>
      <p:pic>
        <p:nvPicPr>
          <p:cNvPr id="5122" name="Picture 2" descr="http://journals.plos.org/plosone/article/figure/image?size=large&amp;id=info:doi/10.1371/journal.pone.0053986.g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9" y="3635659"/>
            <a:ext cx="5965287" cy="20351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44600" y="5782863"/>
            <a:ext cx="2216248" cy="369332"/>
          </a:xfrm>
          <a:prstGeom prst="rect">
            <a:avLst/>
          </a:prstGeom>
          <a:noFill/>
        </p:spPr>
        <p:txBody>
          <a:bodyPr wrap="none" rtlCol="0">
            <a:spAutoFit/>
          </a:bodyPr>
          <a:lstStyle/>
          <a:p>
            <a:r>
              <a:rPr lang="en-US" dirty="0" smtClean="0"/>
              <a:t>McFarland et al. 2013</a:t>
            </a:r>
            <a:endParaRPr lang="en-US" dirty="0"/>
          </a:p>
        </p:txBody>
      </p:sp>
      <p:sp>
        <p:nvSpPr>
          <p:cNvPr id="8" name="TextBox 7"/>
          <p:cNvSpPr txBox="1"/>
          <p:nvPr/>
        </p:nvSpPr>
        <p:spPr>
          <a:xfrm>
            <a:off x="8652492" y="5782863"/>
            <a:ext cx="2019207" cy="369332"/>
          </a:xfrm>
          <a:prstGeom prst="rect">
            <a:avLst/>
          </a:prstGeom>
          <a:noFill/>
        </p:spPr>
        <p:txBody>
          <a:bodyPr wrap="none" rtlCol="0">
            <a:spAutoFit/>
          </a:bodyPr>
          <a:lstStyle/>
          <a:p>
            <a:r>
              <a:rPr lang="en-US" dirty="0" smtClean="0"/>
              <a:t>CHIPRS rainfall data</a:t>
            </a:r>
            <a:endParaRPr lang="en-US" dirty="0"/>
          </a:p>
        </p:txBody>
      </p:sp>
      <p:sp>
        <p:nvSpPr>
          <p:cNvPr id="10" name="Rectangle 9"/>
          <p:cNvSpPr/>
          <p:nvPr/>
        </p:nvSpPr>
        <p:spPr>
          <a:xfrm>
            <a:off x="990600" y="1523306"/>
            <a:ext cx="7475044" cy="533834"/>
          </a:xfrm>
          <a:prstGeom prst="rect">
            <a:avLst/>
          </a:prstGeom>
          <a:solidFill>
            <a:srgbClr val="C9C9C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382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hypotheses</a:t>
            </a:r>
            <a:endParaRPr lang="en-US" sz="3000" dirty="0">
              <a:ln w="18415" cmpd="sng">
                <a:solidFill>
                  <a:srgbClr val="FFFFFF"/>
                </a:solidFill>
                <a:prstDash val="solid"/>
              </a:ln>
              <a:solidFill>
                <a:schemeClr val="bg1"/>
              </a:solidFill>
            </a:endParaRPr>
          </a:p>
        </p:txBody>
      </p:sp>
      <p:sp>
        <p:nvSpPr>
          <p:cNvPr id="3" name="TextBox 2"/>
          <p:cNvSpPr txBox="1"/>
          <p:nvPr/>
        </p:nvSpPr>
        <p:spPr>
          <a:xfrm>
            <a:off x="622300" y="1523306"/>
            <a:ext cx="10452100" cy="181588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Swainson’s Thrush relative abundance</a:t>
            </a:r>
            <a:endParaRPr lang="en-US" sz="2800" dirty="0">
              <a:solidFill>
                <a:srgbClr val="002060"/>
              </a:solidFill>
            </a:endParaRPr>
          </a:p>
          <a:p>
            <a:pPr marL="342900" indent="-342900">
              <a:buFont typeface="Arial" panose="020B0604020202020204" pitchFamily="34" charset="0"/>
              <a:buChar char="•"/>
            </a:pPr>
            <a:r>
              <a:rPr lang="en-US" sz="2800" dirty="0" smtClean="0">
                <a:solidFill>
                  <a:srgbClr val="002060"/>
                </a:solidFill>
              </a:rPr>
              <a:t>Drought stress on nonbreeding grounds</a:t>
            </a:r>
          </a:p>
          <a:p>
            <a:pPr marL="800100" lvl="1" indent="-342900">
              <a:buFont typeface="Arial" panose="020B0604020202020204" pitchFamily="34" charset="0"/>
              <a:buChar char="•"/>
            </a:pPr>
            <a:r>
              <a:rPr lang="en-US" sz="2800" dirty="0">
                <a:solidFill>
                  <a:srgbClr val="002060"/>
                </a:solidFill>
              </a:rPr>
              <a:t>Rainfall (CHIRPS</a:t>
            </a:r>
            <a:r>
              <a:rPr lang="en-US" sz="2800" dirty="0" smtClean="0">
                <a:solidFill>
                  <a:srgbClr val="002060"/>
                </a:solidFill>
              </a:rPr>
              <a:t>)</a:t>
            </a:r>
          </a:p>
          <a:p>
            <a:pPr marL="800100" lvl="1" indent="-342900">
              <a:buFont typeface="Arial" panose="020B0604020202020204" pitchFamily="34" charset="0"/>
              <a:buChar char="•"/>
            </a:pPr>
            <a:r>
              <a:rPr lang="en-US" sz="2800" dirty="0">
                <a:solidFill>
                  <a:srgbClr val="002060"/>
                </a:solidFill>
              </a:rPr>
              <a:t>Southern Oscillation Index (SOI</a:t>
            </a:r>
            <a:r>
              <a:rPr lang="en-US" sz="2800" dirty="0" smtClean="0">
                <a:solidFill>
                  <a:srgbClr val="002060"/>
                </a:solidFill>
              </a:rPr>
              <a:t>) [September-March, Hispaniola]</a:t>
            </a:r>
            <a:endParaRPr lang="en-US" sz="2800" dirty="0">
              <a:solidFill>
                <a:srgbClr val="002060"/>
              </a:solidFill>
            </a:endParaRPr>
          </a:p>
        </p:txBody>
      </p:sp>
      <p:sp>
        <p:nvSpPr>
          <p:cNvPr id="6" name="Rectangle 5"/>
          <p:cNvSpPr/>
          <p:nvPr/>
        </p:nvSpPr>
        <p:spPr>
          <a:xfrm>
            <a:off x="990600" y="1523306"/>
            <a:ext cx="7475044" cy="533834"/>
          </a:xfrm>
          <a:prstGeom prst="rect">
            <a:avLst/>
          </a:prstGeom>
          <a:solidFill>
            <a:srgbClr val="C9C9C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1308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33600" y="365760"/>
            <a:ext cx="8001000" cy="841248"/>
          </a:xfrm>
          <a:prstGeom prst="rect">
            <a:avLst/>
          </a:prstGeom>
          <a:solidFill>
            <a:schemeClr val="accent1"/>
          </a:solidFill>
          <a:ln>
            <a:noFill/>
          </a:ln>
          <a:effectLst/>
          <a:extLst/>
        </p:spPr>
        <p:txBody>
          <a:bodyPr anchor="ctr"/>
          <a:lstStyle/>
          <a:p>
            <a:pPr algn="ctr" eaLnBrk="0" hangingPunct="0"/>
            <a:r>
              <a:rPr lang="en-US" sz="3000" dirty="0" smtClean="0">
                <a:solidFill>
                  <a:schemeClr val="bg1"/>
                </a:solidFill>
              </a:rPr>
              <a:t>Apparent survival hypotheses</a:t>
            </a:r>
            <a:endParaRPr lang="en-US" sz="3000" dirty="0">
              <a:ln w="18415" cmpd="sng">
                <a:solidFill>
                  <a:srgbClr val="FFFFFF"/>
                </a:solidFill>
                <a:prstDash val="solid"/>
              </a:ln>
              <a:solidFill>
                <a:schemeClr val="bg1"/>
              </a:solidFill>
            </a:endParaRPr>
          </a:p>
        </p:txBody>
      </p:sp>
      <p:sp>
        <p:nvSpPr>
          <p:cNvPr id="3" name="TextBox 2"/>
          <p:cNvSpPr txBox="1"/>
          <p:nvPr/>
        </p:nvSpPr>
        <p:spPr>
          <a:xfrm>
            <a:off x="622300" y="1523306"/>
            <a:ext cx="10922000"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002060"/>
                </a:solidFill>
              </a:rPr>
              <a:t>Swainson’s Thrush relative abundance</a:t>
            </a:r>
            <a:endParaRPr lang="en-US" sz="2800" dirty="0">
              <a:solidFill>
                <a:srgbClr val="002060"/>
              </a:solidFill>
            </a:endParaRPr>
          </a:p>
          <a:p>
            <a:pPr marL="342900" indent="-342900">
              <a:buFont typeface="Arial" panose="020B0604020202020204" pitchFamily="34" charset="0"/>
              <a:buChar char="•"/>
            </a:pPr>
            <a:r>
              <a:rPr lang="en-US" sz="2800" dirty="0" smtClean="0">
                <a:solidFill>
                  <a:srgbClr val="002060"/>
                </a:solidFill>
              </a:rPr>
              <a:t>Drought stress on nonbreeding grounds</a:t>
            </a:r>
          </a:p>
          <a:p>
            <a:pPr marL="800100" lvl="1" indent="-342900">
              <a:buFont typeface="Arial" panose="020B0604020202020204" pitchFamily="34" charset="0"/>
              <a:buChar char="•"/>
            </a:pPr>
            <a:r>
              <a:rPr lang="en-US" sz="2800" dirty="0">
                <a:solidFill>
                  <a:srgbClr val="002060"/>
                </a:solidFill>
              </a:rPr>
              <a:t>Rainfall (CHIRPS)</a:t>
            </a:r>
          </a:p>
          <a:p>
            <a:pPr marL="800100" lvl="1" indent="-342900">
              <a:buFont typeface="Arial" panose="020B0604020202020204" pitchFamily="34" charset="0"/>
              <a:buChar char="•"/>
            </a:pPr>
            <a:r>
              <a:rPr lang="en-US" sz="2800" dirty="0" smtClean="0">
                <a:solidFill>
                  <a:srgbClr val="002060"/>
                </a:solidFill>
              </a:rPr>
              <a:t>Southern </a:t>
            </a:r>
            <a:r>
              <a:rPr lang="en-US" sz="2800" dirty="0">
                <a:solidFill>
                  <a:srgbClr val="002060"/>
                </a:solidFill>
              </a:rPr>
              <a:t>Oscillation Index (SOI)</a:t>
            </a:r>
          </a:p>
          <a:p>
            <a:pPr marL="800100" lvl="1" indent="-342900">
              <a:buFont typeface="Arial" panose="020B0604020202020204" pitchFamily="34" charset="0"/>
              <a:buChar char="•"/>
            </a:pPr>
            <a:r>
              <a:rPr lang="en-US" sz="2800" dirty="0" smtClean="0">
                <a:solidFill>
                  <a:srgbClr val="002060"/>
                </a:solidFill>
              </a:rPr>
              <a:t>Normalized Difference Vegetation Index (NDVI) [December-March]</a:t>
            </a:r>
          </a:p>
        </p:txBody>
      </p:sp>
      <p:pic>
        <p:nvPicPr>
          <p:cNvPr id="8" name="Picture 2" descr="Image result for normalized difference vegetation index Caribb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3770075"/>
            <a:ext cx="5622925" cy="2811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journals.plos.org/plosone/article/figure/image?size=large&amp;id=info:doi/10.1371/journal.pone.0053986.g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00" y="4323333"/>
            <a:ext cx="5143501" cy="17547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61952" y="6060230"/>
            <a:ext cx="2216248" cy="369332"/>
          </a:xfrm>
          <a:prstGeom prst="rect">
            <a:avLst/>
          </a:prstGeom>
          <a:noFill/>
        </p:spPr>
        <p:txBody>
          <a:bodyPr wrap="none" rtlCol="0">
            <a:spAutoFit/>
          </a:bodyPr>
          <a:lstStyle/>
          <a:p>
            <a:r>
              <a:rPr lang="en-US" dirty="0" smtClean="0"/>
              <a:t>McFarland et al. 2013</a:t>
            </a:r>
            <a:endParaRPr lang="en-US" dirty="0"/>
          </a:p>
        </p:txBody>
      </p:sp>
      <p:sp>
        <p:nvSpPr>
          <p:cNvPr id="11" name="Rectangle 10"/>
          <p:cNvSpPr/>
          <p:nvPr/>
        </p:nvSpPr>
        <p:spPr>
          <a:xfrm>
            <a:off x="990600" y="1523306"/>
            <a:ext cx="7475044" cy="533834"/>
          </a:xfrm>
          <a:prstGeom prst="rect">
            <a:avLst/>
          </a:prstGeom>
          <a:solidFill>
            <a:srgbClr val="C9C9C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5878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2596</Words>
  <Application>Microsoft Office PowerPoint</Application>
  <PresentationFormat>Widescreen</PresentationFormat>
  <Paragraphs>195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JMH</dc:creator>
  <cp:lastModifiedBy>JMH</cp:lastModifiedBy>
  <cp:revision>121</cp:revision>
  <cp:lastPrinted>2017-12-13T21:05:46Z</cp:lastPrinted>
  <dcterms:created xsi:type="dcterms:W3CDTF">2017-12-12T21:16:52Z</dcterms:created>
  <dcterms:modified xsi:type="dcterms:W3CDTF">2017-12-14T19:34:22Z</dcterms:modified>
</cp:coreProperties>
</file>