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4" r:id="rId1"/>
  </p:sldMasterIdLst>
  <p:notesMasterIdLst>
    <p:notesMasterId r:id="rId16"/>
  </p:notesMasterIdLst>
  <p:sldIdLst>
    <p:sldId id="256" r:id="rId2"/>
    <p:sldId id="286" r:id="rId3"/>
    <p:sldId id="288" r:id="rId4"/>
    <p:sldId id="299" r:id="rId5"/>
    <p:sldId id="303" r:id="rId6"/>
    <p:sldId id="263" r:id="rId7"/>
    <p:sldId id="304" r:id="rId8"/>
    <p:sldId id="306" r:id="rId9"/>
    <p:sldId id="305" r:id="rId10"/>
    <p:sldId id="269" r:id="rId11"/>
    <p:sldId id="268" r:id="rId12"/>
    <p:sldId id="307" r:id="rId13"/>
    <p:sldId id="308" r:id="rId14"/>
    <p:sldId id="26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711" autoAdjust="0"/>
  </p:normalViewPr>
  <p:slideViewPr>
    <p:cSldViewPr snapToGrid="0">
      <p:cViewPr varScale="1">
        <p:scale>
          <a:sx n="63" d="100"/>
          <a:sy n="63" d="100"/>
        </p:scale>
        <p:origin x="5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4466F-3C1F-4004-B507-CE26AA8A8F42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54EFB-AE76-4ED4-A439-DF4129A79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29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759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66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74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672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42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46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148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78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89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68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559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70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1" y="5147911"/>
            <a:ext cx="1037119" cy="8585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Continuous Forest Inventory Across Vermont State-owned Land in the Northeast Kingdom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Vermont Department of Forests, Parks &amp; Recreation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Vermont State Lands Forester, Emily Meacham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3457" y="5243630"/>
            <a:ext cx="2062790" cy="66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25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CFI Metrics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5195" y="2003062"/>
            <a:ext cx="9191271" cy="39609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0212" y="1333501"/>
            <a:ext cx="8666154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VMC Database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1579" y="180447"/>
            <a:ext cx="8963629" cy="6522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91" y="155450"/>
            <a:ext cx="10839450" cy="6677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323" y="209305"/>
            <a:ext cx="8513762" cy="6569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7340" y="1149123"/>
            <a:ext cx="5429250" cy="48101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009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Waskiewicz</a:t>
            </a:r>
            <a:r>
              <a:rPr lang="en-US" dirty="0"/>
              <a:t>, Justin D.; </a:t>
            </a:r>
            <a:r>
              <a:rPr lang="en-US" dirty="0" err="1"/>
              <a:t>Kenefic</a:t>
            </a:r>
            <a:r>
              <a:rPr lang="en-US" dirty="0"/>
              <a:t>, Laura S.; Rogers, Nicole S.; </a:t>
            </a:r>
            <a:r>
              <a:rPr lang="en-US" dirty="0" err="1"/>
              <a:t>Puhlick</a:t>
            </a:r>
            <a:r>
              <a:rPr lang="en-US" dirty="0"/>
              <a:t>, Joshua J.; Brissette, John C.; Dionne, Richard J.; April 2015. </a:t>
            </a:r>
            <a:r>
              <a:rPr lang="en-US" b="1" dirty="0"/>
              <a:t>Sampling and measurement protocols for long-term </a:t>
            </a:r>
            <a:r>
              <a:rPr lang="en-US" b="1" dirty="0" err="1"/>
              <a:t>silvicultural</a:t>
            </a:r>
            <a:r>
              <a:rPr lang="en-US" b="1" dirty="0"/>
              <a:t> studies on the Penobscot Experimental Forest. </a:t>
            </a:r>
            <a:r>
              <a:rPr lang="en-US" dirty="0"/>
              <a:t>US Forest Service Northern Research Station. General Technical Report NRS-147.</a:t>
            </a:r>
          </a:p>
          <a:p>
            <a:endParaRPr lang="en-US" dirty="0"/>
          </a:p>
          <a:p>
            <a:r>
              <a:rPr lang="en-US" dirty="0"/>
              <a:t>Curtis, Robert O. and Marshall, David D.; April 2005. Permanent-Plot Procedures for </a:t>
            </a:r>
            <a:r>
              <a:rPr lang="en-US" dirty="0" err="1"/>
              <a:t>Silvicultural</a:t>
            </a:r>
            <a:r>
              <a:rPr lang="en-US" dirty="0"/>
              <a:t> and Yield Research. US Forest Service Pacific Northwest Research Station.  General Technical Report 634.</a:t>
            </a:r>
          </a:p>
        </p:txBody>
      </p:sp>
    </p:spTree>
    <p:extLst>
      <p:ext uri="{BB962C8B-B14F-4D97-AF65-F5344CB8AC3E}">
        <p14:creationId xmlns:p14="http://schemas.microsoft.com/office/powerpoint/2010/main" val="3540162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7889" y="2053832"/>
            <a:ext cx="10470654" cy="3450613"/>
          </a:xfrm>
        </p:spPr>
        <p:txBody>
          <a:bodyPr>
            <a:normAutofit/>
          </a:bodyPr>
          <a:lstStyle/>
          <a:p>
            <a:r>
              <a:rPr lang="en-US" sz="2800" dirty="0" err="1"/>
              <a:t>UMaine</a:t>
            </a:r>
            <a:r>
              <a:rPr lang="en-US" sz="2800" dirty="0"/>
              <a:t> </a:t>
            </a:r>
            <a:r>
              <a:rPr lang="en-US" sz="2800" dirty="0" err="1"/>
              <a:t>Demerritt</a:t>
            </a:r>
            <a:r>
              <a:rPr lang="en-US" sz="2800" dirty="0"/>
              <a:t> Forest, Penobscot Experimental Forest, BSP SFMA</a:t>
            </a:r>
          </a:p>
          <a:p>
            <a:r>
              <a:rPr lang="en-US" sz="2800" dirty="0"/>
              <a:t>Professors Anthony D’Amato, Aaron Weiskittel, Bob Seymour</a:t>
            </a:r>
          </a:p>
          <a:p>
            <a:r>
              <a:rPr lang="en-US" sz="2800" dirty="0"/>
              <a:t>District V Forestry Staff</a:t>
            </a:r>
          </a:p>
          <a:p>
            <a:r>
              <a:rPr lang="en-US" sz="2800" dirty="0"/>
              <a:t>Green Mountain Club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341" y="1024224"/>
            <a:ext cx="3639627" cy="4578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19" y="1024224"/>
            <a:ext cx="6104762" cy="45809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05090" y="3086100"/>
            <a:ext cx="3142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Isaac Estey and Jacob Miller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5719" y="3853819"/>
            <a:ext cx="3142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Gavin Cook and Ethan Goss</a:t>
            </a:r>
          </a:p>
        </p:txBody>
      </p:sp>
    </p:spTree>
    <p:extLst>
      <p:ext uri="{BB962C8B-B14F-4D97-AF65-F5344CB8AC3E}">
        <p14:creationId xmlns:p14="http://schemas.microsoft.com/office/powerpoint/2010/main" val="9914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860" y="2204705"/>
            <a:ext cx="3273836" cy="3853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029" y="188694"/>
            <a:ext cx="3158002" cy="3158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582" y="93338"/>
            <a:ext cx="3426617" cy="28809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3479" y="2451100"/>
            <a:ext cx="4935521" cy="999049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Thank You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1280" y="3628364"/>
            <a:ext cx="3754420" cy="930935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Questions or comments?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emily.meacham@vermont.gov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(802) 595 - 0169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029" y="1887686"/>
            <a:ext cx="5560034" cy="41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90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0483" y="2260154"/>
            <a:ext cx="7010400" cy="4293046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Vermont State Lands forester </a:t>
            </a:r>
          </a:p>
          <a:p>
            <a:pPr lvl="1"/>
            <a:r>
              <a:rPr lang="en-US" sz="2400" dirty="0"/>
              <a:t>Continuous Forest Inventory (CFI)</a:t>
            </a:r>
          </a:p>
          <a:p>
            <a:pPr lvl="1"/>
            <a:r>
              <a:rPr lang="en-US" sz="2400" dirty="0"/>
              <a:t>CFI Location, Stratification, and Plot Density</a:t>
            </a:r>
          </a:p>
          <a:p>
            <a:pPr lvl="1"/>
            <a:r>
              <a:rPr lang="en-US" sz="2400" dirty="0"/>
              <a:t>Plot Design</a:t>
            </a:r>
          </a:p>
          <a:p>
            <a:pPr lvl="1"/>
            <a:r>
              <a:rPr lang="en-US" sz="2400" dirty="0"/>
              <a:t>Metrics</a:t>
            </a:r>
          </a:p>
          <a:p>
            <a:pPr lvl="1"/>
            <a:r>
              <a:rPr lang="en-US" sz="2400" dirty="0"/>
              <a:t>VMC Database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37192" y="4705819"/>
            <a:ext cx="477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</a:rPr>
              <a:t>Viewpoint near a 2016 established CFI Plot at Willoughby State Forest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9115" y="804519"/>
            <a:ext cx="5133277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Vermont state Lands Forester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9979" y="1853754"/>
            <a:ext cx="5952521" cy="4207412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Administer timber harvests</a:t>
            </a:r>
          </a:p>
          <a:p>
            <a:r>
              <a:rPr lang="en-US" sz="2200" dirty="0"/>
              <a:t>Contract road maintenance and pioneering</a:t>
            </a:r>
          </a:p>
          <a:p>
            <a:r>
              <a:rPr lang="en-US" sz="2200" dirty="0"/>
              <a:t>AMP/heavy cut technical assistance</a:t>
            </a:r>
          </a:p>
          <a:p>
            <a:r>
              <a:rPr lang="en-US" sz="2200" dirty="0"/>
              <a:t>Assist with:</a:t>
            </a:r>
          </a:p>
          <a:p>
            <a:pPr lvl="1"/>
            <a:r>
              <a:rPr lang="en-US" sz="2000" dirty="0"/>
              <a:t>recreation</a:t>
            </a:r>
          </a:p>
          <a:p>
            <a:pPr lvl="1"/>
            <a:r>
              <a:rPr lang="en-US" sz="2000" dirty="0"/>
              <a:t>wildlife habitat management</a:t>
            </a:r>
          </a:p>
          <a:p>
            <a:pPr lvl="1"/>
            <a:r>
              <a:rPr lang="en-US" sz="2000" dirty="0"/>
              <a:t>research</a:t>
            </a:r>
          </a:p>
          <a:p>
            <a:pPr lvl="1"/>
            <a:r>
              <a:rPr lang="en-US" sz="2000" dirty="0"/>
              <a:t>outreach</a:t>
            </a:r>
          </a:p>
          <a:p>
            <a:pPr lvl="1"/>
            <a:r>
              <a:rPr lang="en-US" sz="2000" dirty="0"/>
              <a:t>planning</a:t>
            </a:r>
            <a:endParaRPr lang="en-US" sz="1600" dirty="0"/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3407" y="3331355"/>
            <a:ext cx="3261643" cy="23837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4371" y="3428900"/>
            <a:ext cx="3054361" cy="2286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9908" y="1684172"/>
            <a:ext cx="4157832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09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27400" y="2882900"/>
            <a:ext cx="3797300" cy="34290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6409719" cy="39532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CFI is:</a:t>
            </a:r>
          </a:p>
          <a:p>
            <a:r>
              <a:rPr lang="en-US" dirty="0"/>
              <a:t>a set of permanent plots that serves as a comprehensive measure of tree growth, mortality, decay, and ingrowth. </a:t>
            </a:r>
          </a:p>
          <a:p>
            <a:pPr marL="0" indent="0">
              <a:buNone/>
            </a:pPr>
            <a:r>
              <a:rPr lang="en-US" sz="2400" dirty="0"/>
              <a:t>Data collected from CFI allows managers to</a:t>
            </a:r>
            <a:r>
              <a:rPr lang="en-US" sz="2200" dirty="0"/>
              <a:t>:</a:t>
            </a:r>
          </a:p>
          <a:p>
            <a:r>
              <a:rPr lang="en-US" dirty="0"/>
              <a:t>Understand changes in the forest ecosystem.</a:t>
            </a:r>
          </a:p>
          <a:p>
            <a:r>
              <a:rPr lang="en-US" dirty="0"/>
              <a:t>Understand how fast the forest is growing.</a:t>
            </a:r>
          </a:p>
          <a:p>
            <a:r>
              <a:rPr lang="en-US" dirty="0"/>
              <a:t>Understand the rate at which disturbance events (wind, harvest, etc.) cause trees to die.</a:t>
            </a:r>
          </a:p>
          <a:p>
            <a:r>
              <a:rPr lang="en-US" dirty="0"/>
              <a:t>Better apply </a:t>
            </a:r>
            <a:r>
              <a:rPr lang="en-US" dirty="0" err="1"/>
              <a:t>silvicultural</a:t>
            </a:r>
            <a:r>
              <a:rPr lang="en-US" dirty="0"/>
              <a:t> treatments.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CFI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694136"/>
            <a:ext cx="3493311" cy="4651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988299" y="4549614"/>
            <a:ext cx="3366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Gavin Cook (CFI intern 2015) measuring tree height in Victory</a:t>
            </a:r>
          </a:p>
        </p:txBody>
      </p:sp>
    </p:spTree>
    <p:extLst>
      <p:ext uri="{BB962C8B-B14F-4D97-AF65-F5344CB8AC3E}">
        <p14:creationId xmlns:p14="http://schemas.microsoft.com/office/powerpoint/2010/main" val="355039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CFI Location … so far!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8364" y="2214797"/>
            <a:ext cx="2635327" cy="32668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23986" y="2612570"/>
            <a:ext cx="228600" cy="17961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86500" y="4281302"/>
            <a:ext cx="4768354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C8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Victory Management Unit</a:t>
            </a:r>
          </a:p>
          <a:p>
            <a:pPr algn="ctr"/>
            <a:r>
              <a:rPr lang="en-US" sz="2400" dirty="0"/>
              <a:t>Year 1 – 2015</a:t>
            </a:r>
          </a:p>
          <a:p>
            <a:pPr algn="ctr"/>
            <a:r>
              <a:rPr lang="en-US" sz="2400" dirty="0"/>
              <a:t>50 plots established</a:t>
            </a:r>
          </a:p>
          <a:p>
            <a:pPr algn="ctr"/>
            <a:r>
              <a:rPr lang="en-US" sz="2400" dirty="0"/>
              <a:t>Interns Ethan Goss and Gavin Cook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86500" y="2012406"/>
            <a:ext cx="4768354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Willoughby State Forest</a:t>
            </a:r>
          </a:p>
          <a:p>
            <a:pPr algn="ctr"/>
            <a:r>
              <a:rPr lang="en-US" sz="2400" dirty="0"/>
              <a:t>Year 2 – 2016</a:t>
            </a:r>
          </a:p>
          <a:p>
            <a:pPr algn="ctr"/>
            <a:r>
              <a:rPr lang="en-US" sz="2400" dirty="0"/>
              <a:t>33 plots established</a:t>
            </a:r>
          </a:p>
          <a:p>
            <a:pPr algn="ctr"/>
            <a:r>
              <a:rPr lang="en-US" sz="2400" dirty="0"/>
              <a:t>Interns Isaac Estey and Jacob Miller</a:t>
            </a:r>
          </a:p>
        </p:txBody>
      </p:sp>
      <p:cxnSp>
        <p:nvCxnSpPr>
          <p:cNvPr id="14" name="Straight Arrow Connector 13"/>
          <p:cNvCxnSpPr>
            <a:stCxn id="12" idx="1"/>
            <a:endCxn id="4" idx="3"/>
          </p:cNvCxnSpPr>
          <p:nvPr/>
        </p:nvCxnSpPr>
        <p:spPr>
          <a:xfrm flipH="1" flipV="1">
            <a:off x="3452586" y="2702378"/>
            <a:ext cx="2833914" cy="948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1"/>
          </p:cNvCxnSpPr>
          <p:nvPr/>
        </p:nvCxnSpPr>
        <p:spPr>
          <a:xfrm flipH="1" flipV="1">
            <a:off x="3543300" y="3063421"/>
            <a:ext cx="2743200" cy="20027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45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CFI Location, Stratification, and Plot Density: Victory Management Unit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413770" y="2017342"/>
            <a:ext cx="4800329" cy="3719117"/>
          </a:xfrm>
        </p:spPr>
        <p:txBody>
          <a:bodyPr>
            <a:noAutofit/>
          </a:bodyPr>
          <a:lstStyle/>
          <a:p>
            <a:r>
              <a:rPr lang="en-US" sz="2200" dirty="0"/>
              <a:t>Victory Management Unit</a:t>
            </a:r>
          </a:p>
          <a:p>
            <a:r>
              <a:rPr lang="en-US" sz="2200" dirty="0"/>
              <a:t>~ 24,000 Acres</a:t>
            </a:r>
          </a:p>
          <a:p>
            <a:r>
              <a:rPr lang="en-US" sz="2200" dirty="0"/>
              <a:t>Includes: Victory Basin Wildlife Management Area, Victory State Forest, and Darling State Forest Park</a:t>
            </a:r>
          </a:p>
          <a:p>
            <a:r>
              <a:rPr lang="en-US" sz="2200" dirty="0"/>
              <a:t>Stratified by Natural Community</a:t>
            </a:r>
          </a:p>
          <a:p>
            <a:r>
              <a:rPr lang="en-US" sz="2200" dirty="0"/>
              <a:t>Focus Area: Lowland Spruce-Fir Natural Community</a:t>
            </a: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3557" y="2093916"/>
            <a:ext cx="2876636" cy="3565968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6" idx="1"/>
          </p:cNvCxnSpPr>
          <p:nvPr/>
        </p:nvCxnSpPr>
        <p:spPr>
          <a:xfrm flipH="1" flipV="1">
            <a:off x="4013200" y="2997200"/>
            <a:ext cx="2400570" cy="8797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474" y="18786"/>
            <a:ext cx="7697655" cy="5906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Straight Arrow Connector 11"/>
          <p:cNvCxnSpPr/>
          <p:nvPr/>
        </p:nvCxnSpPr>
        <p:spPr>
          <a:xfrm flipV="1">
            <a:off x="3416300" y="3463163"/>
            <a:ext cx="3352800" cy="154674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772" y="44223"/>
            <a:ext cx="10303060" cy="676025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007600" y="2489200"/>
            <a:ext cx="1288232" cy="482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007600" y="3289300"/>
            <a:ext cx="1288232" cy="482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4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CFI Location: Willoughby State Forest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375670" y="2601543"/>
            <a:ext cx="4800329" cy="2326058"/>
          </a:xfrm>
        </p:spPr>
        <p:txBody>
          <a:bodyPr>
            <a:noAutofit/>
          </a:bodyPr>
          <a:lstStyle/>
          <a:p>
            <a:r>
              <a:rPr lang="en-US" sz="2400" dirty="0"/>
              <a:t>Willoughby State Forest</a:t>
            </a:r>
          </a:p>
          <a:p>
            <a:r>
              <a:rPr lang="en-US" sz="2400" dirty="0"/>
              <a:t>~ 8,000 acres</a:t>
            </a:r>
          </a:p>
          <a:p>
            <a:r>
              <a:rPr lang="en-US" sz="2400" dirty="0"/>
              <a:t>Stratified by Natural Community (mostly northern hardwood forest)</a:t>
            </a:r>
          </a:p>
          <a:p>
            <a:endParaRPr lang="en-US" sz="2200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3557" y="2093916"/>
            <a:ext cx="2876636" cy="3565968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6" idx="1"/>
            <a:endCxn id="9" idx="3"/>
          </p:cNvCxnSpPr>
          <p:nvPr/>
        </p:nvCxnSpPr>
        <p:spPr>
          <a:xfrm flipH="1" flipV="1">
            <a:off x="3924300" y="2647903"/>
            <a:ext cx="2451370" cy="11166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759200" y="2882153"/>
            <a:ext cx="241300" cy="203947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2149" y="2541214"/>
            <a:ext cx="262151" cy="2133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63" t="2517" r="4363" b="2517"/>
          <a:stretch/>
        </p:blipFill>
        <p:spPr>
          <a:xfrm>
            <a:off x="3699334" y="0"/>
            <a:ext cx="51054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6489700" y="4013200"/>
            <a:ext cx="533400" cy="19939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98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CFI Location: Where Next?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04" y="1228146"/>
            <a:ext cx="5324340" cy="48345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4173" y="1228146"/>
            <a:ext cx="5700254" cy="48345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1070" y="1013294"/>
            <a:ext cx="8361927" cy="4062651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600" dirty="0"/>
          </a:p>
          <a:p>
            <a:pPr algn="ctr"/>
            <a:r>
              <a:rPr lang="en-US" sz="6000" dirty="0"/>
              <a:t>~350,000 acres</a:t>
            </a: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~1500 plots @ 1 plot per 225 acres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5 teams of 2 interns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~ 4 years of 12 week summer internships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19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998881"/>
          </a:xfrm>
        </p:spPr>
        <p:txBody>
          <a:bodyPr/>
          <a:lstStyle/>
          <a:p>
            <a:r>
              <a:rPr lang="en-US" dirty="0"/>
              <a:t>CFI Plot Design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456" y="1803400"/>
            <a:ext cx="7345810" cy="4889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4200" y="632356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Image by Ethan Goss (CFI Intern 2015)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59600" y="1955800"/>
            <a:ext cx="36195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Overstory</a:t>
            </a:r>
            <a:r>
              <a:rPr lang="en-US" dirty="0"/>
              <a:t> Trees ≥ 4.5” DBH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59600" y="1966503"/>
            <a:ext cx="391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2.5” DBH ≤ Large Saplings &lt; 4.5” DBH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59600" y="1957797"/>
            <a:ext cx="391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1.0” DBH ≤ Small Saplings &lt; 2.5” DBH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59600" y="1959794"/>
            <a:ext cx="409525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Seedlings &lt; 4.5’ tall, seedlings ≥ 4.5’ tall and &lt; 0.5” DBH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" y="3509486"/>
            <a:ext cx="3670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CWM &gt;2.9” (@intersection) and 2.9’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8100" y="37885"/>
            <a:ext cx="7073900" cy="6791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530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1483</TotalTime>
  <Words>525</Words>
  <Application>Microsoft Office PowerPoint</Application>
  <PresentationFormat>Widescreen</PresentationFormat>
  <Paragraphs>82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Gill Sans MT</vt:lpstr>
      <vt:lpstr>Gallery</vt:lpstr>
      <vt:lpstr>Continuous Forest Inventory Across Vermont State-owned Land in the Northeast Kingdom</vt:lpstr>
      <vt:lpstr>Overview</vt:lpstr>
      <vt:lpstr>Vermont state Lands Forester</vt:lpstr>
      <vt:lpstr>Importance of CFI</vt:lpstr>
      <vt:lpstr>CFI Location … so far!</vt:lpstr>
      <vt:lpstr>CFI Location, Stratification, and Plot Density: Victory Management Unit</vt:lpstr>
      <vt:lpstr>CFI Location: Willoughby State Forest</vt:lpstr>
      <vt:lpstr>CFI Location: Where Next?</vt:lpstr>
      <vt:lpstr>CFI Plot Design</vt:lpstr>
      <vt:lpstr>CFI Metrics</vt:lpstr>
      <vt:lpstr>VMC Database</vt:lpstr>
      <vt:lpstr>Acknowledgements</vt:lpstr>
      <vt:lpstr>Acknowledgements</vt:lpstr>
      <vt:lpstr>Thank You </vt:lpstr>
    </vt:vector>
  </TitlesOfParts>
  <Company>Agency of Natural Resources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Constant Forest Inventory</dc:title>
  <dc:creator>Meacham, Emily</dc:creator>
  <cp:lastModifiedBy>John Truong</cp:lastModifiedBy>
  <cp:revision>127</cp:revision>
  <dcterms:created xsi:type="dcterms:W3CDTF">2015-07-21T17:38:39Z</dcterms:created>
  <dcterms:modified xsi:type="dcterms:W3CDTF">2016-12-07T15:03:49Z</dcterms:modified>
</cp:coreProperties>
</file>