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5" r:id="rId4"/>
    <p:sldId id="267" r:id="rId5"/>
    <p:sldId id="318" r:id="rId6"/>
    <p:sldId id="269" r:id="rId7"/>
    <p:sldId id="292" r:id="rId8"/>
    <p:sldId id="294" r:id="rId9"/>
    <p:sldId id="295" r:id="rId10"/>
    <p:sldId id="305" r:id="rId11"/>
    <p:sldId id="314" r:id="rId12"/>
    <p:sldId id="315" r:id="rId13"/>
    <p:sldId id="298" r:id="rId14"/>
    <p:sldId id="316" r:id="rId15"/>
    <p:sldId id="301" r:id="rId16"/>
    <p:sldId id="306" r:id="rId17"/>
    <p:sldId id="307" r:id="rId18"/>
    <p:sldId id="309" r:id="rId19"/>
    <p:sldId id="308" r:id="rId20"/>
    <p:sldId id="310" r:id="rId21"/>
    <p:sldId id="303" r:id="rId22"/>
    <p:sldId id="300" r:id="rId23"/>
    <p:sldId id="311" r:id="rId24"/>
    <p:sldId id="302" r:id="rId25"/>
    <p:sldId id="317" r:id="rId26"/>
    <p:sldId id="291" r:id="rId27"/>
  </p:sldIdLst>
  <p:sldSz cx="9144000" cy="6858000" type="screen4x3"/>
  <p:notesSz cx="6881813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CD2"/>
          </a:solidFill>
        </a:fill>
      </a:tcStyle>
    </a:wholeTbl>
    <a:band2H>
      <a:tcTxStyle/>
      <a:tcStyle>
        <a:tcBdr/>
        <a:fill>
          <a:solidFill>
            <a:srgbClr val="FFF6EA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70" autoAdjust="0"/>
  </p:normalViewPr>
  <p:slideViewPr>
    <p:cSldViewPr snapToGrid="0">
      <p:cViewPr varScale="1">
        <p:scale>
          <a:sx n="59" d="100"/>
          <a:sy n="59" d="100"/>
        </p:scale>
        <p:origin x="17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laggett\Desktop\4%20Riparian%20Buffers\Relative%20Efficien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forest buffer</c:v>
          </c:tx>
          <c:invertIfNegative val="0"/>
          <c:val>
            <c:numRef>
              <c:f>'[Relative Efficiency.xlsx]Sheet1'!$B$1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v>grass buffer</c:v>
          </c:tx>
          <c:invertIfNegative val="0"/>
          <c:val>
            <c:numRef>
              <c:f>'[Relative Efficiency.xlsx]Sheet1'!$B$2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v>wetland</c:v>
          </c:tx>
          <c:invertIfNegative val="0"/>
          <c:val>
            <c:numRef>
              <c:f>'[Relative Efficiency.xlsx]Sheet1'!$B$3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0781648"/>
        <c:axId val="160782032"/>
        <c:axId val="0"/>
      </c:bar3DChart>
      <c:catAx>
        <c:axId val="160781648"/>
        <c:scaling>
          <c:orientation val="minMax"/>
        </c:scaling>
        <c:delete val="1"/>
        <c:axPos val="l"/>
        <c:majorTickMark val="out"/>
        <c:minorTickMark val="none"/>
        <c:tickLblPos val="none"/>
        <c:crossAx val="160782032"/>
        <c:crosses val="autoZero"/>
        <c:auto val="1"/>
        <c:lblAlgn val="ctr"/>
        <c:lblOffset val="100"/>
        <c:noMultiLvlLbl val="0"/>
      </c:catAx>
      <c:valAx>
        <c:axId val="1607820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1" dirty="0"/>
                  <a:t>Nitrogen Removal Efficiency (%)</a:t>
                </a:r>
              </a:p>
            </c:rich>
          </c:tx>
          <c:layout>
            <c:manualLayout>
              <c:xMode val="edge"/>
              <c:yMode val="edge"/>
              <c:x val="0.1340963629546307"/>
              <c:y val="0.918291557305336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078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9259233220883"/>
          <c:y val="0.30127580927384306"/>
          <c:w val="0.18969313210848718"/>
          <c:h val="0.2742997229512977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</p:spPr>
        <p:txBody>
          <a:bodyPr lIns="92446" tIns="46223" rIns="92446" bIns="46223"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46" tIns="46223" rIns="92446" bIns="4622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5736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08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effectLst/>
              </a:rPr>
              <a:t>area of land located </a:t>
            </a:r>
            <a:r>
              <a:rPr lang="en-US" sz="1400" b="1" dirty="0" smtClean="0">
                <a:effectLst/>
              </a:rPr>
              <a:t>immediately adjacent to streams, lakes, or other surface waters</a:t>
            </a:r>
            <a:r>
              <a:rPr lang="en-US" sz="1400" dirty="0" smtClean="0">
                <a:effectLst/>
              </a:rPr>
              <a:t>. Some would describe it as the </a:t>
            </a:r>
            <a:r>
              <a:rPr lang="en-US" sz="1400" b="1" dirty="0" smtClean="0">
                <a:effectLst/>
              </a:rPr>
              <a:t>floodplain</a:t>
            </a:r>
            <a:r>
              <a:rPr lang="en-US" sz="1400" dirty="0" smtClean="0">
                <a:effectLst/>
              </a:rPr>
              <a:t>. The boundary of the riparian area and the adjoining uplands is gradual and not always well-defined. However, riparian areas differ from the uplands because of </a:t>
            </a:r>
            <a:r>
              <a:rPr lang="en-US" sz="1400" b="1" dirty="0" smtClean="0">
                <a:effectLst/>
              </a:rPr>
              <a:t>high levels of soil moisture, frequent flooding, and the unique assemblage of plant and animal communities </a:t>
            </a:r>
            <a:r>
              <a:rPr lang="en-US" sz="1400" dirty="0" smtClean="0">
                <a:effectLst/>
              </a:rPr>
              <a:t>found there.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/>
              <a:t>Under the current representation of riparian buffers, a buffer is a </a:t>
            </a:r>
            <a:r>
              <a:rPr lang="en-US" sz="1400" b="1" dirty="0" smtClean="0"/>
              <a:t>newly established area </a:t>
            </a:r>
            <a:r>
              <a:rPr lang="en-US" sz="1400" dirty="0" smtClean="0"/>
              <a:t>along a stream, on </a:t>
            </a:r>
            <a:r>
              <a:rPr lang="en-US" sz="1400" b="1" dirty="0" smtClean="0"/>
              <a:t>average 100 feet wide</a:t>
            </a:r>
            <a:r>
              <a:rPr lang="en-US" sz="1400" dirty="0" smtClean="0"/>
              <a:t>, of </a:t>
            </a:r>
            <a:r>
              <a:rPr lang="en-US" sz="1400" b="1" dirty="0" smtClean="0"/>
              <a:t>either grass or trees</a:t>
            </a:r>
            <a:r>
              <a:rPr lang="en-US" sz="1400" dirty="0" smtClean="0"/>
              <a:t>, and is </a:t>
            </a:r>
            <a:r>
              <a:rPr lang="en-US" sz="1400" b="1" dirty="0" smtClean="0"/>
              <a:t>managed to maintain the integrity of stream channels and shorelines and reduce the impacts of upstream land uses</a:t>
            </a:r>
            <a:r>
              <a:rPr lang="en-US" sz="1400" dirty="0" smtClean="0"/>
              <a:t>.  Both grass and forest buffers that are </a:t>
            </a:r>
            <a:r>
              <a:rPr lang="en-US" sz="1400" b="1" dirty="0" smtClean="0"/>
              <a:t>at least 35’ wide receive credit</a:t>
            </a:r>
            <a:r>
              <a:rPr lang="en-US" sz="1400" dirty="0" smtClean="0"/>
              <a:t>.  This is part of USDA’s standard practice definition (e.g., Practice 391) to receive cost share.</a:t>
            </a:r>
          </a:p>
        </p:txBody>
      </p:sp>
    </p:spTree>
    <p:extLst>
      <p:ext uri="{BB962C8B-B14F-4D97-AF65-F5344CB8AC3E}">
        <p14:creationId xmlns:p14="http://schemas.microsoft.com/office/powerpoint/2010/main" val="309847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effectLst/>
              </a:rPr>
              <a:t>most pollutants result from </a:t>
            </a:r>
            <a:r>
              <a:rPr lang="en-US" sz="1400" b="1" dirty="0" smtClean="0">
                <a:effectLst/>
              </a:rPr>
              <a:t>nonpoint source</a:t>
            </a:r>
            <a:r>
              <a:rPr lang="en-US" sz="1400" dirty="0" smtClean="0">
                <a:effectLst/>
              </a:rPr>
              <a:t> pollution activities, including runoff from agricultural lands, urban areas, construction and industrial sites, and failed septic tanks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b="1" dirty="0" smtClean="0">
                <a:effectLst/>
              </a:rPr>
              <a:t>contaminants</a:t>
            </a:r>
            <a:r>
              <a:rPr lang="en-US" sz="1400" dirty="0" smtClean="0">
                <a:effectLst/>
              </a:rPr>
              <a:t> are taken up into plant tissues, adsorbed onto soil particles, or modified by soil organisms.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forest and grass riparian buffers can effectively trap </a:t>
            </a:r>
            <a:r>
              <a:rPr lang="en-US" sz="1400" b="1" dirty="0" smtClean="0">
                <a:effectLst/>
              </a:rPr>
              <a:t>sediment</a:t>
            </a:r>
            <a:r>
              <a:rPr lang="en-US" sz="1400" dirty="0" smtClean="0">
                <a:effectLst/>
              </a:rPr>
              <a:t> which may contain </a:t>
            </a:r>
            <a:r>
              <a:rPr lang="en-US" sz="1400" b="1" dirty="0" smtClean="0">
                <a:effectLst/>
              </a:rPr>
              <a:t>Phosphorous</a:t>
            </a:r>
            <a:r>
              <a:rPr lang="en-US" sz="1400" dirty="0" smtClean="0">
                <a:effectLst/>
              </a:rPr>
              <a:t>! Phosphorus most often enters the stream adsorbed into soil particles and organic materials in surface runoff after storm events. 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Buffers may be most effective at removing large particles such as sand, but may be less effective at removing small clay particles.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Buffers create </a:t>
            </a:r>
            <a:r>
              <a:rPr lang="en-US" sz="1400" b="1" dirty="0" smtClean="0">
                <a:effectLst/>
              </a:rPr>
              <a:t>habitat</a:t>
            </a:r>
            <a:r>
              <a:rPr lang="en-US" sz="1400" baseline="0" dirty="0" smtClean="0">
                <a:effectLst/>
              </a:rPr>
              <a:t> by shading streams and creating cover for aquatic organisms. </a:t>
            </a:r>
            <a:r>
              <a:rPr lang="en-US" sz="1400" b="0" i="0" u="none" strike="noStrike" baseline="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They p</a:t>
            </a:r>
            <a:r>
              <a:rPr lang="en-US" sz="1400" b="0" i="0" u="none" strike="noStrike" baseline="0" dirty="0" smtClean="0">
                <a:latin typeface="+mj-lt"/>
                <a:ea typeface="+mj-ea"/>
                <a:cs typeface="+mj-cs"/>
                <a:sym typeface="Times New Roman"/>
              </a:rPr>
              <a:t>rovide litter fall and </a:t>
            </a:r>
            <a:r>
              <a:rPr lang="en-US" sz="1400" b="1" i="0" u="none" strike="noStrike" baseline="0" dirty="0" smtClean="0">
                <a:latin typeface="+mj-lt"/>
                <a:ea typeface="+mj-ea"/>
                <a:cs typeface="+mj-cs"/>
                <a:sym typeface="Times New Roman"/>
              </a:rPr>
              <a:t>large wood important to fish </a:t>
            </a:r>
            <a:r>
              <a:rPr lang="en-US" sz="1400" b="0" i="0" u="none" strike="noStrike" baseline="0" dirty="0" smtClean="0">
                <a:latin typeface="+mj-lt"/>
                <a:ea typeface="+mj-ea"/>
                <a:cs typeface="+mj-cs"/>
                <a:sym typeface="Times New Roman"/>
              </a:rPr>
              <a:t>and other aquatic organisms</a:t>
            </a:r>
          </a:p>
          <a:p>
            <a:endParaRPr lang="en-US" sz="1400" b="0" i="0" u="none" strike="noStrike" baseline="0" dirty="0" smtClean="0">
              <a:effectLst/>
              <a:latin typeface="+mj-lt"/>
              <a:ea typeface="+mj-ea"/>
              <a:cs typeface="+mj-cs"/>
              <a:sym typeface="Times New Roman"/>
            </a:endParaRPr>
          </a:p>
          <a:p>
            <a:r>
              <a:rPr lang="en-US" sz="1400" baseline="0" dirty="0" smtClean="0">
                <a:effectLst/>
              </a:rPr>
              <a:t>Overhanging trees help </a:t>
            </a:r>
            <a:r>
              <a:rPr lang="en-US" sz="1400" b="1" baseline="0" dirty="0" smtClean="0">
                <a:effectLst/>
              </a:rPr>
              <a:t>moderate peak daytime temperatures. </a:t>
            </a:r>
            <a:endParaRPr lang="en-US" sz="1400" b="1" dirty="0" smtClean="0">
              <a:effectLst/>
            </a:endParaRPr>
          </a:p>
          <a:p>
            <a:endParaRPr lang="en-US" sz="1400" dirty="0" smtClean="0">
              <a:effectLst/>
            </a:endParaRPr>
          </a:p>
          <a:p>
            <a:r>
              <a:rPr lang="en-US" sz="1400" b="0" i="0" u="none" strike="noStrike" baseline="0" dirty="0" smtClean="0">
                <a:latin typeface="+mj-lt"/>
                <a:ea typeface="+mj-ea"/>
                <a:cs typeface="+mj-cs"/>
                <a:sym typeface="Times New Roman"/>
              </a:rPr>
              <a:t>Woody vegetation provides food, cover and connectivity for wildlife</a:t>
            </a:r>
          </a:p>
          <a:p>
            <a:endParaRPr lang="en-US" sz="1400" b="0" i="0" u="none" strike="noStrike" baseline="0" dirty="0" smtClean="0">
              <a:latin typeface="+mj-lt"/>
              <a:ea typeface="+mj-ea"/>
              <a:cs typeface="+mj-cs"/>
              <a:sym typeface="Times New Roman"/>
            </a:endParaRPr>
          </a:p>
          <a:p>
            <a:r>
              <a:rPr lang="en-US" sz="1400" b="1" i="0" u="none" strike="noStrike" baseline="0" dirty="0" smtClean="0">
                <a:latin typeface="+mj-lt"/>
                <a:ea typeface="+mj-ea"/>
                <a:cs typeface="+mj-cs"/>
                <a:sym typeface="Times New Roman"/>
              </a:rPr>
              <a:t>Slows out-of-bank flood flows</a:t>
            </a:r>
            <a:r>
              <a:rPr lang="en-US" sz="1400" b="0" i="0" u="none" strike="noStrike" baseline="0" dirty="0" smtClean="0">
                <a:latin typeface="+mj-lt"/>
                <a:ea typeface="+mj-ea"/>
                <a:cs typeface="+mj-cs"/>
                <a:sym typeface="Times New Roman"/>
              </a:rPr>
              <a:t>. woody roots increase the resistance of streambanks and shorelines to erosion caused by high water flows or waves.</a:t>
            </a:r>
          </a:p>
        </p:txBody>
      </p:sp>
    </p:spTree>
    <p:extLst>
      <p:ext uri="{BB962C8B-B14F-4D97-AF65-F5344CB8AC3E}">
        <p14:creationId xmlns:p14="http://schemas.microsoft.com/office/powerpoint/2010/main" val="228292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effectLst/>
              </a:rPr>
              <a:t>Researchers at Virginia</a:t>
            </a:r>
            <a:r>
              <a:rPr lang="en-US" sz="1400" baseline="0" dirty="0" smtClean="0">
                <a:effectLst/>
              </a:rPr>
              <a:t> Tech</a:t>
            </a:r>
            <a:r>
              <a:rPr lang="en-US" sz="1400" dirty="0" smtClean="0">
                <a:effectLst/>
              </a:rPr>
              <a:t> found that orchard </a:t>
            </a:r>
            <a:r>
              <a:rPr lang="en-US" sz="1400" b="1" dirty="0" smtClean="0">
                <a:effectLst/>
              </a:rPr>
              <a:t>grass filter strips 30 feet wide removed 84 percent of the sediment</a:t>
            </a:r>
            <a:r>
              <a:rPr lang="en-US" sz="1400" dirty="0" smtClean="0">
                <a:effectLst/>
              </a:rPr>
              <a:t> and soluble solids from surface runoff, while grass strips 15 feet wide reduced sediment loads by 70 percent (</a:t>
            </a:r>
            <a:r>
              <a:rPr lang="en-US" sz="1400" dirty="0" err="1" smtClean="0">
                <a:effectLst/>
              </a:rPr>
              <a:t>Dillaha</a:t>
            </a:r>
            <a:r>
              <a:rPr lang="en-US" sz="1400" dirty="0" smtClean="0">
                <a:effectLst/>
              </a:rPr>
              <a:t> and others 1989).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08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1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1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31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Using student volunteers from </a:t>
            </a:r>
            <a:r>
              <a:rPr lang="en-US" sz="1400" b="1" dirty="0" smtClean="0"/>
              <a:t>SUNY Oneonta, about 700 trees and shrubs (about 2 acres</a:t>
            </a:r>
            <a:r>
              <a:rPr lang="en-US" sz="1400" dirty="0" smtClean="0"/>
              <a:t>) were planted along Oaks Creek in Otsego County.  The land was </a:t>
            </a:r>
            <a:r>
              <a:rPr lang="en-US" sz="1400" b="1" dirty="0" smtClean="0"/>
              <a:t>old farm land no longer in production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2117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Oaks Creek Project After Picture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321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76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NY Trees for Tribs has engaged more than 7,600 volunteers in planting more than 66,000 trees and shrubs at 470 sites across New York State.</a:t>
            </a:r>
          </a:p>
          <a:p>
            <a:endParaRPr lang="en-US" sz="1400" dirty="0" smtClean="0">
              <a:effectLst/>
              <a:latin typeface="+mj-lt"/>
              <a:ea typeface="+mj-ea"/>
              <a:cs typeface="+mj-cs"/>
              <a:sym typeface="Times New Roman"/>
            </a:endParaRPr>
          </a:p>
          <a:p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Provides landowners, municipalities, and conservation organizations with low-cost or no-cost native plants and free technical assistance. Native bare root trees and shrubs are provided by the Saratoga State Tree Nursery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4257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68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Stable streambank</a:t>
            </a:r>
          </a:p>
          <a:p>
            <a:r>
              <a:rPr lang="en-US" sz="1400" dirty="0" smtClean="0"/>
              <a:t>10-15 year contract</a:t>
            </a:r>
          </a:p>
          <a:p>
            <a:r>
              <a:rPr lang="en-US" sz="1400" dirty="0" smtClean="0"/>
              <a:t>Minimum 35’ buffer</a:t>
            </a:r>
          </a:p>
          <a:p>
            <a:r>
              <a:rPr lang="en-US" sz="1400" dirty="0" smtClean="0"/>
              <a:t>There has to be a resource concern to get grazing system components (ex: cows in the stream)</a:t>
            </a:r>
          </a:p>
          <a:p>
            <a:r>
              <a:rPr lang="en-US" sz="1400" dirty="0" smtClean="0"/>
              <a:t>Buffer needs to be maintained!!!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F9AA162-3DB2-41CD-AC1A-6B78834928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2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algn="ctr">
              <a:defRPr sz="4800" b="1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algn="ctr">
              <a:defRPr sz="4800" b="1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algn="ctr">
              <a:defRPr sz="4800" b="1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algn="ctr">
              <a:defRPr sz="4800" b="1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algn="ctr">
              <a:defRPr sz="4800" b="1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r"/>
            <a:fld id="{15C955F2-3592-4243-84EF-6ABE4541C15B}" type="slidenum">
              <a:rPr lang="en-US" altLang="en-US" sz="1200" b="0">
                <a:solidFill>
                  <a:schemeClr val="tx1"/>
                </a:solidFill>
                <a:latin typeface="Times New Roman" pitchFamily="18" charset="0"/>
              </a:rPr>
              <a:pPr algn="r"/>
              <a:t>23</a:t>
            </a:fld>
            <a:endParaRPr lang="en-US" alt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400" dirty="0" smtClean="0"/>
              <a:t>Maintenance is critical to successful establishment of forest buffers, as with any best management practice.  Studies have shown that weed control in the first 2-3 years are essential for success. </a:t>
            </a:r>
          </a:p>
          <a:p>
            <a:pPr eaLnBrk="1" hangingPunct="1"/>
            <a:endParaRPr lang="en-US" altLang="en-US" sz="1400" dirty="0" smtClean="0"/>
          </a:p>
          <a:p>
            <a:r>
              <a:rPr lang="en-US" altLang="en-US" sz="1400" dirty="0" smtClean="0"/>
              <a:t>1x herbicide inadequate</a:t>
            </a:r>
          </a:p>
          <a:p>
            <a:r>
              <a:rPr lang="en-US" altLang="en-US" sz="1400" dirty="0" smtClean="0"/>
              <a:t>Grass competition </a:t>
            </a:r>
          </a:p>
          <a:p>
            <a:r>
              <a:rPr lang="en-US" altLang="en-US" sz="1400" dirty="0" smtClean="0"/>
              <a:t>Damage by voles </a:t>
            </a:r>
          </a:p>
          <a:p>
            <a:r>
              <a:rPr lang="en-US" altLang="en-US" sz="1400" dirty="0" smtClean="0"/>
              <a:t>Deer damage even w/ 4’ shelters </a:t>
            </a:r>
          </a:p>
          <a:p>
            <a:r>
              <a:rPr lang="en-US" altLang="en-US" sz="1400" dirty="0" smtClean="0"/>
              <a:t>Weak maintenance by landowners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01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9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har char="•"/>
              <a:defRPr sz="27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sz="1400" dirty="0" smtClean="0"/>
              <a:t>US Forest Service NA/State &amp; Private Forestry</a:t>
            </a:r>
          </a:p>
          <a:p>
            <a:pPr>
              <a:spcBef>
                <a:spcPts val="600"/>
              </a:spcBef>
              <a:buChar char="•"/>
              <a:defRPr sz="27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sz="1400" dirty="0" smtClean="0"/>
              <a:t>Buffer science</a:t>
            </a:r>
          </a:p>
          <a:p>
            <a:pPr>
              <a:spcBef>
                <a:spcPts val="600"/>
              </a:spcBef>
              <a:buChar char="•"/>
              <a:defRPr sz="27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sz="1400" dirty="0" smtClean="0"/>
              <a:t>How are we doing?</a:t>
            </a:r>
          </a:p>
        </p:txBody>
      </p:sp>
    </p:spTree>
    <p:extLst>
      <p:ext uri="{BB962C8B-B14F-4D97-AF65-F5344CB8AC3E}">
        <p14:creationId xmlns:p14="http://schemas.microsoft.com/office/powerpoint/2010/main" val="484064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har char="•"/>
              <a:defRPr sz="27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4712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sz="1400" b="1" dirty="0"/>
              <a:t>Green on the map represents forest land.</a:t>
            </a:r>
          </a:p>
          <a:p>
            <a:pPr>
              <a:spcBef>
                <a:spcPts val="0"/>
              </a:spcBef>
            </a:pPr>
            <a:endParaRPr sz="1400" b="1" dirty="0"/>
          </a:p>
          <a:p>
            <a:pPr>
              <a:lnSpc>
                <a:spcPct val="150000"/>
              </a:lnSpc>
              <a:spcBef>
                <a:spcPts val="809"/>
              </a:spcBef>
              <a:defRPr sz="2400">
                <a:solidFill>
                  <a:srgbClr val="FFFFCC"/>
                </a:solidFill>
              </a:defRPr>
            </a:pPr>
            <a:r>
              <a:rPr sz="1400" b="1" dirty="0"/>
              <a:t>The most heavily forested and densely populated region of the US</a:t>
            </a:r>
          </a:p>
          <a:p>
            <a:pPr marL="808901" lvl="1" indent="-346672">
              <a:lnSpc>
                <a:spcPct val="150000"/>
              </a:lnSpc>
              <a:spcBef>
                <a:spcPts val="708"/>
              </a:spcBef>
              <a:buSzPct val="100000"/>
              <a:buChar char="•"/>
              <a:defRPr sz="2000"/>
            </a:pPr>
            <a:r>
              <a:rPr sz="1400" b="1" dirty="0"/>
              <a:t>172 million acres of forest land</a:t>
            </a:r>
          </a:p>
          <a:p>
            <a:pPr marL="808901" lvl="1" indent="-346672">
              <a:lnSpc>
                <a:spcPct val="150000"/>
              </a:lnSpc>
              <a:spcBef>
                <a:spcPts val="708"/>
              </a:spcBef>
              <a:buSzPct val="100000"/>
              <a:buChar char="•"/>
              <a:defRPr sz="2000"/>
            </a:pPr>
            <a:r>
              <a:rPr sz="1400" b="1" dirty="0"/>
              <a:t>125 million people (41 % of the U.S. population)</a:t>
            </a:r>
          </a:p>
          <a:p>
            <a:pPr marL="808901" lvl="1" indent="-346672">
              <a:lnSpc>
                <a:spcPct val="150000"/>
              </a:lnSpc>
              <a:buSzPct val="100000"/>
              <a:buChar char="•"/>
            </a:pPr>
            <a:r>
              <a:rPr sz="1400" b="1" dirty="0"/>
              <a:t>Approximately 50 </a:t>
            </a:r>
            <a:r>
              <a:rPr lang="en-US" sz="1400" b="1" dirty="0" smtClean="0"/>
              <a:t>-</a:t>
            </a:r>
            <a:r>
              <a:rPr sz="1400" b="1" dirty="0" smtClean="0"/>
              <a:t>75 </a:t>
            </a:r>
            <a:r>
              <a:rPr lang="en-US" sz="1400" b="1" dirty="0" smtClean="0"/>
              <a:t>% </a:t>
            </a:r>
            <a:r>
              <a:rPr sz="1400" b="1" dirty="0" smtClean="0"/>
              <a:t>of </a:t>
            </a:r>
            <a:r>
              <a:rPr sz="1400" b="1" dirty="0"/>
              <a:t>the </a:t>
            </a:r>
            <a:r>
              <a:rPr lang="en-US" sz="1400" b="1" dirty="0" smtClean="0"/>
              <a:t>Area’s </a:t>
            </a:r>
            <a:r>
              <a:rPr sz="1400" b="1" dirty="0" smtClean="0"/>
              <a:t>population </a:t>
            </a:r>
            <a:r>
              <a:rPr sz="1400" b="1" dirty="0"/>
              <a:t>relies on surface water as their municipal drinking water source </a:t>
            </a:r>
            <a:endParaRPr lang="en-US" sz="1400" b="1" dirty="0" smtClean="0"/>
          </a:p>
          <a:p>
            <a:pPr marL="808901" lvl="1" indent="-346672">
              <a:lnSpc>
                <a:spcPct val="150000"/>
              </a:lnSpc>
              <a:buSzPct val="100000"/>
              <a:buChar char="•"/>
            </a:pPr>
            <a:r>
              <a:rPr lang="en-US" sz="1400" b="1" dirty="0" smtClean="0"/>
              <a:t>Over </a:t>
            </a:r>
            <a:r>
              <a:rPr sz="1400" b="1" dirty="0" smtClean="0"/>
              <a:t>52 </a:t>
            </a:r>
            <a:r>
              <a:rPr sz="1400" b="1" dirty="0"/>
              <a:t>million people receive clean drinking water from nearly 1,600 community water systems. </a:t>
            </a:r>
            <a:endParaRPr lang="en-US" sz="1400" b="1" dirty="0" smtClean="0"/>
          </a:p>
          <a:p>
            <a:pPr marL="808901" lvl="1" indent="-346672">
              <a:lnSpc>
                <a:spcPct val="150000"/>
              </a:lnSpc>
              <a:buSzPct val="100000"/>
              <a:buChar char="•"/>
            </a:pPr>
            <a:r>
              <a:rPr lang="en-US" sz="1400" b="1" dirty="0" smtClean="0"/>
              <a:t>KEEP FORESTS AS FORESTS!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248298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1400" b="1" dirty="0"/>
              <a:t>Massive clearing of forestland for agriculture continued into the 20</a:t>
            </a:r>
            <a:r>
              <a:rPr sz="1400" b="1" baseline="30000" dirty="0"/>
              <a:t>th</a:t>
            </a:r>
            <a:r>
              <a:rPr sz="1400" b="1" dirty="0"/>
              <a:t> century. </a:t>
            </a:r>
          </a:p>
          <a:p>
            <a:endParaRPr sz="1400" b="1" dirty="0"/>
          </a:p>
          <a:p>
            <a:r>
              <a:rPr sz="1400" b="1" dirty="0"/>
              <a:t>For example, in the last 50 years of the 19th century, forest cover in many areas east of the Mississippi had fallen from 70 percent to 20 percent or less. </a:t>
            </a:r>
          </a:p>
          <a:p>
            <a:endParaRPr sz="1400" b="1" dirty="0"/>
          </a:p>
          <a:p>
            <a:r>
              <a:rPr sz="1400" b="1" dirty="0"/>
              <a:t>From 1860-1910, settlers cleared forests at the average rate of 13.3 square miles per day - much of this land included highly erosive steep slopes.</a:t>
            </a:r>
          </a:p>
        </p:txBody>
      </p:sp>
    </p:spTree>
    <p:extLst>
      <p:ext uri="{BB962C8B-B14F-4D97-AF65-F5344CB8AC3E}">
        <p14:creationId xmlns:p14="http://schemas.microsoft.com/office/powerpoint/2010/main" val="288915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The White Mountain region of NH saw mountainsides stripped of trees from what was once virgin forest</a:t>
            </a:r>
          </a:p>
          <a:p>
            <a:endParaRPr lang="en-US" sz="1400" dirty="0" smtClean="0">
              <a:effectLst/>
              <a:latin typeface="+mj-lt"/>
              <a:ea typeface="+mj-ea"/>
              <a:cs typeface="+mj-cs"/>
              <a:sym typeface="Times New Roman"/>
            </a:endParaRPr>
          </a:p>
          <a:p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streams choked with silt from eroding hillsides</a:t>
            </a:r>
            <a:r>
              <a:rPr lang="en-US" sz="1400" baseline="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 and </a:t>
            </a:r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ash from forest fires falling on nearby towns</a:t>
            </a:r>
          </a:p>
          <a:p>
            <a:endParaRPr lang="en-US" sz="1400" dirty="0" smtClean="0">
              <a:effectLst/>
              <a:latin typeface="+mj-lt"/>
              <a:ea typeface="+mj-ea"/>
              <a:cs typeface="+mj-cs"/>
              <a:sym typeface="Times New Roman"/>
            </a:endParaRPr>
          </a:p>
          <a:p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Factory owners relying on waterpower worried about the flooding that occurred after heavy rains and the low flows during summer droughts.</a:t>
            </a:r>
          </a:p>
          <a:p>
            <a:endParaRPr lang="en-US" sz="1400" dirty="0" smtClean="0">
              <a:effectLst/>
              <a:latin typeface="+mj-lt"/>
              <a:ea typeface="+mj-ea"/>
              <a:cs typeface="+mj-cs"/>
              <a:sym typeface="Times New Roman"/>
            </a:endParaRPr>
          </a:p>
          <a:p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Hotel owners heard the complaints of tourists who did not like the blackened slopes and streams choked with sawdust and silt. </a:t>
            </a:r>
          </a:p>
          <a:p>
            <a:endParaRPr lang="en-US" sz="1400" dirty="0" smtClean="0">
              <a:effectLst/>
              <a:latin typeface="+mj-lt"/>
              <a:ea typeface="+mj-ea"/>
              <a:cs typeface="+mj-cs"/>
              <a:sym typeface="Times New Roman"/>
            </a:endParaRPr>
          </a:p>
          <a:p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WMNF was established in 1918 as a result of the Weeks Act (MA </a:t>
            </a:r>
            <a:r>
              <a:rPr lang="en-US" sz="1400" smtClean="0">
                <a:effectLst/>
                <a:latin typeface="+mj-lt"/>
                <a:ea typeface="+mj-ea"/>
                <a:cs typeface="+mj-cs"/>
                <a:sym typeface="Times New Roman"/>
              </a:rPr>
              <a:t>Congressman). </a:t>
            </a:r>
            <a:r>
              <a:rPr lang="en-US" sz="1400" dirty="0" smtClean="0">
                <a:effectLst/>
                <a:latin typeface="+mj-lt"/>
                <a:ea typeface="+mj-ea"/>
                <a:cs typeface="+mj-cs"/>
                <a:sym typeface="Times New Roman"/>
              </a:rPr>
              <a:t>It has a total area of 780,000 acres.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29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400" b="0" dirty="0" smtClean="0"/>
              <a:t>VT is +/- </a:t>
            </a:r>
            <a:r>
              <a:rPr lang="en-US" sz="1400" b="1" dirty="0" smtClean="0"/>
              <a:t>75% forested</a:t>
            </a:r>
            <a:r>
              <a:rPr lang="en-US" sz="1400" b="0" dirty="0" smtClean="0"/>
              <a:t>,</a:t>
            </a:r>
            <a:r>
              <a:rPr lang="en-US" sz="1400" b="0" baseline="0" dirty="0" smtClean="0"/>
              <a:t> as seen by recent FIA data.</a:t>
            </a:r>
          </a:p>
          <a:p>
            <a:endParaRPr lang="en-US" sz="1400" b="0" baseline="0" dirty="0" smtClean="0"/>
          </a:p>
          <a:p>
            <a:r>
              <a:rPr sz="1400" b="1" dirty="0" smtClean="0"/>
              <a:t>Landscape </a:t>
            </a:r>
            <a:r>
              <a:rPr sz="1400" b="1" dirty="0"/>
              <a:t>Scale Restoration (LSR) Grants </a:t>
            </a:r>
            <a:r>
              <a:rPr sz="1400" b="0" dirty="0"/>
              <a:t>helps State Forestry agencies achieve priorities as documented in their respective </a:t>
            </a:r>
            <a:r>
              <a:rPr sz="1400" b="1" dirty="0"/>
              <a:t>state forest action plans </a:t>
            </a:r>
            <a:r>
              <a:rPr sz="1400" b="0" dirty="0"/>
              <a:t>while at the same time meeting regional and national priorities.  One </a:t>
            </a:r>
            <a:r>
              <a:rPr lang="en-US" sz="1400" b="0" dirty="0" smtClean="0"/>
              <a:t>VT </a:t>
            </a:r>
            <a:r>
              <a:rPr sz="1400" b="0" dirty="0" smtClean="0"/>
              <a:t>Forest </a:t>
            </a:r>
            <a:r>
              <a:rPr sz="1400" b="0" dirty="0"/>
              <a:t>Action Plan goal is to protect high quality watersheds, shorelines &amp; riparian areas</a:t>
            </a:r>
            <a:r>
              <a:rPr sz="1400" b="0" dirty="0" smtClean="0"/>
              <a:t>.</a:t>
            </a:r>
            <a:endParaRPr lang="en-US" sz="1400" b="0" dirty="0" smtClean="0"/>
          </a:p>
          <a:p>
            <a:endParaRPr lang="en-US" sz="1400" b="0" dirty="0" smtClean="0"/>
          </a:p>
          <a:p>
            <a:r>
              <a:rPr lang="en-US" sz="1400" b="0" dirty="0" smtClean="0"/>
              <a:t>Random </a:t>
            </a:r>
            <a:r>
              <a:rPr lang="en-US" sz="1400" b="1" dirty="0" smtClean="0"/>
              <a:t>BMP (AMP) monitoring </a:t>
            </a:r>
            <a:r>
              <a:rPr lang="en-US" sz="1400" b="0" dirty="0" smtClean="0"/>
              <a:t>(CWA</a:t>
            </a:r>
            <a:r>
              <a:rPr lang="en-US" sz="1400" b="0" baseline="0" dirty="0" smtClean="0"/>
              <a:t> exemption) </a:t>
            </a:r>
            <a:r>
              <a:rPr lang="en-US" sz="1400" b="0" dirty="0" smtClean="0"/>
              <a:t>as an important indicator of </a:t>
            </a:r>
            <a:r>
              <a:rPr lang="en-US" sz="1400" b="1" dirty="0" smtClean="0"/>
              <a:t>sustainable forest management </a:t>
            </a:r>
            <a:r>
              <a:rPr lang="en-US" sz="1400" b="0" dirty="0" smtClean="0"/>
              <a:t>practices (timber sale layout, stream crossings, skid</a:t>
            </a:r>
            <a:r>
              <a:rPr lang="en-US" sz="1400" b="0" baseline="0" dirty="0" smtClean="0"/>
              <a:t> roads, landings, </a:t>
            </a:r>
            <a:r>
              <a:rPr lang="en-US" sz="1400" b="0" baseline="0" dirty="0" err="1" smtClean="0"/>
              <a:t>HazMat</a:t>
            </a:r>
            <a:r>
              <a:rPr lang="en-US" sz="1400" b="0" baseline="0" dirty="0" smtClean="0"/>
              <a:t> management</a:t>
            </a:r>
          </a:p>
          <a:p>
            <a:endParaRPr lang="en-US" sz="1400" b="0" baseline="0" dirty="0" smtClean="0"/>
          </a:p>
          <a:p>
            <a:r>
              <a:rPr lang="en-US" sz="1400" b="1" baseline="0" dirty="0" smtClean="0"/>
              <a:t>80-90% OK in states like VT and ME </a:t>
            </a:r>
            <a:r>
              <a:rPr lang="en-US" sz="1400" b="0" baseline="0" dirty="0" smtClean="0"/>
              <a:t>that have very organized programs.  </a:t>
            </a:r>
            <a:r>
              <a:rPr lang="en-US" sz="1400" b="1" baseline="0" dirty="0" smtClean="0"/>
              <a:t>Logger education and skidder bridge loan programs </a:t>
            </a:r>
            <a:r>
              <a:rPr lang="en-US" sz="1400" b="0" baseline="0" dirty="0" smtClean="0"/>
              <a:t>help a great deal.  </a:t>
            </a:r>
            <a:r>
              <a:rPr lang="en-US" sz="1400" b="1" baseline="0" dirty="0" smtClean="0"/>
              <a:t>Keep sediments out of streams!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197761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45276C8-4614-4BEC-8A8E-C00EAB9D56B1}" type="slidenum">
              <a:rPr lang="en-US"/>
              <a:pPr/>
              <a:t>8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5194"/>
          </a:xfrm>
        </p:spPr>
        <p:txBody>
          <a:bodyPr/>
          <a:lstStyle/>
          <a:p>
            <a:r>
              <a:rPr lang="en-US" sz="1400" dirty="0" smtClean="0"/>
              <a:t>Rain </a:t>
            </a:r>
            <a:r>
              <a:rPr lang="en-US" sz="1400" dirty="0"/>
              <a:t>is absorbed and slowed by trees and the forest floor before it reaches local streams, flows to rivers and ultimately </a:t>
            </a:r>
            <a:r>
              <a:rPr lang="en-US" sz="1400" dirty="0" smtClean="0"/>
              <a:t>Lake Champlain and other surface water bodies.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492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760F2FF-1E79-4D57-B4D0-1CC368A1E7FE}" type="slidenum">
              <a:rPr lang="en-US"/>
              <a:pPr/>
              <a:t>9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Forests essentially act as a living sponge – water gets absorbed, filtered, and released to the forest floor – ultimately refilling underground aquifers and helping to maintain stream flow. </a:t>
            </a:r>
          </a:p>
        </p:txBody>
      </p:sp>
    </p:spTree>
    <p:extLst>
      <p:ext uri="{BB962C8B-B14F-4D97-AF65-F5344CB8AC3E}">
        <p14:creationId xmlns:p14="http://schemas.microsoft.com/office/powerpoint/2010/main" val="1098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B0AA2-A3EC-4E3E-9A87-0E36B6EE0A57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6B0AA2-A3EC-4E3E-9A87-0E36B6EE0A57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7B5954-54D7-4C4C-BEDE-AAD979AF25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12/2/2016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4821-2A0B-4041-963D-5A73F13023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0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oe_streambank_fop.jpg" descr="canoe_streambank_fo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5600" y="157162"/>
            <a:ext cx="1600200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af_cluster_c.png" descr="leaf_cluster_c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95800" y="157162"/>
            <a:ext cx="1524000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Mtns Headwaters of Potomac.jpg" descr="Mtns Headwaters of Potomac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157162"/>
            <a:ext cx="1371600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Wanaque Res_Passiac Co NJ_Highlands.png" descr="Wanaque Res_Passiac Co NJ_Highlands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71600" y="157162"/>
            <a:ext cx="1524000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Harford2.jpg" descr="Harford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620000" y="157162"/>
            <a:ext cx="1524000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tream4_evans2.jpg" descr="Stream4_evans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19800" y="233362"/>
            <a:ext cx="1600200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g2.jpg" descr="bg2"/>
          <p:cNvPicPr>
            <a:picLocks noChangeAspect="1"/>
          </p:cNvPicPr>
          <p:nvPr/>
        </p:nvPicPr>
        <p:blipFill>
          <a:blip r:embed="rId12">
            <a:extLst/>
          </a:blip>
          <a:srcRect l="4290" t="7327" r="4046" b="78956"/>
          <a:stretch>
            <a:fillRect/>
          </a:stretch>
        </p:blipFill>
        <p:spPr>
          <a:xfrm>
            <a:off x="3174" y="6400800"/>
            <a:ext cx="9140827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g2.jpg" descr="bg2"/>
          <p:cNvPicPr>
            <a:picLocks noChangeAspect="1"/>
          </p:cNvPicPr>
          <p:nvPr/>
        </p:nvPicPr>
        <p:blipFill>
          <a:blip r:embed="rId12">
            <a:extLst/>
          </a:blip>
          <a:srcRect l="4290" t="7327" r="4046" b="78956"/>
          <a:stretch>
            <a:fillRect/>
          </a:stretch>
        </p:blipFill>
        <p:spPr>
          <a:xfrm>
            <a:off x="-1" y="0"/>
            <a:ext cx="91408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76200" y="76200"/>
            <a:ext cx="8974138" cy="264255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700"/>
              </a:spcBef>
              <a:tabLst>
                <a:tab pos="8737600" algn="r"/>
              </a:tabLst>
              <a:defRPr sz="1200" b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USDA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FFCC"/>
                </a:solidFill>
              </a:rPr>
              <a:t>Forest Service	Northeastern Area State and Private Forestry</a:t>
            </a:r>
          </a:p>
        </p:txBody>
      </p:sp>
      <p:pic>
        <p:nvPicPr>
          <p:cNvPr id="11" name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6687" y="6465887"/>
            <a:ext cx="519113" cy="35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85812" y="6461125"/>
            <a:ext cx="357188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808080"/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6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901700" marR="0" indent="-4445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1234439" marR="0" indent="-32003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1727200" marR="0" indent="-3556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2184400" marR="0" indent="-3556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2641600" marR="0" indent="-3556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3098800" marR="0" indent="-3556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3556000" marR="0" indent="-3556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4013200" marR="0" indent="-3556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>
          <a:srgbClr val="FFFF66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tif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.ny.gov/lands/309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28600" y="1752600"/>
            <a:ext cx="8610600" cy="1938992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80808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32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algn="ctr"/>
            <a:r>
              <a:rPr lang="en-US" sz="6000" dirty="0" smtClean="0">
                <a:latin typeface="Garamond" panose="02020404030301010803" pitchFamily="18" charset="0"/>
              </a:rPr>
              <a:t>Forested </a:t>
            </a:r>
            <a:r>
              <a:rPr lang="en-US" sz="6000" dirty="0">
                <a:latin typeface="Garamond" panose="02020404030301010803" pitchFamily="18" charset="0"/>
              </a:rPr>
              <a:t>Riparian </a:t>
            </a:r>
            <a:r>
              <a:rPr lang="en-US" sz="6000" dirty="0" smtClean="0">
                <a:latin typeface="Garamond" panose="02020404030301010803" pitchFamily="18" charset="0"/>
              </a:rPr>
              <a:t>Buffers</a:t>
            </a:r>
          </a:p>
          <a:p>
            <a:pPr algn="ctr"/>
            <a:r>
              <a:rPr lang="en-US" sz="6000" i="1" dirty="0" smtClean="0">
                <a:latin typeface="Garamond" panose="02020404030301010803" pitchFamily="18" charset="0"/>
              </a:rPr>
              <a:t>science and practice</a:t>
            </a:r>
            <a:endParaRPr sz="6000" i="1" dirty="0">
              <a:latin typeface="Garamond" panose="02020404030301010803" pitchFamily="18" charset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374904" y="4059936"/>
            <a:ext cx="8546592" cy="1938992"/>
          </a:xfrm>
          <a:prstGeom prst="rect">
            <a:avLst/>
          </a:prstGeom>
          <a:ln w="12700">
            <a:miter lim="400000"/>
          </a:ln>
          <a:effectLst>
            <a:outerShdw blurRad="63500" dist="17960" dir="27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0">
                <a:solidFill>
                  <a:srgbClr val="FFFFFF"/>
                </a:solidFill>
              </a:defRPr>
            </a:pPr>
            <a:r>
              <a:rPr sz="3200" dirty="0"/>
              <a:t>Karl Honkonen</a:t>
            </a:r>
          </a:p>
          <a:p>
            <a:pPr>
              <a:defRPr sz="2400" b="0">
                <a:solidFill>
                  <a:srgbClr val="FFFFFF"/>
                </a:solidFill>
              </a:defRPr>
            </a:pPr>
            <a:r>
              <a:rPr sz="3200" dirty="0"/>
              <a:t>Watershed Forester</a:t>
            </a:r>
          </a:p>
          <a:p>
            <a:pPr>
              <a:defRPr b="0">
                <a:solidFill>
                  <a:srgbClr val="FFFFFF"/>
                </a:solidFill>
              </a:defRPr>
            </a:pPr>
            <a:r>
              <a:rPr sz="2800" dirty="0"/>
              <a:t>US Forest Service </a:t>
            </a:r>
          </a:p>
          <a:p>
            <a:pPr>
              <a:defRPr b="0">
                <a:solidFill>
                  <a:srgbClr val="FFFFFF"/>
                </a:solidFill>
              </a:defRPr>
            </a:pPr>
            <a:r>
              <a:rPr sz="2800" dirty="0"/>
              <a:t>Northeastern Area State and Private Forestry</a:t>
            </a:r>
          </a:p>
        </p:txBody>
      </p:sp>
      <p:sp>
        <p:nvSpPr>
          <p:cNvPr id="49" name="Shape 49"/>
          <p:cNvSpPr/>
          <p:nvPr/>
        </p:nvSpPr>
        <p:spPr>
          <a:xfrm>
            <a:off x="5302250" y="3898900"/>
            <a:ext cx="335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0"/>
            </a:pP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303" y="1354425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Garamond" panose="02020404030301010803" pitchFamily="18" charset="0"/>
              </a:rPr>
              <a:t>What is a </a:t>
            </a:r>
            <a:r>
              <a:rPr lang="en-US" sz="36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riparian buffer?</a:t>
            </a:r>
            <a:endParaRPr lang="en-US" sz="36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1" y="2000756"/>
            <a:ext cx="7160114" cy="43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Everyone\photo lib\Stream ReLeaf Photos\Scanned photos\Biler Farm-before fenc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06" y="1837944"/>
            <a:ext cx="5848314" cy="44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2032" y="1188720"/>
            <a:ext cx="530850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 panose="02020404030301010803" pitchFamily="18" charset="0"/>
                <a:sym typeface="Verdana"/>
              </a:rPr>
              <a:t>Why forested riparian buffers?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 panose="02020404030301010803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75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" y="1243584"/>
            <a:ext cx="7615755" cy="51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9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07325"/>
            <a:ext cx="8229600" cy="1325564"/>
          </a:xfrm>
        </p:spPr>
        <p:txBody>
          <a:bodyPr/>
          <a:lstStyle/>
          <a:p>
            <a:r>
              <a:rPr lang="en-US" dirty="0" smtClean="0"/>
              <a:t>Relative Water Quality Benefits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20574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5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24" y="1243584"/>
            <a:ext cx="518464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2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aughcrep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762000"/>
            <a:ext cx="3810000" cy="28581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" name="Picture 2" descr="obaughaft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762000"/>
            <a:ext cx="3657600" cy="29136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" name="Content Placeholder 3" descr="riparian forest.tif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4600" y="3733800"/>
            <a:ext cx="3937000" cy="304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686" y="3620162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before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8766" y="3768401"/>
            <a:ext cx="88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fter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208" y="4782312"/>
            <a:ext cx="170078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Another fully restored buffer!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279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216469"/>
            <a:ext cx="8229600" cy="1325564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2084832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Who is out there to plant 1,000s of trees?</a:t>
            </a:r>
          </a:p>
          <a:p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Where is the $ to maintain?</a:t>
            </a:r>
          </a:p>
          <a:p>
            <a:pPr lvl="1"/>
            <a:r>
              <a:rPr lang="en-US" dirty="0" smtClean="0"/>
              <a:t>Who is responsible?</a:t>
            </a:r>
            <a:endParaRPr lang="en-US" dirty="0"/>
          </a:p>
          <a:p>
            <a:r>
              <a:rPr lang="en-US" dirty="0" smtClean="0"/>
              <a:t>Education!!!</a:t>
            </a:r>
            <a:endParaRPr lang="en-US" u="sng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38" y="3486912"/>
            <a:ext cx="2000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41309" cy="34059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352800"/>
            <a:ext cx="4673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7720" y="1362456"/>
            <a:ext cx="4407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Oaks Creek- Otsego County</a:t>
            </a:r>
            <a:endParaRPr lang="en-US" sz="40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55" y="13855"/>
            <a:ext cx="3394472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429000"/>
            <a:ext cx="4804444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441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4233" y="1842338"/>
            <a:ext cx="2402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Maintenance and Planting Team 2016</a:t>
            </a:r>
            <a:endParaRPr lang="en-US" sz="28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3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270332"/>
            <a:ext cx="6793992" cy="5096597"/>
          </a:xfrm>
        </p:spPr>
      </p:pic>
    </p:spTree>
    <p:extLst>
      <p:ext uri="{BB962C8B-B14F-4D97-AF65-F5344CB8AC3E}">
        <p14:creationId xmlns:p14="http://schemas.microsoft.com/office/powerpoint/2010/main" val="46791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 idx="4294967295"/>
          </p:nvPr>
        </p:nvSpPr>
        <p:spPr>
          <a:xfrm>
            <a:off x="-1" y="1238250"/>
            <a:ext cx="9144002" cy="685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rPr sz="6000" dirty="0"/>
              <a:t>Presentation Overview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4294967295"/>
          </p:nvPr>
        </p:nvSpPr>
        <p:spPr>
          <a:xfrm>
            <a:off x="457201" y="2639568"/>
            <a:ext cx="8686800" cy="3505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7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4400" dirty="0" smtClean="0"/>
              <a:t>US </a:t>
            </a:r>
            <a:r>
              <a:rPr sz="4400" dirty="0"/>
              <a:t>Forest Service </a:t>
            </a:r>
            <a:r>
              <a:rPr lang="en-US" sz="4400" dirty="0" smtClean="0"/>
              <a:t>NA/State &amp; Private Forestry</a:t>
            </a:r>
            <a:endParaRPr sz="4400" dirty="0"/>
          </a:p>
          <a:p>
            <a:pPr>
              <a:spcBef>
                <a:spcPts val="600"/>
              </a:spcBef>
              <a:buChar char="•"/>
              <a:defRPr sz="27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sz="4400" dirty="0" smtClean="0"/>
              <a:t>Buffer science</a:t>
            </a:r>
          </a:p>
          <a:p>
            <a:pPr>
              <a:spcBef>
                <a:spcPts val="600"/>
              </a:spcBef>
              <a:buChar char="•"/>
              <a:defRPr sz="27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sz="4400" dirty="0" smtClean="0"/>
              <a:t>How are we doing?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252728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64" y="1892808"/>
            <a:ext cx="3298698" cy="4398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3770799"/>
            <a:ext cx="3291078" cy="25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lum bright="17000"/>
          </a:blip>
          <a:srcRect t="10374" b="4909"/>
          <a:stretch>
            <a:fillRect/>
          </a:stretch>
        </p:blipFill>
        <p:spPr bwMode="auto">
          <a:xfrm>
            <a:off x="960119" y="1315211"/>
            <a:ext cx="7334861" cy="46676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2336" y="5982849"/>
            <a:ext cx="829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Garamond" panose="02020404030301010803" pitchFamily="18" charset="0"/>
              </a:rPr>
              <a:t>Turf to trees: Reforesting residential lawns </a:t>
            </a:r>
          </a:p>
        </p:txBody>
      </p:sp>
    </p:spTree>
    <p:extLst>
      <p:ext uri="{BB962C8B-B14F-4D97-AF65-F5344CB8AC3E}">
        <p14:creationId xmlns:p14="http://schemas.microsoft.com/office/powerpoint/2010/main" val="106901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123139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Conservation Reserve Enhancement Program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09799"/>
            <a:ext cx="4495800" cy="41451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USDA Farm Service Agency</a:t>
            </a:r>
          </a:p>
          <a:p>
            <a:pPr lvl="1">
              <a:buNone/>
            </a:pPr>
            <a:r>
              <a:rPr lang="en-US" dirty="0" smtClean="0"/>
              <a:t>(NRCS technical assistance)</a:t>
            </a:r>
          </a:p>
          <a:p>
            <a:r>
              <a:rPr lang="en-US" dirty="0" smtClean="0"/>
              <a:t>Great $$ incentive for landowners</a:t>
            </a:r>
          </a:p>
          <a:p>
            <a:r>
              <a:rPr lang="en-US" dirty="0" smtClean="0"/>
              <a:t>cost-share to install + yearly payments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Limiting factor often outreach and technical assistance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11000" r="28750" b="5000"/>
          <a:stretch>
            <a:fillRect/>
          </a:stretch>
        </p:blipFill>
        <p:spPr bwMode="auto">
          <a:xfrm>
            <a:off x="5181600" y="2057400"/>
            <a:ext cx="3476171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60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798064" y="15621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aramond" panose="02020404030301010803" pitchFamily="18" charset="0"/>
              </a:rPr>
              <a:t>    </a:t>
            </a:r>
            <a:r>
              <a:rPr lang="en-US" altLang="en-US" sz="4000" dirty="0" smtClean="0">
                <a:latin typeface="Garamond" panose="02020404030301010803" pitchFamily="18" charset="0"/>
              </a:rPr>
              <a:t>Maintenance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534400" cy="388620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en-US" altLang="en-US" sz="44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Monitoring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44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Mowing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44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Herbicides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44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Fencing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dirty="0" smtClean="0">
              <a:latin typeface="Arial" charset="0"/>
            </a:endParaRPr>
          </a:p>
        </p:txBody>
      </p:sp>
      <p:pic>
        <p:nvPicPr>
          <p:cNvPr id="49156" name="Picture 4" descr="I:\Everyone\photo lib\Stream ReLeaf Photos\Buffers\Tree tube with ne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7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819400" y="2362200"/>
            <a:ext cx="3200400" cy="1676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37" y="2563505"/>
            <a:ext cx="2569934" cy="830997"/>
          </a:xfrm>
          <a:prstGeom prst="rect">
            <a:avLst/>
          </a:prstGeom>
          <a:solidFill>
            <a:srgbClr val="FEF42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NRCS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Landowner Contact,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Technical Assistance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9990" y="4800600"/>
            <a:ext cx="2520242" cy="830997"/>
          </a:xfrm>
          <a:prstGeom prst="rect">
            <a:avLst/>
          </a:prstGeom>
          <a:solidFill>
            <a:srgbClr val="FEF42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State Forestry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Forestry Assistance,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Tracking,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9841" y="1275665"/>
            <a:ext cx="228620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FSA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CREP Program, $$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5059" y="2590800"/>
            <a:ext cx="174118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USFS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Coordination,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Grants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2757486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Forest Buffer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Restoration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081" y="4343400"/>
            <a:ext cx="27109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Agency Partners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State, federal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Conservation districts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273294"/>
            <a:ext cx="2971800" cy="830997"/>
          </a:xfrm>
          <a:prstGeom prst="rect">
            <a:avLst/>
          </a:prstGeom>
          <a:solidFill>
            <a:srgbClr val="FEF42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Other Partners,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watershed organizations, etc.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476500" y="2761003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4350542" y="1908279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6096000" y="2819400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4357116" y="4177284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38400" y="3962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5943600" y="3886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43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9418"/>
            <a:ext cx="4471416" cy="6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body" sz="half" idx="4294967295"/>
          </p:nvPr>
        </p:nvSpPr>
        <p:spPr>
          <a:xfrm>
            <a:off x="4419600" y="1684337"/>
            <a:ext cx="4724400" cy="41830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SzTx/>
              <a:buNone/>
              <a:defRPr sz="2000" b="1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96" name="Shape 196"/>
          <p:cNvSpPr/>
          <p:nvPr/>
        </p:nvSpPr>
        <p:spPr>
          <a:xfrm>
            <a:off x="731520" y="1329044"/>
            <a:ext cx="7644384" cy="489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8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800" dirty="0">
                <a:latin typeface="Garamond" panose="02020404030301010803" pitchFamily="18" charset="0"/>
              </a:rPr>
              <a:t>Karl Honkonen</a:t>
            </a:r>
          </a:p>
          <a:p>
            <a:pPr>
              <a:defRPr sz="18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sz="2800" dirty="0">
              <a:latin typeface="Garamond" panose="02020404030301010803" pitchFamily="18" charset="0"/>
            </a:endParaRPr>
          </a:p>
          <a:p>
            <a:pPr>
              <a:defRPr sz="18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800" dirty="0">
                <a:latin typeface="Garamond" panose="02020404030301010803" pitchFamily="18" charset="0"/>
              </a:rPr>
              <a:t>karlwhonkonen@fs.fed.us</a:t>
            </a:r>
          </a:p>
          <a:p>
            <a:pPr>
              <a:defRPr sz="1800" b="0" u="sng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sz="2800" dirty="0">
              <a:latin typeface="Garamond" panose="02020404030301010803" pitchFamily="18" charset="0"/>
            </a:endParaRPr>
          </a:p>
          <a:p>
            <a:pPr>
              <a:defRPr sz="1800" b="0" u="sng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sz="2800" dirty="0">
              <a:latin typeface="Garamond" panose="02020404030301010803" pitchFamily="18" charset="0"/>
            </a:endParaRPr>
          </a:p>
          <a:p>
            <a:pPr>
              <a:spcBef>
                <a:spcPts val="1800"/>
              </a:spcBef>
              <a:defRPr sz="18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800" dirty="0">
                <a:latin typeface="Garamond" panose="02020404030301010803" pitchFamily="18" charset="0"/>
              </a:rPr>
              <a:t>US Forest Service</a:t>
            </a:r>
          </a:p>
          <a:p>
            <a:pPr>
              <a:spcBef>
                <a:spcPts val="1800"/>
              </a:spcBef>
              <a:defRPr sz="18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800" dirty="0">
                <a:latin typeface="Garamond" panose="02020404030301010803" pitchFamily="18" charset="0"/>
              </a:rPr>
              <a:t>Northeast Area/State &amp; Private Forestry</a:t>
            </a:r>
          </a:p>
          <a:p>
            <a:pPr>
              <a:spcBef>
                <a:spcPts val="1800"/>
              </a:spcBef>
              <a:defRPr sz="18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800" dirty="0">
                <a:latin typeface="Garamond" panose="02020404030301010803" pitchFamily="18" charset="0"/>
              </a:rPr>
              <a:t>603-868-7616</a:t>
            </a:r>
          </a:p>
          <a:p>
            <a:pPr>
              <a:spcBef>
                <a:spcPts val="1800"/>
              </a:spcBef>
              <a:defRPr sz="1800" b="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800" dirty="0">
                <a:latin typeface="Garamond" panose="02020404030301010803" pitchFamily="18" charset="0"/>
              </a:rPr>
              <a:t>www.na.fs.fed.us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953" y="1676399"/>
            <a:ext cx="7838236" cy="511189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420625" y="1295400"/>
            <a:ext cx="817656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solidFill>
                  <a:srgbClr val="FFFF66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sz="3600" dirty="0"/>
              <a:t>US Forest Service Northeast Area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77887" y="2362200"/>
            <a:ext cx="7543801" cy="777240"/>
          </a:xfrm>
          <a:prstGeom prst="rect">
            <a:avLst/>
          </a:prstGeom>
          <a:ln w="12700">
            <a:miter lim="400000"/>
          </a:ln>
          <a:effectLst>
            <a:outerShdw blurRad="63500" dist="35921" dir="27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Around 1900 America’s settlers cleared forests at the rate of 13 square miles per day</a:t>
            </a:r>
          </a:p>
        </p:txBody>
      </p:sp>
      <p:pic>
        <p:nvPicPr>
          <p:cNvPr id="94" name="1900 agriculture.jpg" descr="D:\1900 agricultur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3581400"/>
            <a:ext cx="5487988" cy="28321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534987" y="1447800"/>
            <a:ext cx="8229601" cy="878840"/>
          </a:xfrm>
          <a:prstGeom prst="rect">
            <a:avLst/>
          </a:prstGeom>
          <a:ln w="12700">
            <a:miter lim="400000"/>
          </a:ln>
          <a:effectLst>
            <a:outerShdw blurRad="63500" dist="35921" dir="27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The roots of the Forest Service are in Watershed Management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258" y="4937760"/>
            <a:ext cx="860748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 panose="02020404030301010803" pitchFamily="18" charset="0"/>
                <a:sym typeface="Verdana"/>
              </a:rPr>
              <a:t>White Mountain National Forest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 panose="02020404030301010803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1572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079282" y="6457890"/>
            <a:ext cx="602504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u="sng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lang="en-US" dirty="0"/>
              <a:t>http://www.nrs.fs.fed.us/fia/data-tools/state-reports/VT/</a:t>
            </a:r>
            <a:endParaRPr u="sng" dirty="0">
              <a:solidFill>
                <a:srgbClr val="CC00CC"/>
              </a:solidFill>
              <a:uFill>
                <a:solidFill>
                  <a:srgbClr val="CC00CC"/>
                </a:solidFill>
              </a:uFill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5" y="1303271"/>
            <a:ext cx="3202300" cy="5082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3" y="3433762"/>
            <a:ext cx="2028825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832"/>
            <a:ext cx="9144000" cy="34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3870325" y="3108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/>
            </a:endParaRPr>
          </a:p>
        </p:txBody>
      </p:sp>
      <p:pic>
        <p:nvPicPr>
          <p:cNvPr id="568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72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03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 Template">
  <a:themeElements>
    <a:clrScheme name="N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C66"/>
      </a:accent1>
      <a:accent2>
        <a:srgbClr val="0000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A Templat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NA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808080"/>
            </a:outerShdw>
          </a:effectLst>
        </a:effectStyle>
        <a:effectStyle>
          <a:effectLst>
            <a:outerShdw blurRad="63500" dist="17960" dir="2700000" rotWithShape="0">
              <a:srgbClr val="80808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7960" dir="2700000" rotWithShape="0">
            <a:srgbClr val="80808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A Template">
  <a:themeElements>
    <a:clrScheme name="N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C66"/>
      </a:accent1>
      <a:accent2>
        <a:srgbClr val="0000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A Templat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NA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808080"/>
            </a:outerShdw>
          </a:effectLst>
        </a:effectStyle>
        <a:effectStyle>
          <a:effectLst>
            <a:outerShdw blurRad="63500" dist="17960" dir="2700000" rotWithShape="0">
              <a:srgbClr val="80808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7960" dir="2700000" rotWithShape="0">
            <a:srgbClr val="808080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359</TotalTime>
  <Words>1173</Words>
  <Application>Microsoft Office PowerPoint</Application>
  <PresentationFormat>On-screen Show (4:3)</PresentationFormat>
  <Paragraphs>144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Garamond</vt:lpstr>
      <vt:lpstr>Helvetica</vt:lpstr>
      <vt:lpstr>Times</vt:lpstr>
      <vt:lpstr>Times New Roman</vt:lpstr>
      <vt:lpstr>Verdana</vt:lpstr>
      <vt:lpstr>Wingdings</vt:lpstr>
      <vt:lpstr>NA Template</vt:lpstr>
      <vt:lpstr>PowerPoint Presentation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Water Quality Benefits</vt:lpstr>
      <vt:lpstr>PowerPoint Presentation</vt:lpstr>
      <vt:lpstr>PowerPoint Presentation</vt:lpstr>
      <vt:lpstr>Logistics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Conservation Reserve Enhancement Program</vt:lpstr>
      <vt:lpstr>    Maintenance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Honkonen, Karl W -FS</dc:creator>
  <cp:lastModifiedBy>Honkonen, Karl W -FS</cp:lastModifiedBy>
  <cp:revision>34</cp:revision>
  <cp:lastPrinted>2016-11-29T22:29:29Z</cp:lastPrinted>
  <dcterms:modified xsi:type="dcterms:W3CDTF">2016-12-02T12:40:01Z</dcterms:modified>
</cp:coreProperties>
</file>