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5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1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7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3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9" algn="l" defTabSz="9142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CDE5B3"/>
    <a:srgbClr val="CDE3B3"/>
    <a:srgbClr val="C7DFA9"/>
    <a:srgbClr val="C5D8A0"/>
    <a:srgbClr val="B7CE88"/>
    <a:srgbClr val="B3CC82"/>
    <a:srgbClr val="C7D9A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8" autoAdjust="0"/>
  </p:normalViewPr>
  <p:slideViewPr>
    <p:cSldViewPr>
      <p:cViewPr varScale="1">
        <p:scale>
          <a:sx n="75" d="100"/>
          <a:sy n="75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D3D0C-744F-4163-98C0-85FA6E59086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27E7-5EB0-41F3-93CF-294303CF7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critical breeding habitat for several amphibians as well as supporting a diverse community of invertebrates.  Three</a:t>
            </a:r>
            <a:r>
              <a:rPr lang="en-US" baseline="0" dirty="0" smtClean="0"/>
              <a:t> mole salamanders (JESA, SPSA, and BSSA) are also listed as SGCN in VT’s WAP.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27E7-5EB0-41F3-93CF-294303CF7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1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 studies have shown that the NE is a hotspot for</a:t>
            </a:r>
            <a:r>
              <a:rPr lang="en-US" baseline="0" dirty="0" smtClean="0"/>
              <a:t> atmospherically deposited Hg, primarily from coal-fired </a:t>
            </a:r>
            <a:r>
              <a:rPr lang="en-US" baseline="0" dirty="0" err="1" smtClean="0"/>
              <a:t>powerplants</a:t>
            </a:r>
            <a:r>
              <a:rPr lang="en-US" baseline="0" dirty="0" smtClean="0"/>
              <a:t> and incinerators in the </a:t>
            </a:r>
            <a:r>
              <a:rPr lang="en-US" baseline="0" dirty="0" err="1" smtClean="0"/>
              <a:t>MidW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27E7-5EB0-41F3-93CF-294303CF7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1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landscape characteristics are associated with enhancing</a:t>
            </a:r>
            <a:r>
              <a:rPr lang="en-US" baseline="0" dirty="0" smtClean="0"/>
              <a:t> Hg deposition and methylation. 1) forest canopy enhances Hg deposition—leaves scavenge Hg from air, and leached in </a:t>
            </a:r>
            <a:r>
              <a:rPr lang="en-US" baseline="0" dirty="0" err="1" smtClean="0"/>
              <a:t>throughfall</a:t>
            </a:r>
            <a:r>
              <a:rPr lang="en-US" baseline="0" dirty="0" smtClean="0"/>
              <a:t> and litter fall; 2) Hg transport is greatest along shallow flow paths; 3) water level fluctuations enhance methylation, 4) low primary productivity increases Hg in biota, and 5) wetlands, especially those with low oxygen levels, increase Hg and Methylation.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27E7-5EB0-41F3-93CF-294303CF7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7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7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1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8" indent="0">
              <a:buNone/>
              <a:defRPr sz="1600" b="1"/>
            </a:lvl4pPr>
            <a:lvl5pPr marL="1828585" indent="0">
              <a:buNone/>
              <a:defRPr sz="1600" b="1"/>
            </a:lvl5pPr>
            <a:lvl6pPr marL="2285731" indent="0">
              <a:buNone/>
              <a:defRPr sz="1600" b="1"/>
            </a:lvl6pPr>
            <a:lvl7pPr marL="2742877" indent="0">
              <a:buNone/>
              <a:defRPr sz="1600" b="1"/>
            </a:lvl7pPr>
            <a:lvl8pPr marL="3200023" indent="0">
              <a:buNone/>
              <a:defRPr sz="1600" b="1"/>
            </a:lvl8pPr>
            <a:lvl9pPr marL="3657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1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8" indent="0">
              <a:buNone/>
              <a:defRPr sz="2000"/>
            </a:lvl4pPr>
            <a:lvl5pPr marL="1828585" indent="0">
              <a:buNone/>
              <a:defRPr sz="2000"/>
            </a:lvl5pPr>
            <a:lvl6pPr marL="2285731" indent="0">
              <a:buNone/>
              <a:defRPr sz="2000"/>
            </a:lvl6pPr>
            <a:lvl7pPr marL="2742877" indent="0">
              <a:buNone/>
              <a:defRPr sz="2000"/>
            </a:lvl7pPr>
            <a:lvl8pPr marL="3200023" indent="0">
              <a:buNone/>
              <a:defRPr sz="2000"/>
            </a:lvl8pPr>
            <a:lvl9pPr marL="365716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38" indent="0">
              <a:buNone/>
              <a:defRPr sz="900"/>
            </a:lvl4pPr>
            <a:lvl5pPr marL="1828585" indent="0">
              <a:buNone/>
              <a:defRPr sz="900"/>
            </a:lvl5pPr>
            <a:lvl6pPr marL="2285731" indent="0">
              <a:buNone/>
              <a:defRPr sz="900"/>
            </a:lvl6pPr>
            <a:lvl7pPr marL="2742877" indent="0">
              <a:buNone/>
              <a:defRPr sz="900"/>
            </a:lvl7pPr>
            <a:lvl8pPr marL="3200023" indent="0">
              <a:buNone/>
              <a:defRPr sz="900"/>
            </a:lvl8pPr>
            <a:lvl9pPr marL="3657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8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B055-58AC-4F57-8B97-CE3E29BACD81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C093-1AC4-4F0B-A4F9-9CD06FD3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2" indent="-285716" algn="l" defTabSz="9142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5" indent="-228573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2" indent="-228573" algn="l" defTabSz="9142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8" indent="-228573" algn="l" defTabSz="91429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4" indent="-228573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0" indent="-228573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6" indent="-228573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2" indent="-228573" algn="l" defTabSz="9142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5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1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7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3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9" algn="l" defTabSz="9142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3"/>
            <a:ext cx="7677364" cy="1470025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99"/>
                </a:solidFill>
              </a:rPr>
              <a:t>Bioaccumulation </a:t>
            </a:r>
            <a:r>
              <a:rPr lang="en-US" sz="3400" dirty="0" smtClean="0">
                <a:solidFill>
                  <a:srgbClr val="FFFF99"/>
                </a:solidFill>
              </a:rPr>
              <a:t>of </a:t>
            </a:r>
            <a:r>
              <a:rPr lang="en-US" sz="3400" dirty="0">
                <a:solidFill>
                  <a:srgbClr val="FFFF99"/>
                </a:solidFill>
              </a:rPr>
              <a:t>Methylmercury in Wood Frogs and Spotted </a:t>
            </a:r>
            <a:r>
              <a:rPr lang="en-US" sz="3400" dirty="0" smtClean="0">
                <a:solidFill>
                  <a:srgbClr val="FFFF99"/>
                </a:solidFill>
              </a:rPr>
              <a:t>Salamanders in Vermont Vernal Pools</a:t>
            </a:r>
            <a:endParaRPr lang="en-US" sz="3400" dirty="0">
              <a:solidFill>
                <a:srgbClr val="FFFF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924800" cy="2438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Steve </a:t>
            </a:r>
            <a:r>
              <a:rPr lang="en-US" sz="2400" b="1" dirty="0" err="1">
                <a:solidFill>
                  <a:schemeClr val="bg1"/>
                </a:solidFill>
              </a:rPr>
              <a:t>Faccio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en-US" sz="2400" i="1" dirty="0">
                <a:solidFill>
                  <a:schemeClr val="bg1"/>
                </a:solidFill>
              </a:rPr>
              <a:t>Vermont Center for </a:t>
            </a:r>
            <a:r>
              <a:rPr lang="en-US" sz="2400" i="1" dirty="0" err="1">
                <a:solidFill>
                  <a:schemeClr val="bg1"/>
                </a:solidFill>
              </a:rPr>
              <a:t>Ecostudies</a:t>
            </a:r>
            <a:endParaRPr lang="en-US" sz="2400" i="1" dirty="0">
              <a:solidFill>
                <a:schemeClr val="bg1"/>
              </a:solidFill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Kate </a:t>
            </a:r>
            <a:r>
              <a:rPr lang="en-US" sz="2400" b="1" dirty="0" err="1">
                <a:solidFill>
                  <a:schemeClr val="bg1"/>
                </a:solidFill>
              </a:rPr>
              <a:t>Buckman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en-US" sz="2400" i="1" dirty="0">
                <a:solidFill>
                  <a:schemeClr val="bg1"/>
                </a:solidFill>
              </a:rPr>
              <a:t>Biological Sciences, Dartmouth College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Vivien Taylor </a:t>
            </a:r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en-US" sz="2400" i="1" dirty="0">
                <a:solidFill>
                  <a:schemeClr val="bg1"/>
                </a:solidFill>
              </a:rPr>
              <a:t>Earth Sciences, Dartmouth College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Amanda Curtis </a:t>
            </a:r>
            <a:r>
              <a:rPr lang="en-US" sz="2400" i="1" dirty="0">
                <a:solidFill>
                  <a:schemeClr val="bg1"/>
                </a:solidFill>
              </a:rPr>
              <a:t>– Biological Sciences, Dartmouth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621281"/>
            <a:ext cx="1181528" cy="1181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592" y="1752600"/>
            <a:ext cx="2192528" cy="594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90" y="4114800"/>
            <a:ext cx="4343400" cy="2503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6310" y="4114799"/>
            <a:ext cx="4187618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19600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701" y="3543301"/>
            <a:ext cx="4419600" cy="331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701" y="0"/>
            <a:ext cx="4432299" cy="3324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3300"/>
            <a:ext cx="4419600" cy="33147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3429000"/>
            <a:ext cx="9131301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48" y="5"/>
            <a:ext cx="4416552" cy="28803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4416552" cy="289559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66420"/>
              </p:ext>
            </p:extLst>
          </p:nvPr>
        </p:nvGraphicFramePr>
        <p:xfrm>
          <a:off x="304800" y="3200400"/>
          <a:ext cx="8534400" cy="2956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/>
                <a:gridCol w="2743200"/>
                <a:gridCol w="3048000"/>
              </a:tblGrid>
              <a:tr h="429287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lang="en-US" sz="28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Mean (range)</a:t>
                      </a:r>
                      <a:endParaRPr lang="en-US" sz="28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287">
                <a:tc v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Coniferous</a:t>
                      </a:r>
                      <a:endParaRPr lang="en-US" sz="28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Deciduous</a:t>
                      </a:r>
                      <a:endParaRPr lang="en-US" sz="2800" b="1" i="0" u="none" strike="noStrike" baseline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7949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 Perimeter (m)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54.4 </a:t>
                      </a:r>
                      <a:r>
                        <a:rPr lang="en-US" sz="2500" u="none" strike="noStrike" dirty="0" smtClean="0">
                          <a:effectLst/>
                        </a:rPr>
                        <a:t> (</a:t>
                      </a:r>
                      <a:r>
                        <a:rPr lang="en-US" sz="2500" u="none" strike="noStrike" dirty="0">
                          <a:effectLst/>
                        </a:rPr>
                        <a:t>45.9 - 60.9)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85.6 </a:t>
                      </a:r>
                      <a:r>
                        <a:rPr lang="en-US" sz="2500" u="none" strike="noStrike" dirty="0" smtClean="0">
                          <a:effectLst/>
                        </a:rPr>
                        <a:t> (</a:t>
                      </a:r>
                      <a:r>
                        <a:rPr lang="en-US" sz="2500" u="none" strike="noStrike" dirty="0">
                          <a:effectLst/>
                        </a:rPr>
                        <a:t>42.7 - 113.7)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 Depth </a:t>
                      </a:r>
                      <a:r>
                        <a:rPr lang="en-US" sz="2500" u="none" strike="noStrike" dirty="0">
                          <a:effectLst/>
                        </a:rPr>
                        <a:t>(cm)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>
                          <a:effectLst/>
                        </a:rPr>
                        <a:t>43  (18 - 65)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93 </a:t>
                      </a:r>
                      <a:r>
                        <a:rPr lang="en-US" sz="2500" u="none" strike="noStrike" dirty="0" smtClean="0">
                          <a:effectLst/>
                        </a:rPr>
                        <a:t> (</a:t>
                      </a:r>
                      <a:r>
                        <a:rPr lang="en-US" sz="2500" u="none" strike="noStrike" dirty="0">
                          <a:effectLst/>
                        </a:rPr>
                        <a:t>60 - 120)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 Watershed </a:t>
                      </a:r>
                      <a:r>
                        <a:rPr lang="en-US" sz="2500" u="none" strike="noStrike" dirty="0">
                          <a:effectLst/>
                        </a:rPr>
                        <a:t>area (ha)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0.04 </a:t>
                      </a:r>
                      <a:r>
                        <a:rPr lang="en-US" sz="2500" u="none" strike="noStrike" dirty="0" smtClean="0">
                          <a:effectLst/>
                        </a:rPr>
                        <a:t> (</a:t>
                      </a:r>
                      <a:r>
                        <a:rPr lang="en-US" sz="2500" u="none" strike="noStrike" dirty="0">
                          <a:effectLst/>
                        </a:rPr>
                        <a:t>0.02 - 0.09)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0.63  (0.02 - 1.84)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>
                          <a:effectLst/>
                        </a:rPr>
                        <a:t> pH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5.22 </a:t>
                      </a:r>
                      <a:r>
                        <a:rPr lang="en-US" sz="2500" u="none" strike="noStrike" dirty="0" smtClean="0">
                          <a:effectLst/>
                        </a:rPr>
                        <a:t> (</a:t>
                      </a:r>
                      <a:r>
                        <a:rPr lang="en-US" sz="2500" u="none" strike="noStrike" dirty="0">
                          <a:effectLst/>
                        </a:rPr>
                        <a:t>4.74 - 6.00)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6.29 </a:t>
                      </a:r>
                      <a:r>
                        <a:rPr lang="en-US" sz="2500" u="none" strike="noStrike" dirty="0" smtClean="0">
                          <a:effectLst/>
                        </a:rPr>
                        <a:t> (</a:t>
                      </a:r>
                      <a:r>
                        <a:rPr lang="en-US" sz="2500" u="none" strike="noStrike" dirty="0">
                          <a:effectLst/>
                        </a:rPr>
                        <a:t>6.05 - 6.39)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8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Sampling Methods</a:t>
            </a:r>
            <a:endParaRPr lang="en-US" sz="3600" dirty="0">
              <a:solidFill>
                <a:srgbClr val="FFFF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0599"/>
            <a:ext cx="4305300" cy="381000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889" y="2508144"/>
            <a:ext cx="4563111" cy="4121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1343" y="990600"/>
            <a:ext cx="4714817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u="sng" dirty="0" smtClean="0">
                <a:solidFill>
                  <a:schemeClr val="bg1"/>
                </a:solidFill>
              </a:rPr>
              <a:t>Adult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Wood Frog – 4/site (n = 24)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potted Salamander – </a:t>
            </a:r>
            <a:r>
              <a:rPr lang="en-US" sz="2400" dirty="0">
                <a:solidFill>
                  <a:schemeClr val="bg1"/>
                </a:solidFill>
              </a:rPr>
              <a:t>4/site </a:t>
            </a:r>
            <a:r>
              <a:rPr lang="en-US" sz="2400" dirty="0" smtClean="0">
                <a:solidFill>
                  <a:schemeClr val="bg1"/>
                </a:solidFill>
              </a:rPr>
              <a:t>(n = </a:t>
            </a:r>
            <a:r>
              <a:rPr lang="en-US" sz="2400" dirty="0">
                <a:solidFill>
                  <a:schemeClr val="bg1"/>
                </a:solidFill>
              </a:rPr>
              <a:t>24)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3300"/>
            <a:ext cx="5038724" cy="547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6200" y="1003300"/>
            <a:ext cx="3987799" cy="547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5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Blood and tissue samples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-- WOFR (toe tip)                            -- SPSA (tail tip)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99"/>
            <a:ext cx="4114800" cy="316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2700"/>
            <a:ext cx="4267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276599"/>
            <a:ext cx="4127500" cy="3491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0" y="4267200"/>
            <a:ext cx="4267200" cy="2368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90999" y="1822609"/>
            <a:ext cx="50292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u="sng" dirty="0" smtClean="0">
                <a:solidFill>
                  <a:schemeClr val="bg1"/>
                </a:solidFill>
              </a:rPr>
              <a:t>Embryos</a:t>
            </a:r>
            <a:r>
              <a:rPr lang="en-US" sz="2100" dirty="0" smtClean="0">
                <a:solidFill>
                  <a:schemeClr val="bg1"/>
                </a:solidFill>
              </a:rPr>
              <a:t> – 5-10/egg mass, 5 replicates/pool</a:t>
            </a:r>
          </a:p>
          <a:p>
            <a:r>
              <a:rPr lang="en-US" sz="2100" dirty="0">
                <a:solidFill>
                  <a:schemeClr val="bg1"/>
                </a:solidFill>
              </a:rPr>
              <a:t>	</a:t>
            </a:r>
            <a:r>
              <a:rPr lang="en-US" sz="2100" b="1" dirty="0" smtClean="0">
                <a:solidFill>
                  <a:schemeClr val="bg1"/>
                </a:solidFill>
              </a:rPr>
              <a:t>Total of ~30 samples / </a:t>
            </a:r>
            <a:r>
              <a:rPr lang="en-US" sz="2100" b="1" dirty="0" err="1" smtClean="0">
                <a:solidFill>
                  <a:schemeClr val="bg1"/>
                </a:solidFill>
              </a:rPr>
              <a:t>spp</a:t>
            </a:r>
            <a:endParaRPr lang="en-US" sz="2100" b="1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u="sng" dirty="0" smtClean="0">
                <a:solidFill>
                  <a:schemeClr val="bg1"/>
                </a:solidFill>
              </a:rPr>
              <a:t>Larvae</a:t>
            </a:r>
            <a:r>
              <a:rPr lang="en-US" sz="2100" dirty="0" smtClean="0">
                <a:solidFill>
                  <a:schemeClr val="bg1"/>
                </a:solidFill>
              </a:rPr>
              <a:t> – early stage (n=4/pool/</a:t>
            </a:r>
            <a:r>
              <a:rPr lang="en-US" sz="2100" dirty="0" err="1" smtClean="0">
                <a:solidFill>
                  <a:schemeClr val="bg1"/>
                </a:solidFill>
              </a:rPr>
              <a:t>spp</a:t>
            </a:r>
            <a:r>
              <a:rPr lang="en-US" sz="21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100" dirty="0">
                <a:solidFill>
                  <a:schemeClr val="bg1"/>
                </a:solidFill>
              </a:rPr>
              <a:t>	</a:t>
            </a:r>
            <a:r>
              <a:rPr lang="en-US" sz="2100" dirty="0" smtClean="0">
                <a:solidFill>
                  <a:schemeClr val="bg1"/>
                </a:solidFill>
              </a:rPr>
              <a:t> late stage (n=4/pool/</a:t>
            </a:r>
            <a:r>
              <a:rPr lang="en-US" sz="2100" dirty="0" err="1" smtClean="0">
                <a:solidFill>
                  <a:schemeClr val="bg1"/>
                </a:solidFill>
              </a:rPr>
              <a:t>spp</a:t>
            </a:r>
            <a:r>
              <a:rPr lang="en-US" sz="21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100" dirty="0">
                <a:solidFill>
                  <a:schemeClr val="bg1"/>
                </a:solidFill>
              </a:rPr>
              <a:t>	</a:t>
            </a:r>
            <a:r>
              <a:rPr lang="en-US" sz="2100" b="1" dirty="0" smtClean="0">
                <a:solidFill>
                  <a:schemeClr val="bg1"/>
                </a:solidFill>
              </a:rPr>
              <a:t>Total of ~48 samples / </a:t>
            </a:r>
            <a:r>
              <a:rPr lang="en-US" sz="2100" b="1" dirty="0" err="1" smtClean="0">
                <a:solidFill>
                  <a:schemeClr val="bg1"/>
                </a:solidFill>
              </a:rPr>
              <a:t>spp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48600" cy="251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pecies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specific isotope dilution using an automated MERX-M interfaced with an Element 2 ICP-Mass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Spectrometer at the </a:t>
            </a:r>
            <a:r>
              <a:rPr lang="en-US" dirty="0">
                <a:solidFill>
                  <a:schemeClr val="bg1"/>
                </a:solidFill>
              </a:rPr>
              <a:t>Trace Element </a:t>
            </a:r>
            <a:r>
              <a:rPr lang="en-US" dirty="0" smtClean="0">
                <a:solidFill>
                  <a:schemeClr val="bg1"/>
                </a:solidFill>
              </a:rPr>
              <a:t>Analysis Lab at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Dartmouth College.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609600"/>
            <a:ext cx="292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99"/>
                </a:solidFill>
                <a:cs typeface="Times New Roman" panose="02020603050405020304" pitchFamily="18" charset="0"/>
              </a:rPr>
              <a:t>Hg Analysis 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7332" y="76200"/>
            <a:ext cx="3375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Preliminary Results</a:t>
            </a:r>
            <a:endParaRPr lang="en-US" sz="3200" dirty="0">
              <a:solidFill>
                <a:srgbClr val="FFFF9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33" y="660975"/>
            <a:ext cx="9089776" cy="5739825"/>
            <a:chOff x="11833" y="660975"/>
            <a:chExt cx="9089776" cy="5739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3" y="660975"/>
              <a:ext cx="9089776" cy="57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24000" y="5441890"/>
              <a:ext cx="9733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chemeClr val="accent1">
                      <a:lumMod val="75000"/>
                    </a:schemeClr>
                  </a:solidFill>
                </a:rPr>
                <a:t>0.0005</a:t>
              </a:r>
              <a:endParaRPr lang="en-US" sz="2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5131713"/>
              <a:ext cx="9733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accent3">
                      <a:lumMod val="50000"/>
                    </a:schemeClr>
                  </a:solidFill>
                </a:rPr>
                <a:t>0.0011</a:t>
              </a:r>
            </a:p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3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8" y="228600"/>
            <a:ext cx="9088568" cy="5791199"/>
          </a:xfrm>
          <a:prstGeom prst="rect">
            <a:avLst/>
          </a:prstGeom>
          <a:solidFill>
            <a:srgbClr val="B3CC82"/>
          </a:solidFill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5905500" y="3644900"/>
            <a:ext cx="3160436" cy="2362199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0" y="228600"/>
            <a:ext cx="910916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2800" y="3962400"/>
            <a:ext cx="3160436" cy="1904999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9" y="228600"/>
            <a:ext cx="9066099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826"/>
            <a:ext cx="9144000" cy="604837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1201" y="533400"/>
            <a:ext cx="5334000" cy="5847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1) Small, shallow, &amp; isolated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7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6397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Summary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Eggs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-</a:t>
            </a:r>
            <a:r>
              <a:rPr lang="en-US" sz="3100" dirty="0" err="1" smtClean="0">
                <a:solidFill>
                  <a:schemeClr val="bg1"/>
                </a:solidFill>
              </a:rPr>
              <a:t>MeHg</a:t>
            </a:r>
            <a:r>
              <a:rPr lang="en-US" sz="3100" dirty="0" smtClean="0">
                <a:solidFill>
                  <a:schemeClr val="bg1"/>
                </a:solidFill>
              </a:rPr>
              <a:t> levels low, but </a:t>
            </a:r>
            <a:r>
              <a:rPr lang="en-US" sz="3100" dirty="0" err="1" smtClean="0">
                <a:solidFill>
                  <a:schemeClr val="bg1"/>
                </a:solidFill>
              </a:rPr>
              <a:t>signif</a:t>
            </a:r>
            <a:r>
              <a:rPr lang="en-US" sz="3100" dirty="0" smtClean="0">
                <a:solidFill>
                  <a:schemeClr val="bg1"/>
                </a:solidFill>
              </a:rPr>
              <a:t>. &gt; H</a:t>
            </a:r>
            <a:r>
              <a:rPr lang="en-US" sz="3100" baseline="-25000" dirty="0" smtClean="0">
                <a:solidFill>
                  <a:schemeClr val="bg1"/>
                </a:solidFill>
              </a:rPr>
              <a:t>2</a:t>
            </a:r>
            <a:r>
              <a:rPr lang="en-US" sz="3100" dirty="0" smtClean="0">
                <a:solidFill>
                  <a:schemeClr val="bg1"/>
                </a:solidFill>
              </a:rPr>
              <a:t>O </a:t>
            </a:r>
            <a:r>
              <a:rPr lang="en-US" sz="3100" dirty="0" err="1" smtClean="0">
                <a:solidFill>
                  <a:schemeClr val="bg1"/>
                </a:solidFill>
              </a:rPr>
              <a:t>MeHg</a:t>
            </a:r>
            <a:r>
              <a:rPr lang="en-US" sz="3100" dirty="0" smtClean="0">
                <a:solidFill>
                  <a:schemeClr val="bg1"/>
                </a:solidFill>
              </a:rPr>
              <a:t> levels</a:t>
            </a:r>
            <a:r>
              <a:rPr lang="en-US" sz="3100" dirty="0" smtClean="0">
                <a:solidFill>
                  <a:schemeClr val="bg1"/>
                </a:solidFill>
              </a:rPr>
              <a:t>, suggesting adult females depurate Hg burdens during egg-laying.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Larvae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-</a:t>
            </a:r>
            <a:r>
              <a:rPr lang="en-US" sz="3100" dirty="0" err="1">
                <a:solidFill>
                  <a:schemeClr val="bg1"/>
                </a:solidFill>
              </a:rPr>
              <a:t>MeHg</a:t>
            </a:r>
            <a:r>
              <a:rPr lang="en-US" sz="3100" dirty="0">
                <a:solidFill>
                  <a:schemeClr val="bg1"/>
                </a:solidFill>
              </a:rPr>
              <a:t> in </a:t>
            </a:r>
            <a:r>
              <a:rPr lang="en-US" sz="3100" dirty="0" smtClean="0">
                <a:solidFill>
                  <a:schemeClr val="bg1"/>
                </a:solidFill>
              </a:rPr>
              <a:t>SPSA accumulates rapidly (~50 to 100x egg levels) and is significantly greater in deciduous pools; then declines slightly near metamorphosis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chemeClr val="bg1"/>
                </a:solidFill>
              </a:rPr>
              <a:t>-</a:t>
            </a:r>
            <a:r>
              <a:rPr lang="en-US" sz="3100" dirty="0" err="1" smtClean="0">
                <a:solidFill>
                  <a:schemeClr val="bg1"/>
                </a:solidFill>
              </a:rPr>
              <a:t>MeHg</a:t>
            </a:r>
            <a:r>
              <a:rPr lang="en-US" sz="3100" dirty="0" smtClean="0">
                <a:solidFill>
                  <a:schemeClr val="bg1"/>
                </a:solidFill>
              </a:rPr>
              <a:t> </a:t>
            </a:r>
            <a:r>
              <a:rPr lang="en-US" sz="3100" dirty="0">
                <a:solidFill>
                  <a:schemeClr val="bg1"/>
                </a:solidFill>
              </a:rPr>
              <a:t>in </a:t>
            </a:r>
            <a:r>
              <a:rPr lang="en-US" sz="3100" dirty="0" smtClean="0">
                <a:solidFill>
                  <a:schemeClr val="bg1"/>
                </a:solidFill>
              </a:rPr>
              <a:t>WOFR is moderate (~10 to 20x eggs), but increases with age; is greater in coniferous pools.</a:t>
            </a:r>
          </a:p>
          <a:p>
            <a:pPr marL="0" indent="0">
              <a:buNone/>
            </a:pP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77000"/>
          </a:xfrm>
        </p:spPr>
        <p:txBody>
          <a:bodyPr>
            <a:normAutofit lnSpcReduction="10000"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Larvae – </a:t>
            </a:r>
            <a:r>
              <a:rPr lang="en-US" sz="2800" dirty="0" smtClean="0">
                <a:solidFill>
                  <a:srgbClr val="FFFF99"/>
                </a:solidFill>
              </a:rPr>
              <a:t>Elevated </a:t>
            </a:r>
            <a:r>
              <a:rPr lang="en-US" sz="2800" dirty="0" err="1" smtClean="0">
                <a:solidFill>
                  <a:srgbClr val="FFFF99"/>
                </a:solidFill>
              </a:rPr>
              <a:t>MeHg</a:t>
            </a:r>
            <a:r>
              <a:rPr lang="en-US" sz="2800" dirty="0" smtClean="0">
                <a:solidFill>
                  <a:srgbClr val="FFFF99"/>
                </a:solidFill>
              </a:rPr>
              <a:t> has significant implications for trophic transfer/</a:t>
            </a:r>
            <a:r>
              <a:rPr lang="en-US" sz="2800" dirty="0" err="1" smtClean="0">
                <a:solidFill>
                  <a:srgbClr val="FFFF99"/>
                </a:solidFill>
              </a:rPr>
              <a:t>biomagnification</a:t>
            </a:r>
            <a:r>
              <a:rPr lang="en-US" sz="2800" dirty="0" smtClean="0">
                <a:solidFill>
                  <a:srgbClr val="FFFF99"/>
                </a:solidFill>
              </a:rPr>
              <a:t> in aquatic food web.</a:t>
            </a:r>
          </a:p>
          <a:p>
            <a:pPr marL="0" indent="0">
              <a:buNone/>
            </a:pPr>
            <a:endParaRPr lang="en-US" sz="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FF99"/>
                </a:solidFill>
              </a:rPr>
              <a:t>OUR STUDY</a:t>
            </a:r>
            <a:r>
              <a:rPr lang="en-US" sz="2800" dirty="0" smtClean="0">
                <a:solidFill>
                  <a:srgbClr val="FFFF99"/>
                </a:solidFill>
              </a:rPr>
              <a:t> – WOFR (58 to 117 ng/g) </a:t>
            </a:r>
            <a:r>
              <a:rPr lang="en-US" sz="2800" dirty="0">
                <a:solidFill>
                  <a:srgbClr val="FFFF99"/>
                </a:solidFill>
              </a:rPr>
              <a:t> </a:t>
            </a:r>
            <a:r>
              <a:rPr lang="en-US" sz="2800" dirty="0" smtClean="0">
                <a:solidFill>
                  <a:srgbClr val="FFFF99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99"/>
                </a:solidFill>
              </a:rPr>
              <a:t>	</a:t>
            </a:r>
            <a:r>
              <a:rPr lang="en-US" sz="2800" dirty="0" smtClean="0">
                <a:solidFill>
                  <a:srgbClr val="FFFF99"/>
                </a:solidFill>
              </a:rPr>
              <a:t>	– </a:t>
            </a:r>
            <a:r>
              <a:rPr lang="en-US" sz="2800" dirty="0">
                <a:solidFill>
                  <a:srgbClr val="FFFF99"/>
                </a:solidFill>
              </a:rPr>
              <a:t>SPSA </a:t>
            </a:r>
            <a:r>
              <a:rPr lang="en-US" sz="2800" dirty="0" smtClean="0">
                <a:solidFill>
                  <a:srgbClr val="FFFF99"/>
                </a:solidFill>
              </a:rPr>
              <a:t>(121 to 321 ng/g) 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chemeClr val="bg1"/>
                </a:solidFill>
              </a:rPr>
              <a:t>LAB STUDIES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Wood Frog tadpoles</a:t>
            </a:r>
            <a:r>
              <a:rPr lang="en-US" sz="2800" dirty="0" smtClean="0">
                <a:solidFill>
                  <a:schemeClr val="bg1"/>
                </a:solidFill>
              </a:rPr>
              <a:t>  (89 ng/g)  </a:t>
            </a:r>
            <a:r>
              <a:rPr lang="en-US" sz="3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no adverse effects on development, survival, or behavior (Wada et al. 2011)</a:t>
            </a:r>
            <a:endParaRPr lang="en-US" sz="2800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S. Leopard Frog tadpoles</a:t>
            </a:r>
            <a:r>
              <a:rPr lang="en-US" sz="2800" dirty="0" smtClean="0">
                <a:solidFill>
                  <a:schemeClr val="bg1"/>
                </a:solidFill>
              </a:rPr>
              <a:t>  (13 ng/g)  </a:t>
            </a:r>
            <a:r>
              <a:rPr lang="en-US" sz="3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  lower survival &amp; decreased metamorphic success (</a:t>
            </a:r>
            <a:r>
              <a:rPr lang="en-US" sz="2800" dirty="0" err="1" smtClean="0">
                <a:solidFill>
                  <a:schemeClr val="bg1"/>
                </a:solidFill>
              </a:rPr>
              <a:t>Unrine</a:t>
            </a:r>
            <a:r>
              <a:rPr lang="en-US" sz="2800" dirty="0" smtClean="0">
                <a:solidFill>
                  <a:schemeClr val="bg1"/>
                </a:solidFill>
              </a:rPr>
              <a:t> et al. 2004)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chemeClr val="bg1"/>
                </a:solidFill>
              </a:rPr>
              <a:t>American Toad tadpoles</a:t>
            </a:r>
            <a:r>
              <a:rPr lang="en-US" sz="2800" dirty="0" smtClean="0">
                <a:solidFill>
                  <a:schemeClr val="bg1"/>
                </a:solidFill>
              </a:rPr>
              <a:t>  (51 ng/g)  </a:t>
            </a:r>
            <a:r>
              <a:rPr lang="en-US" sz="3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 impaired growth (Bergeron et al. 2011)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99"/>
                </a:solidFill>
              </a:rPr>
              <a:t>Suggests </a:t>
            </a:r>
            <a:r>
              <a:rPr lang="en-US" sz="2800" dirty="0" err="1" smtClean="0">
                <a:solidFill>
                  <a:srgbClr val="FFFF99"/>
                </a:solidFill>
              </a:rPr>
              <a:t>interspp</a:t>
            </a:r>
            <a:r>
              <a:rPr lang="en-US" sz="2800" dirty="0" smtClean="0">
                <a:solidFill>
                  <a:srgbClr val="FFFF99"/>
                </a:solidFill>
              </a:rPr>
              <a:t>. sensitivity to Hg is highly variable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SPSA sensitivity?</a:t>
            </a:r>
          </a:p>
        </p:txBody>
      </p:sp>
    </p:spTree>
    <p:extLst>
      <p:ext uri="{BB962C8B-B14F-4D97-AF65-F5344CB8AC3E}">
        <p14:creationId xmlns:p14="http://schemas.microsoft.com/office/powerpoint/2010/main" val="13006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096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Adults</a:t>
            </a: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bg1"/>
                </a:solidFill>
              </a:rPr>
              <a:t>MeHg</a:t>
            </a:r>
            <a:r>
              <a:rPr lang="en-US" sz="3000" dirty="0" smtClean="0">
                <a:solidFill>
                  <a:schemeClr val="bg1"/>
                </a:solidFill>
              </a:rPr>
              <a:t> in SPSA ~2x that of WOFR (SPSA longer-lived)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FF99"/>
                </a:solidFill>
              </a:rPr>
              <a:t>May represent significant source of </a:t>
            </a:r>
            <a:r>
              <a:rPr lang="en-US" sz="3000" dirty="0" err="1" smtClean="0">
                <a:solidFill>
                  <a:srgbClr val="FFFF99"/>
                </a:solidFill>
              </a:rPr>
              <a:t>MeHg</a:t>
            </a:r>
            <a:r>
              <a:rPr lang="en-US" sz="3000" dirty="0" smtClean="0">
                <a:solidFill>
                  <a:srgbClr val="FFFF99"/>
                </a:solidFill>
              </a:rPr>
              <a:t> to terrestrial food web.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600" b="1" u="sng" dirty="0" smtClean="0">
                <a:solidFill>
                  <a:srgbClr val="FFFF99"/>
                </a:solidFill>
              </a:rPr>
              <a:t>Future Work?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Metamorphs</a:t>
            </a:r>
            <a:r>
              <a:rPr lang="en-US" dirty="0" smtClean="0">
                <a:solidFill>
                  <a:schemeClr val="bg1"/>
                </a:solidFill>
              </a:rPr>
              <a:t> – does </a:t>
            </a:r>
            <a:r>
              <a:rPr lang="en-US" dirty="0" err="1" smtClean="0">
                <a:solidFill>
                  <a:schemeClr val="bg1"/>
                </a:solidFill>
              </a:rPr>
              <a:t>MeHg</a:t>
            </a:r>
            <a:r>
              <a:rPr lang="en-US" dirty="0" smtClean="0">
                <a:solidFill>
                  <a:schemeClr val="bg1"/>
                </a:solidFill>
              </a:rPr>
              <a:t> continue to drop in SPSA until metamorphosis?  Afterwards?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does it continue to increase in WOFR?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</a:t>
            </a:r>
            <a:r>
              <a:rPr lang="en-US" dirty="0" err="1" smtClean="0">
                <a:solidFill>
                  <a:schemeClr val="bg1"/>
                </a:solidFill>
              </a:rPr>
              <a:t>spp</a:t>
            </a:r>
            <a:r>
              <a:rPr lang="en-US" dirty="0" smtClean="0">
                <a:solidFill>
                  <a:schemeClr val="bg1"/>
                </a:solidFill>
              </a:rPr>
              <a:t> – Jefferson, Blue-spotted, Four-toed?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Difference in Hg burdens of adults by sex?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2076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Acknowledgements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408" y="1752600"/>
            <a:ext cx="4566391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Northeastern </a:t>
            </a:r>
            <a:r>
              <a:rPr lang="en-US" dirty="0" smtClean="0">
                <a:solidFill>
                  <a:schemeClr val="bg1"/>
                </a:solidFill>
              </a:rPr>
              <a:t>States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Research </a:t>
            </a:r>
            <a:r>
              <a:rPr lang="en-US" dirty="0">
                <a:solidFill>
                  <a:schemeClr val="bg1"/>
                </a:solidFill>
              </a:rPr>
              <a:t>Cooperative</a:t>
            </a:r>
          </a:p>
        </p:txBody>
      </p:sp>
      <p:pic>
        <p:nvPicPr>
          <p:cNvPr id="1026" name="Picture 2" descr="Northeastern States Research Cooper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11300"/>
            <a:ext cx="19868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429000"/>
            <a:ext cx="5486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Thanks!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Private 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landowners</a:t>
            </a:r>
            <a:endParaRPr lang="en-US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Field Support</a:t>
            </a:r>
            <a:r>
              <a:rPr 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			</a:t>
            </a:r>
            <a:r>
              <a:rPr lang="en-US" sz="24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Lab Support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Meghan Wilson		Celia 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Chen </a:t>
            </a:r>
            <a:endParaRPr lang="en-US" sz="2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Rick Biddle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Patrick </a:t>
            </a:r>
            <a:r>
              <a:rPr lang="en-US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Mullens</a:t>
            </a:r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Anne Chalmers</a:t>
            </a:r>
          </a:p>
        </p:txBody>
      </p:sp>
    </p:spTree>
    <p:extLst>
      <p:ext uri="{BB962C8B-B14F-4D97-AF65-F5344CB8AC3E}">
        <p14:creationId xmlns:p14="http://schemas.microsoft.com/office/powerpoint/2010/main" val="8214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5" y="0"/>
            <a:ext cx="9144001" cy="68580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71600" y="304800"/>
            <a:ext cx="6477000" cy="584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+mn-lt"/>
              </a:rPr>
              <a:t>2) Seasonal hydrology (prohibits fish)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dragonfly larv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7131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282" y="779709"/>
            <a:ext cx="2475718" cy="40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9" descr="Spotted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50" y="2590800"/>
            <a:ext cx="3060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divebe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35238"/>
            <a:ext cx="232092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fgnclam_280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763" y="774474"/>
            <a:ext cx="193198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mayfly_344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225" y="2535238"/>
            <a:ext cx="247173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576" y="147191"/>
            <a:ext cx="9132424" cy="53860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00" dirty="0" smtClean="0">
                <a:solidFill>
                  <a:srgbClr val="FFFF99"/>
                </a:solidFill>
                <a:latin typeface="+mn-lt"/>
              </a:rPr>
              <a:t>3) Provide critical habitat for invertebrates and amphibians</a:t>
            </a:r>
            <a:endParaRPr lang="en-US" sz="29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7" name="Picture 14" descr="Fairy Shrimp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8717" y="4850138"/>
            <a:ext cx="2558144" cy="166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6" y="797624"/>
            <a:ext cx="2539086" cy="1740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750" y="774172"/>
            <a:ext cx="2191532" cy="18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Estimated Total Mercury Deposition</a:t>
            </a:r>
            <a:endParaRPr lang="en-US" sz="3200" dirty="0">
              <a:solidFill>
                <a:srgbClr val="FFFF99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96523" y="647327"/>
            <a:ext cx="5181598" cy="5364644"/>
          </a:xfrm>
        </p:spPr>
      </p:pic>
      <p:sp>
        <p:nvSpPr>
          <p:cNvPr id="5" name="TextBox 4"/>
          <p:cNvSpPr txBox="1"/>
          <p:nvPr/>
        </p:nvSpPr>
        <p:spPr>
          <a:xfrm>
            <a:off x="1905000" y="5943600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VanArsdale</a:t>
            </a:r>
            <a:r>
              <a:rPr lang="en-US" dirty="0" smtClean="0">
                <a:solidFill>
                  <a:schemeClr val="bg1"/>
                </a:solidFill>
              </a:rPr>
              <a:t>, et al.  2005, 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Miller et al. 2005.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0"/>
            <a:ext cx="9144000" cy="551765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rgbClr val="FFFF99"/>
                </a:solidFill>
              </a:rPr>
              <a:t>Landscape characteristics enhancing Hg and methylation</a:t>
            </a:r>
            <a:endParaRPr lang="en-US" sz="2900" dirty="0">
              <a:solidFill>
                <a:srgbClr val="FFFF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32" y="640665"/>
            <a:ext cx="8438980" cy="56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56116"/>
            <a:ext cx="242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From</a:t>
            </a:r>
            <a:r>
              <a:rPr lang="en-US" dirty="0" smtClean="0">
                <a:solidFill>
                  <a:schemeClr val="bg1"/>
                </a:solidFill>
              </a:rPr>
              <a:t>:  Evers et al. 2007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838200"/>
            <a:ext cx="2667000" cy="2209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65675" y="1406325"/>
            <a:ext cx="1752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22475" y="4320250"/>
            <a:ext cx="19050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>
            <a:off x="2209800" y="3048000"/>
            <a:ext cx="2590800" cy="1752600"/>
          </a:xfrm>
          <a:prstGeom prst="curvedConnector3">
            <a:avLst>
              <a:gd name="adj1" fmla="val 9791"/>
            </a:avLst>
          </a:prstGeom>
          <a:ln w="666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59437" y="3441156"/>
            <a:ext cx="1905000" cy="978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26717" y="2632091"/>
            <a:ext cx="2420557" cy="978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26717" y="304800"/>
            <a:ext cx="2683883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0042" y="8763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0.08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5900" y="10795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14.6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1295400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5.8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2" grpId="0" animBg="1"/>
      <p:bldP spid="23" grpId="0" animBg="1"/>
      <p:bldP spid="25" grpId="0" animBg="1"/>
      <p:bldP spid="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99"/>
                </a:solidFill>
              </a:rPr>
              <a:t>Project Goal and Objectives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Evaluate the influence of landscape characteristics (forest type and land-use) on production and trophic transfer of </a:t>
            </a:r>
            <a:r>
              <a:rPr lang="en-US" sz="3000" dirty="0" err="1" smtClean="0">
                <a:solidFill>
                  <a:schemeClr val="bg1"/>
                </a:solidFill>
              </a:rPr>
              <a:t>MeHg</a:t>
            </a:r>
            <a:r>
              <a:rPr lang="en-US" sz="3000" dirty="0" smtClean="0">
                <a:solidFill>
                  <a:schemeClr val="bg1"/>
                </a:solidFill>
              </a:rPr>
              <a:t> in vernal pools.</a:t>
            </a:r>
          </a:p>
          <a:p>
            <a:pPr marL="0" indent="0">
              <a:buNone/>
            </a:pPr>
            <a:endParaRPr lang="en-US" sz="170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Determine Hg levels and water chemistry of VP water samples across a broad spatial scale in VT (n=21 pools)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bg1"/>
                </a:solidFill>
              </a:rPr>
              <a:t>Monitor temporal trends in </a:t>
            </a:r>
            <a:r>
              <a:rPr lang="en-US" sz="2800" dirty="0" err="1" smtClean="0">
                <a:solidFill>
                  <a:schemeClr val="bg1"/>
                </a:solidFill>
              </a:rPr>
              <a:t>THg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</a:rPr>
              <a:t>MeHg</a:t>
            </a:r>
            <a:r>
              <a:rPr lang="en-US" sz="2800" dirty="0" smtClean="0">
                <a:solidFill>
                  <a:schemeClr val="bg1"/>
                </a:solidFill>
              </a:rPr>
              <a:t> at a subset of pools (n=6) to determine sources and pathways of Hg loading (water, soil, leaf litter, water chemistry)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schemeClr val="bg1"/>
                </a:solidFill>
              </a:rPr>
              <a:t>Analyze </a:t>
            </a:r>
            <a:r>
              <a:rPr lang="en-US" sz="2800" dirty="0" err="1" smtClean="0">
                <a:solidFill>
                  <a:schemeClr val="bg1"/>
                </a:solidFill>
              </a:rPr>
              <a:t>THg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</a:rPr>
              <a:t>MeHg</a:t>
            </a:r>
            <a:r>
              <a:rPr lang="en-US" sz="2800" dirty="0" smtClean="0">
                <a:solidFill>
                  <a:schemeClr val="bg1"/>
                </a:solidFill>
              </a:rPr>
              <a:t> in invertebrates and amphibian eggs, larvae, and adults at a subset of pools (n=6) to assess bioaccumulation and potential transfer to terrestrial </a:t>
            </a:r>
            <a:r>
              <a:rPr lang="en-US" sz="2800" dirty="0" err="1" smtClean="0">
                <a:solidFill>
                  <a:schemeClr val="bg1"/>
                </a:solidFill>
              </a:rPr>
              <a:t>foodweb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0" y="-1"/>
            <a:ext cx="4648200" cy="6718301"/>
            <a:chOff x="3124200" y="-1"/>
            <a:chExt cx="4648200" cy="671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872" l="4098" r="96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24200" y="-1"/>
              <a:ext cx="4648200" cy="671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57950" y="53086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(7)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3500" y="44450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(2)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67450" y="38978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(2)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84900" y="15113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(2)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7400" y="3733800"/>
            <a:ext cx="2189868" cy="888087"/>
            <a:chOff x="6324600" y="3733800"/>
            <a:chExt cx="2189868" cy="888087"/>
          </a:xfrm>
        </p:grpSpPr>
        <p:sp>
          <p:nvSpPr>
            <p:cNvPr id="11" name="Oval 10"/>
            <p:cNvSpPr/>
            <p:nvPr/>
          </p:nvSpPr>
          <p:spPr>
            <a:xfrm>
              <a:off x="6324600" y="3897867"/>
              <a:ext cx="128016" cy="12801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4297680"/>
              <a:ext cx="128016" cy="12801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9400" y="3733800"/>
              <a:ext cx="18850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Intensive (n=6)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9400" y="4191000"/>
              <a:ext cx="17593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Spatial (n=21)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2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" t="1296" r="853" b="1296"/>
          <a:stretch/>
        </p:blipFill>
        <p:spPr>
          <a:xfrm>
            <a:off x="73544" y="0"/>
            <a:ext cx="9022312" cy="6858000"/>
          </a:xfrm>
        </p:spPr>
      </p:pic>
      <p:sp>
        <p:nvSpPr>
          <p:cNvPr id="2" name="TextBox 1"/>
          <p:cNvSpPr txBox="1"/>
          <p:nvPr/>
        </p:nvSpPr>
        <p:spPr>
          <a:xfrm>
            <a:off x="7021245" y="5163979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(305 </a:t>
            </a:r>
            <a:r>
              <a:rPr lang="en-US" sz="1100" dirty="0"/>
              <a:t>–</a:t>
            </a:r>
            <a:r>
              <a:rPr lang="en-US" sz="1100" dirty="0" smtClean="0"/>
              <a:t> 425 m)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7021245" y="5410200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(425 – 535 m)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052061" y="4927600"/>
            <a:ext cx="872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(Elevation)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12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696</Words>
  <Application>Microsoft Office PowerPoint</Application>
  <PresentationFormat>On-screen Show (4:3)</PresentationFormat>
  <Paragraphs>109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Bioaccumulation of Methylmercury in Wood Frogs and Spotted Salamanders in Vermont Vernal Pools</vt:lpstr>
      <vt:lpstr>PowerPoint Presentation</vt:lpstr>
      <vt:lpstr>PowerPoint Presentation</vt:lpstr>
      <vt:lpstr>PowerPoint Presentation</vt:lpstr>
      <vt:lpstr>Estimated Total Mercury Deposition</vt:lpstr>
      <vt:lpstr>Landscape characteristics enhancing Hg and methylation</vt:lpstr>
      <vt:lpstr>Project Goal and Objectives</vt:lpstr>
      <vt:lpstr>PowerPoint Presentation</vt:lpstr>
      <vt:lpstr>PowerPoint Presentation</vt:lpstr>
      <vt:lpstr>PowerPoint Presentation</vt:lpstr>
      <vt:lpstr>PowerPoint Presentation</vt:lpstr>
      <vt:lpstr>Sampling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Bioaccumulation and Trophic Transfer of Methylmercury in Wood Frogs and Spotted Salamanders in Vermont Vernal Pools</dc:title>
  <dc:creator>SDF</dc:creator>
  <cp:lastModifiedBy>SDF</cp:lastModifiedBy>
  <cp:revision>97</cp:revision>
  <dcterms:created xsi:type="dcterms:W3CDTF">2016-11-14T14:49:14Z</dcterms:created>
  <dcterms:modified xsi:type="dcterms:W3CDTF">2016-12-06T16:35:41Z</dcterms:modified>
</cp:coreProperties>
</file>