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8"/>
  </p:notesMasterIdLst>
  <p:sldIdLst>
    <p:sldId id="256" r:id="rId2"/>
    <p:sldId id="326" r:id="rId3"/>
    <p:sldId id="290" r:id="rId4"/>
    <p:sldId id="301" r:id="rId5"/>
    <p:sldId id="291" r:id="rId6"/>
    <p:sldId id="292" r:id="rId7"/>
    <p:sldId id="309" r:id="rId8"/>
    <p:sldId id="310" r:id="rId9"/>
    <p:sldId id="312" r:id="rId10"/>
    <p:sldId id="319" r:id="rId11"/>
    <p:sldId id="322" r:id="rId12"/>
    <p:sldId id="323" r:id="rId13"/>
    <p:sldId id="293" r:id="rId14"/>
    <p:sldId id="294" r:id="rId15"/>
    <p:sldId id="318" r:id="rId16"/>
    <p:sldId id="317" r:id="rId17"/>
    <p:sldId id="316" r:id="rId18"/>
    <p:sldId id="332" r:id="rId19"/>
    <p:sldId id="296" r:id="rId20"/>
    <p:sldId id="324" r:id="rId21"/>
    <p:sldId id="295" r:id="rId22"/>
    <p:sldId id="327" r:id="rId23"/>
    <p:sldId id="328" r:id="rId24"/>
    <p:sldId id="329" r:id="rId25"/>
    <p:sldId id="330" r:id="rId26"/>
    <p:sldId id="33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781A"/>
    <a:srgbClr val="FF43C0"/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551"/>
    <p:restoredTop sz="76728"/>
  </p:normalViewPr>
  <p:slideViewPr>
    <p:cSldViewPr snapToGrid="0" snapToObjects="1">
      <p:cViewPr varScale="1">
        <p:scale>
          <a:sx n="51" d="100"/>
          <a:sy n="51" d="100"/>
        </p:scale>
        <p:origin x="786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2144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DD06A4-998B-094F-8174-897DC884CCF2}" type="datetimeFigureOut">
              <a:rPr lang="en-US" smtClean="0"/>
              <a:t>12/7/2016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C45B6E-3A93-1B47-AE15-EF70DE7B91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794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45B6E-3A93-1B47-AE15-EF70DE7B91B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6162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Burlington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area – increasing non-forest area overall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45B6E-3A93-1B47-AE15-EF70DE7B91B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1066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Maine coast _ dramatic increase of non-forest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 some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gaps in data (obvious clouds here)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Brunswick on coast, Auburn in corner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45B6E-3A93-1B47-AE15-EF70DE7B91B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679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 see regrowth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forest in some areas, e.g. this area of the Adirondacks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45B6E-3A93-1B47-AE15-EF70DE7B91B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0740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 is also useful for looking at landscape-wide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trends over time, especially net transitions into and out of forest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we see is an overall trend of decreasing forest area if you look at that last column which is just net change in forest</a:t>
            </a:r>
          </a:p>
          <a:p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except this one time step, and I’ll discuss that more in a minute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45B6E-3A93-1B47-AE15-EF70DE7B91B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9079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Next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 looked at how forest pattern or configuration changed over time in the different scenarios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do this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used four metrics of fragmentation</a:t>
            </a:r>
          </a:p>
          <a:p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for every time step and every scenario, we see a trend of increasing fragmentation measures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are just a few places in here where fragmentation measures level out or decrease very slightly, but those can be due to transition assignment randomness</a:t>
            </a:r>
          </a:p>
          <a:p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Again, we aren’t talking about the climate scenarios here—as you can see they aren’t substantially different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45B6E-3A93-1B47-AE15-EF70DE7B91B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117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last thing we looked at is which variables are most influential in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determining where these two transitions will take place</a:t>
            </a:r>
          </a:p>
          <a:p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of these variables WERE significant, or they would have been excluded; just some are more influential than others</a:t>
            </a:r>
          </a:p>
          <a:p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Here are the ones that are most important; and the model behaves how you would expect w/r/t to these variables</a:t>
            </a:r>
          </a:p>
          <a:p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other words…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 read lists &gt;</a:t>
            </a:r>
          </a:p>
          <a:p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So, development-type drivers are clearly important here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45B6E-3A93-1B47-AE15-EF70DE7B91B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181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Finally, I want to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 back to that weird time step– 2000 to 2015—when we observed an increase in forest cover</a:t>
            </a:r>
          </a:p>
          <a:p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think that this okay, because of the importance of development drivers</a:t>
            </a:r>
          </a:p>
          <a:p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45B6E-3A93-1B47-AE15-EF70DE7B91B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9618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development is a major force in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transitions between forest and non-forest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Then let’s look at real estate prices, which are a major factor driving development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&lt;describe what we see&gt;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 </a:t>
            </a:r>
          </a:p>
          <a:p>
            <a:pPr marL="228600" indent="-228600">
              <a:buAutoNum type="arabicParenR"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Economics matters! And</a:t>
            </a:r>
          </a:p>
          <a:p>
            <a:pPr marL="228600" indent="-228600">
              <a:buAutoNum type="arabicParenR"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We’re probably good to model on the 1985 – 2000 patterns</a:t>
            </a:r>
          </a:p>
          <a:p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(The HPI is a 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broad measure of the movement of single-family house prices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The HPI is a weighted, repeat-sales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index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meaning that it measures average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price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changes in repeat sales or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refinancings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the same properties.)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45B6E-3A93-1B47-AE15-EF70DE7B91B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4797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(3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points)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45B6E-3A93-1B47-AE15-EF70DE7B91B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9208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45B6E-3A93-1B47-AE15-EF70DE7B91B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290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Modeling provides a lens through which we can analyze and understand trends over time, space, different environmental conditions</a:t>
            </a:r>
          </a:p>
          <a:p>
            <a:r>
              <a:rPr lang="en-US" baseline="0" dirty="0" smtClean="0"/>
              <a:t>It allows us to identify critical drivers of trends, and also to get a sense of how much variability in the system we’re modeling is due to randomness or at least factors we haven’t incorporated yet</a:t>
            </a:r>
          </a:p>
          <a:p>
            <a:r>
              <a:rPr lang="en-US" baseline="0" dirty="0" smtClean="0"/>
              <a:t>It allows us to estimate or simulate data we don’t have, whether it’s a location we don’t have data for, or a time period, like the future…</a:t>
            </a:r>
          </a:p>
          <a:p>
            <a:r>
              <a:rPr lang="en-US" baseline="0" dirty="0" smtClean="0"/>
              <a:t>And perhaps most importantly, it provides a tool to aid us in managing forests in changing conditions</a:t>
            </a:r>
          </a:p>
          <a:p>
            <a:r>
              <a:rPr lang="en-US" baseline="0" dirty="0" smtClean="0"/>
              <a:t>	And conditions are changing!</a:t>
            </a:r>
          </a:p>
          <a:p>
            <a:r>
              <a:rPr lang="en-US" baseline="0" dirty="0" smtClean="0"/>
              <a:t>	Clockwise from top</a:t>
            </a:r>
          </a:p>
          <a:p>
            <a:r>
              <a:rPr lang="en-US" baseline="0" dirty="0" smtClean="0"/>
              <a:t>	Forest </a:t>
            </a:r>
            <a:r>
              <a:rPr lang="en-US" baseline="0" dirty="0" err="1" smtClean="0"/>
              <a:t>parcelization</a:t>
            </a:r>
            <a:r>
              <a:rPr lang="en-US" baseline="0" dirty="0" smtClean="0"/>
              <a:t> and fragmentation</a:t>
            </a:r>
          </a:p>
          <a:p>
            <a:r>
              <a:rPr lang="en-US" baseline="0" dirty="0" smtClean="0"/>
              <a:t>	Pests &amp; pathogens</a:t>
            </a:r>
          </a:p>
          <a:p>
            <a:r>
              <a:rPr lang="en-US" baseline="0" dirty="0" smtClean="0"/>
              <a:t>	climate change altering species distribution in forests</a:t>
            </a:r>
          </a:p>
          <a:p>
            <a:r>
              <a:rPr lang="en-US" baseline="0" dirty="0" smtClean="0"/>
              <a:t>	Forest management practices themselves can alter forest conditions</a:t>
            </a:r>
          </a:p>
          <a:p>
            <a:r>
              <a:rPr lang="en-US" baseline="0" dirty="0" smtClean="0"/>
              <a:t>Modeling helps us manage our forests for certain outcomes given these changing conditions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45B6E-3A93-1B47-AE15-EF70DE7B91B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9535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45B6E-3A93-1B47-AE15-EF70DE7B91B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0921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45B6E-3A93-1B47-AE15-EF70DE7B91B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155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 range is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5,020 people per square mile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shows that non-forest has strong a positive likelihood of transitioning to forest ONLY at very low population densities, and otherwise it’s very unlikely to transition to forest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45B6E-3A93-1B47-AE15-EF70DE7B91B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7277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 range is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13480 m 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shows that non-forest has strong a positive likelihood of transitioning to forest ONLY at distances from roads higher than 13km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45B6E-3A93-1B47-AE15-EF70DE7B91B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6707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45B6E-3A93-1B47-AE15-EF70DE7B91B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4998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 range is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13.2 degrees 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shows that non-forest has strong a positive likelihood of transitioning to forest on steeper slopes, while the opposite is likely to happen on shallower slopes</a:t>
            </a:r>
          </a:p>
          <a:p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 overall, it seems like development is a very important factor here—forests are more likely to regrow away from roads and population centers, construction-friendly areas are more likely to be deforested, and strong conservation status is likely to protect forests from being cut down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45B6E-3A93-1B47-AE15-EF70DE7B91B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6638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45B6E-3A93-1B47-AE15-EF70DE7B91B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9181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Why does forest extent and pattern matter?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Forest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 provide a number of services, including: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-riparian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buffers for water purification/filtration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famous Catskills example – protected to preserve NYC’s water quality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-climate regulation via carbon storage/sequestration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-extent and configuration can affect connectivity which affects biodiversity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-well being, sense of place, identity</a:t>
            </a:r>
          </a:p>
          <a:p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-in addition, number of pressures that are driving change in northern forests, including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parcelization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climate change, pests and pathogens…</a:t>
            </a:r>
          </a:p>
          <a:p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So…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45B6E-3A93-1B47-AE15-EF70DE7B91B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3393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45B6E-3A93-1B47-AE15-EF70DE7B91B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0362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was the study area for this project—roughly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northern forest region</a:t>
            </a:r>
          </a:p>
          <a:p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here’s the input land cover data we used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derived from David and Jen’s forthcoming classified maps, but boiled down to just forest, non-forest, and water.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these models we’re only dealing with changes in the forest non-forest class, and we assume all else is constant</a:t>
            </a:r>
          </a:p>
          <a:p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1985 to 2000 was used for model calibration, and 2000 to 2015 was used for model validation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45B6E-3A93-1B47-AE15-EF70DE7B91B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4260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Modeled in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Dinamica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45B6E-3A93-1B47-AE15-EF70DE7B91B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804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45B6E-3A93-1B47-AE15-EF70DE7B91B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9475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 then we ran our four models for three time steps each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 assuming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constant climate, and then three with different climate scenarios</a:t>
            </a:r>
          </a:p>
          <a:p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climate scenarios weren’t substantially different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45B6E-3A93-1B47-AE15-EF70DE7B91B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032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Here are the results we got for constant climate, but I’m not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going to spend a lot of time looking at these maps because they aren’t very useful at this scale—you can see increasing development on the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maine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coast and around lake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champlain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over time, but it’s hard to pull out a lot more than that…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45B6E-3A93-1B47-AE15-EF70DE7B91B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844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E38C-CC4E-EA47-A33B-F4DDC91D0397}" type="datetimeFigureOut">
              <a:rPr lang="en-US" smtClean="0"/>
              <a:t>12/7/2016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C8D44-B229-0748-8A44-725581A5A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513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E38C-CC4E-EA47-A33B-F4DDC91D0397}" type="datetimeFigureOut">
              <a:rPr lang="en-US" smtClean="0"/>
              <a:t>12/7/2016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C8D44-B229-0748-8A44-725581A5A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693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E38C-CC4E-EA47-A33B-F4DDC91D0397}" type="datetimeFigureOut">
              <a:rPr lang="en-US" smtClean="0"/>
              <a:t>12/7/2016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C8D44-B229-0748-8A44-725581A5A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222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E38C-CC4E-EA47-A33B-F4DDC91D0397}" type="datetimeFigureOut">
              <a:rPr lang="en-US" smtClean="0"/>
              <a:t>12/7/2016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C8D44-B229-0748-8A44-725581A5A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940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E38C-CC4E-EA47-A33B-F4DDC91D0397}" type="datetimeFigureOut">
              <a:rPr lang="en-US" smtClean="0"/>
              <a:t>12/7/2016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C8D44-B229-0748-8A44-725581A5A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096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E38C-CC4E-EA47-A33B-F4DDC91D0397}" type="datetimeFigureOut">
              <a:rPr lang="en-US" smtClean="0"/>
              <a:t>12/7/2016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C8D44-B229-0748-8A44-725581A5A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47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E38C-CC4E-EA47-A33B-F4DDC91D0397}" type="datetimeFigureOut">
              <a:rPr lang="en-US" smtClean="0"/>
              <a:t>12/7/2016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C8D44-B229-0748-8A44-725581A5A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928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E38C-CC4E-EA47-A33B-F4DDC91D0397}" type="datetimeFigureOut">
              <a:rPr lang="en-US" smtClean="0"/>
              <a:t>12/7/2016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C8D44-B229-0748-8A44-725581A5A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054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E38C-CC4E-EA47-A33B-F4DDC91D0397}" type="datetimeFigureOut">
              <a:rPr lang="en-US" smtClean="0"/>
              <a:t>12/7/2016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C8D44-B229-0748-8A44-725581A5A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7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E38C-CC4E-EA47-A33B-F4DDC91D0397}" type="datetimeFigureOut">
              <a:rPr lang="en-US" smtClean="0"/>
              <a:t>12/7/2016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C8D44-B229-0748-8A44-725581A5A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679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E38C-CC4E-EA47-A33B-F4DDC91D0397}" type="datetimeFigureOut">
              <a:rPr lang="en-US" smtClean="0"/>
              <a:t>12/7/2016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C8D44-B229-0748-8A44-725581A5A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898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6E38C-CC4E-EA47-A33B-F4DDC91D0397}" type="datetimeFigureOut">
              <a:rPr lang="en-US" smtClean="0"/>
              <a:t>12/7/2016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C8D44-B229-0748-8A44-725581A5A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561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tif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VTforest.jpg"/>
          <p:cNvPicPr>
            <a:picLocks noChangeAspect="1"/>
          </p:cNvPicPr>
          <p:nvPr/>
        </p:nvPicPr>
        <p:blipFill>
          <a:blip r:embed="rId3" cstate="email">
            <a:alphaModFix amt="4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-305103"/>
            <a:ext cx="12192000" cy="81163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1122363"/>
            <a:ext cx="12191999" cy="2387600"/>
          </a:xfrm>
        </p:spPr>
        <p:txBody>
          <a:bodyPr>
            <a:normAutofit/>
          </a:bodyPr>
          <a:lstStyle/>
          <a:p>
            <a:r>
              <a:rPr lang="en-US" sz="4200" b="1" dirty="0" smtClean="0">
                <a:latin typeface="Avenir Heavy" charset="0"/>
                <a:ea typeface="Avenir Heavy" charset="0"/>
                <a:cs typeface="Avenir Heavy" charset="0"/>
              </a:rPr>
              <a:t>30 years of forest conversion in the Northeast</a:t>
            </a:r>
            <a:r>
              <a:rPr lang="en-US" sz="4200" b="1" smtClean="0">
                <a:latin typeface="Avenir Heavy" charset="0"/>
                <a:ea typeface="Avenir Heavy" charset="0"/>
                <a:cs typeface="Avenir Heavy" charset="0"/>
              </a:rPr>
              <a:t>:</a:t>
            </a:r>
            <a:r>
              <a:rPr lang="en-US" sz="4200" b="1">
                <a:latin typeface="Avenir Heavy" charset="0"/>
                <a:ea typeface="Avenir Heavy" charset="0"/>
                <a:cs typeface="Avenir Heavy" charset="0"/>
              </a:rPr>
              <a:t> </a:t>
            </a:r>
            <a:r>
              <a:rPr lang="en-US" sz="4200" b="1" smtClean="0">
                <a:latin typeface="Avenir Heavy" charset="0"/>
                <a:ea typeface="Avenir Heavy" charset="0"/>
                <a:cs typeface="Avenir Heavy" charset="0"/>
              </a:rPr>
              <a:t/>
            </a:r>
            <a:br>
              <a:rPr lang="en-US" sz="4200" b="1" smtClean="0">
                <a:latin typeface="Avenir Heavy" charset="0"/>
                <a:ea typeface="Avenir Heavy" charset="0"/>
                <a:cs typeface="Avenir Heavy" charset="0"/>
              </a:rPr>
            </a:br>
            <a:r>
              <a:rPr lang="en-US" sz="4200" b="1" smtClean="0">
                <a:latin typeface="Avenir Heavy" charset="0"/>
                <a:ea typeface="Avenir Heavy" charset="0"/>
                <a:cs typeface="Avenir Heavy" charset="0"/>
              </a:rPr>
              <a:t>historical patterns and future projections</a:t>
            </a:r>
            <a:endParaRPr lang="en-US" sz="4200" b="1" dirty="0">
              <a:latin typeface="Avenir Heavy" charset="0"/>
              <a:ea typeface="Avenir Heavy" charset="0"/>
              <a:cs typeface="Avenir Heavy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6816" y="3581737"/>
            <a:ext cx="10223500" cy="2668134"/>
          </a:xfrm>
        </p:spPr>
        <p:txBody>
          <a:bodyPr>
            <a:normAutofit/>
          </a:bodyPr>
          <a:lstStyle/>
          <a:p>
            <a:pPr algn="l"/>
            <a:r>
              <a:rPr lang="en-US" sz="2000" dirty="0" smtClean="0">
                <a:latin typeface="Avenir Book" charset="0"/>
                <a:ea typeface="Avenir Book" charset="0"/>
                <a:cs typeface="Avenir Book" charset="0"/>
              </a:rPr>
              <a:t>Alison Adams</a:t>
            </a:r>
            <a:r>
              <a:rPr lang="en-US" sz="2000" baseline="30000" dirty="0" smtClean="0">
                <a:latin typeface="Avenir Book" charset="0"/>
                <a:ea typeface="Avenir Book" charset="0"/>
                <a:cs typeface="Avenir Book" charset="0"/>
              </a:rPr>
              <a:t>1,2</a:t>
            </a:r>
            <a:r>
              <a:rPr lang="en-US" sz="2000" dirty="0" smtClean="0">
                <a:latin typeface="Avenir Book" charset="0"/>
                <a:ea typeface="Avenir Book" charset="0"/>
                <a:cs typeface="Avenir Book" charset="0"/>
              </a:rPr>
              <a:t>, Jennifer Pontius</a:t>
            </a:r>
            <a:r>
              <a:rPr lang="en-US" sz="2000" baseline="30000" dirty="0" smtClean="0">
                <a:latin typeface="Avenir Book" charset="0"/>
                <a:ea typeface="Avenir Book" charset="0"/>
                <a:cs typeface="Avenir Book" charset="0"/>
              </a:rPr>
              <a:t>1,3</a:t>
            </a:r>
            <a:r>
              <a:rPr lang="en-US" sz="2000" dirty="0" smtClean="0">
                <a:latin typeface="Avenir Book" charset="0"/>
                <a:ea typeface="Avenir Book" charset="0"/>
                <a:cs typeface="Avenir Book" charset="0"/>
              </a:rPr>
              <a:t>,</a:t>
            </a:r>
            <a:r>
              <a:rPr lang="en-US" sz="2000" dirty="0">
                <a:latin typeface="Avenir Book" charset="0"/>
                <a:ea typeface="Avenir Book" charset="0"/>
                <a:cs typeface="Avenir Book" charset="0"/>
              </a:rPr>
              <a:t> Gillian </a:t>
            </a:r>
            <a:r>
              <a:rPr lang="en-US" sz="2000" dirty="0" smtClean="0">
                <a:latin typeface="Avenir Book" charset="0"/>
                <a:ea typeface="Avenir Book" charset="0"/>
                <a:cs typeface="Avenir Book" charset="0"/>
              </a:rPr>
              <a:t>Galford</a:t>
            </a:r>
            <a:r>
              <a:rPr lang="en-US" sz="2000" baseline="30000" dirty="0" smtClean="0">
                <a:latin typeface="Avenir Book" charset="0"/>
                <a:ea typeface="Avenir Book" charset="0"/>
                <a:cs typeface="Avenir Book" charset="0"/>
              </a:rPr>
              <a:t>1,2</a:t>
            </a:r>
            <a:r>
              <a:rPr lang="en-US" sz="2000" dirty="0" smtClean="0">
                <a:latin typeface="Avenir Book" charset="0"/>
                <a:ea typeface="Avenir Book" charset="0"/>
                <a:cs typeface="Avenir Book" charset="0"/>
              </a:rPr>
              <a:t>,Scott Merrill</a:t>
            </a:r>
            <a:r>
              <a:rPr lang="en-US" sz="2000" baseline="30000" dirty="0">
                <a:latin typeface="Avenir Book" charset="0"/>
                <a:ea typeface="Avenir Book" charset="0"/>
                <a:cs typeface="Avenir Book" charset="0"/>
              </a:rPr>
              <a:t>4</a:t>
            </a:r>
            <a:r>
              <a:rPr lang="en-US" sz="2000" dirty="0" smtClean="0">
                <a:latin typeface="Avenir Book" charset="0"/>
                <a:ea typeface="Avenir Book" charset="0"/>
                <a:cs typeface="Avenir Book" charset="0"/>
              </a:rPr>
              <a:t>, David </a:t>
            </a:r>
            <a:r>
              <a:rPr lang="en-US" sz="2000" dirty="0">
                <a:latin typeface="Avenir Book" charset="0"/>
                <a:ea typeface="Avenir Book" charset="0"/>
                <a:cs typeface="Avenir Book" charset="0"/>
              </a:rPr>
              <a:t>Gudex-Cross</a:t>
            </a:r>
            <a:r>
              <a:rPr lang="en-US" sz="2000" baseline="30000" dirty="0">
                <a:latin typeface="Avenir Book" charset="0"/>
                <a:ea typeface="Avenir Book" charset="0"/>
                <a:cs typeface="Avenir Book" charset="0"/>
              </a:rPr>
              <a:t>1</a:t>
            </a:r>
            <a:endParaRPr lang="en-US" sz="2000" dirty="0">
              <a:latin typeface="Avenir Book" charset="0"/>
              <a:ea typeface="Avenir Book" charset="0"/>
              <a:cs typeface="Avenir Book" charset="0"/>
            </a:endParaRPr>
          </a:p>
          <a:p>
            <a:pPr algn="l"/>
            <a:endParaRPr lang="en-US" sz="1800" dirty="0" smtClean="0">
              <a:latin typeface="Avenir Book" charset="0"/>
              <a:ea typeface="Avenir Book" charset="0"/>
              <a:cs typeface="Avenir Book" charset="0"/>
            </a:endParaRPr>
          </a:p>
          <a:p>
            <a:endParaRPr lang="en-US" baseline="30000" dirty="0" smtClean="0">
              <a:latin typeface="Avenir Book" charset="0"/>
              <a:ea typeface="Avenir Book" charset="0"/>
              <a:cs typeface="Avenir Book" charset="0"/>
            </a:endParaRPr>
          </a:p>
          <a:p>
            <a:endParaRPr lang="en-US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" y="6515319"/>
            <a:ext cx="12191999" cy="26681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baseline="30000" dirty="0" smtClean="0">
                <a:latin typeface="Avenir Book" charset="0"/>
                <a:ea typeface="Avenir Book" charset="0"/>
                <a:cs typeface="Avenir Book" charset="0"/>
              </a:rPr>
              <a:t>1</a:t>
            </a:r>
            <a:r>
              <a:rPr lang="en-US" sz="1600" dirty="0" smtClean="0">
                <a:latin typeface="Avenir Book" charset="0"/>
                <a:ea typeface="Avenir Book" charset="0"/>
                <a:cs typeface="Avenir Book" charset="0"/>
              </a:rPr>
              <a:t>UVM Rubenstein School; </a:t>
            </a:r>
            <a:r>
              <a:rPr lang="en-US" sz="1600" baseline="30000" dirty="0" smtClean="0">
                <a:latin typeface="Avenir Book" charset="0"/>
                <a:ea typeface="Avenir Book" charset="0"/>
                <a:cs typeface="Avenir Book" charset="0"/>
              </a:rPr>
              <a:t>2</a:t>
            </a:r>
            <a:r>
              <a:rPr lang="en-US" sz="1600" dirty="0" smtClean="0"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US" sz="1600" dirty="0" err="1" smtClean="0">
                <a:latin typeface="Avenir Book" charset="0"/>
                <a:ea typeface="Avenir Book" charset="0"/>
                <a:cs typeface="Avenir Book" charset="0"/>
              </a:rPr>
              <a:t>Gund</a:t>
            </a:r>
            <a:r>
              <a:rPr lang="en-US" sz="1600" dirty="0" smtClean="0">
                <a:latin typeface="Avenir Book" charset="0"/>
                <a:ea typeface="Avenir Book" charset="0"/>
                <a:cs typeface="Avenir Book" charset="0"/>
              </a:rPr>
              <a:t> Institute for Ecological Economics; </a:t>
            </a:r>
            <a:r>
              <a:rPr lang="en-US" sz="1600" baseline="30000" dirty="0" smtClean="0">
                <a:latin typeface="Avenir Book" charset="0"/>
                <a:ea typeface="Avenir Book" charset="0"/>
                <a:cs typeface="Avenir Book" charset="0"/>
              </a:rPr>
              <a:t>3 </a:t>
            </a:r>
            <a:r>
              <a:rPr lang="en-US" sz="1600" dirty="0" smtClean="0">
                <a:latin typeface="Avenir Book" charset="0"/>
                <a:ea typeface="Avenir Book" charset="0"/>
                <a:cs typeface="Avenir Book" charset="0"/>
              </a:rPr>
              <a:t>US Forest Service; </a:t>
            </a:r>
            <a:r>
              <a:rPr lang="en-US" sz="1600" baseline="30000" dirty="0" smtClean="0">
                <a:latin typeface="Avenir Book" charset="0"/>
                <a:ea typeface="Avenir Book" charset="0"/>
                <a:cs typeface="Avenir Book" charset="0"/>
              </a:rPr>
              <a:t>4 </a:t>
            </a:r>
            <a:r>
              <a:rPr lang="en-US" sz="1600" dirty="0" smtClean="0">
                <a:latin typeface="Avenir Book" charset="0"/>
                <a:ea typeface="Avenir Book" charset="0"/>
                <a:cs typeface="Avenir Book" charset="0"/>
              </a:rPr>
              <a:t>UVM </a:t>
            </a:r>
            <a:r>
              <a:rPr lang="en-US" sz="1600" dirty="0" err="1" smtClean="0">
                <a:latin typeface="Avenir Book" charset="0"/>
                <a:ea typeface="Avenir Book" charset="0"/>
                <a:cs typeface="Avenir Book" charset="0"/>
              </a:rPr>
              <a:t>Dept</a:t>
            </a:r>
            <a:r>
              <a:rPr lang="en-US" sz="1600" dirty="0" smtClean="0">
                <a:latin typeface="Avenir Book" charset="0"/>
                <a:ea typeface="Avenir Book" charset="0"/>
                <a:cs typeface="Avenir Book" charset="0"/>
              </a:rPr>
              <a:t> of Plant and Soil Science </a:t>
            </a:r>
          </a:p>
          <a:p>
            <a:pPr algn="l"/>
            <a:endParaRPr lang="en-US" sz="1800" dirty="0" smtClean="0">
              <a:latin typeface="Avenir Book" charset="0"/>
              <a:ea typeface="Avenir Book" charset="0"/>
              <a:cs typeface="Avenir Book" charset="0"/>
            </a:endParaRPr>
          </a:p>
          <a:p>
            <a:endParaRPr lang="en-US" baseline="30000" dirty="0" smtClean="0">
              <a:latin typeface="Avenir Book" charset="0"/>
              <a:ea typeface="Avenir Book" charset="0"/>
              <a:cs typeface="Avenir Book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81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69590" y="89210"/>
            <a:ext cx="66907" cy="666842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02581" y="89210"/>
            <a:ext cx="9400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2"/>
                </a:solidFill>
                <a:latin typeface="Avenir Book" charset="0"/>
                <a:ea typeface="Avenir Book" charset="0"/>
                <a:cs typeface="Avenir Book" charset="0"/>
              </a:rPr>
              <a:t>Simulated maps – Burlington area</a:t>
            </a:r>
            <a:endParaRPr lang="en-US" dirty="0"/>
          </a:p>
          <a:p>
            <a:endParaRPr lang="en-US" dirty="0"/>
          </a:p>
        </p:txBody>
      </p:sp>
      <p:pic>
        <p:nvPicPr>
          <p:cNvPr id="9" name="Picture 8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1312" y="734471"/>
            <a:ext cx="7718345" cy="5964176"/>
          </a:xfrm>
          <a:prstGeom prst="rect">
            <a:avLst/>
          </a:prstGeom>
          <a:ln w="38100">
            <a:solidFill>
              <a:schemeClr val="tx2">
                <a:lumMod val="50000"/>
              </a:schemeClr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3092335" y="894552"/>
            <a:ext cx="1762299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2015 (observed)</a:t>
            </a:r>
            <a:endParaRPr lang="en-US" sz="16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92746" y="894552"/>
            <a:ext cx="638833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b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2030</a:t>
            </a:r>
            <a:endParaRPr lang="en-US" sz="16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92335" y="2842501"/>
            <a:ext cx="638833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2045</a:t>
            </a:r>
            <a:endParaRPr lang="en-US" sz="16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92746" y="2839150"/>
            <a:ext cx="638833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2060</a:t>
            </a:r>
            <a:endParaRPr lang="en-US" sz="16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20885" y="231417"/>
            <a:ext cx="1468222" cy="60939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The BIG</a:t>
            </a:r>
          </a:p>
          <a:p>
            <a:pPr algn="r"/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Picture</a:t>
            </a:r>
            <a:endParaRPr lang="en-US" sz="1600" dirty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 smtClean="0"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 smtClean="0"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 smtClean="0"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Methods</a:t>
            </a:r>
          </a:p>
          <a:p>
            <a:pPr algn="r"/>
            <a:endParaRPr lang="en-US" sz="1400" dirty="0" smtClean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 smtClean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 smtClean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r>
              <a:rPr lang="en-US" sz="1600" dirty="0" smtClean="0">
                <a:solidFill>
                  <a:schemeClr val="accent5"/>
                </a:solidFill>
                <a:latin typeface="Avenir Book" charset="0"/>
                <a:ea typeface="Avenir Book" charset="0"/>
                <a:cs typeface="Avenir Book" charset="0"/>
              </a:rPr>
              <a:t>Results &amp;</a:t>
            </a:r>
          </a:p>
          <a:p>
            <a:pPr algn="r"/>
            <a:r>
              <a:rPr lang="en-US" sz="1600" dirty="0" smtClean="0">
                <a:solidFill>
                  <a:schemeClr val="accent5"/>
                </a:solidFill>
                <a:latin typeface="Avenir Book" charset="0"/>
                <a:ea typeface="Avenir Book" charset="0"/>
                <a:cs typeface="Avenir Book" charset="0"/>
              </a:rPr>
              <a:t>Products</a:t>
            </a:r>
            <a:endParaRPr lang="en-US" sz="1600" dirty="0">
              <a:solidFill>
                <a:schemeClr val="accent5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 smtClean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 smtClean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Additional</a:t>
            </a:r>
          </a:p>
          <a:p>
            <a:pPr algn="r"/>
            <a:r>
              <a:rPr lang="en-US" sz="1600" dirty="0">
                <a:solidFill>
                  <a:schemeClr val="bg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a</a:t>
            </a:r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nalyses</a:t>
            </a:r>
          </a:p>
          <a:p>
            <a:pPr algn="r"/>
            <a:endParaRPr lang="en-US" sz="1600" dirty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600" dirty="0" smtClean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600" dirty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Conclusions</a:t>
            </a:r>
          </a:p>
          <a:p>
            <a:pPr algn="r"/>
            <a:endParaRPr lang="en-US" sz="1400" dirty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 smtClean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 smtClean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Product use &amp;</a:t>
            </a:r>
          </a:p>
          <a:p>
            <a:pPr algn="r"/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applications</a:t>
            </a:r>
          </a:p>
        </p:txBody>
      </p:sp>
    </p:spTree>
    <p:extLst>
      <p:ext uri="{BB962C8B-B14F-4D97-AF65-F5344CB8AC3E}">
        <p14:creationId xmlns:p14="http://schemas.microsoft.com/office/powerpoint/2010/main" val="167122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69590" y="89210"/>
            <a:ext cx="66907" cy="666842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02581" y="89210"/>
            <a:ext cx="9400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2"/>
                </a:solidFill>
                <a:latin typeface="Avenir Book" charset="0"/>
                <a:ea typeface="Avenir Book" charset="0"/>
                <a:cs typeface="Avenir Book" charset="0"/>
              </a:rPr>
              <a:t>Simulated maps – Maine coast</a:t>
            </a:r>
            <a:endParaRPr lang="en-US" dirty="0"/>
          </a:p>
          <a:p>
            <a:endParaRPr lang="en-US" dirty="0"/>
          </a:p>
        </p:txBody>
      </p:sp>
      <p:pic>
        <p:nvPicPr>
          <p:cNvPr id="9" name="Picture 8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1312" y="734471"/>
            <a:ext cx="7718345" cy="5964175"/>
          </a:xfrm>
          <a:prstGeom prst="rect">
            <a:avLst/>
          </a:prstGeom>
          <a:ln w="38100">
            <a:solidFill>
              <a:schemeClr val="tx2">
                <a:lumMod val="50000"/>
              </a:schemeClr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3092335" y="894552"/>
            <a:ext cx="1762299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2015 (observed)</a:t>
            </a:r>
            <a:endParaRPr lang="en-US" sz="16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92746" y="894552"/>
            <a:ext cx="638833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b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2030</a:t>
            </a:r>
            <a:endParaRPr lang="en-US" sz="16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92335" y="2842501"/>
            <a:ext cx="638833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2045</a:t>
            </a:r>
            <a:endParaRPr lang="en-US" sz="16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92746" y="2839150"/>
            <a:ext cx="638833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2060</a:t>
            </a:r>
            <a:endParaRPr lang="en-US" sz="16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20885" y="231417"/>
            <a:ext cx="1468222" cy="60939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The BIG</a:t>
            </a:r>
          </a:p>
          <a:p>
            <a:pPr algn="r"/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Picture</a:t>
            </a:r>
            <a:endParaRPr lang="en-US" sz="1600" dirty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 smtClean="0"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 smtClean="0"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 smtClean="0"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Methods</a:t>
            </a:r>
          </a:p>
          <a:p>
            <a:pPr algn="r"/>
            <a:endParaRPr lang="en-US" sz="1400" dirty="0" smtClean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 smtClean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 smtClean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r>
              <a:rPr lang="en-US" sz="1600" dirty="0" smtClean="0">
                <a:solidFill>
                  <a:schemeClr val="accent5"/>
                </a:solidFill>
                <a:latin typeface="Avenir Book" charset="0"/>
                <a:ea typeface="Avenir Book" charset="0"/>
                <a:cs typeface="Avenir Book" charset="0"/>
              </a:rPr>
              <a:t>Results &amp;</a:t>
            </a:r>
          </a:p>
          <a:p>
            <a:pPr algn="r"/>
            <a:r>
              <a:rPr lang="en-US" sz="1600" dirty="0" smtClean="0">
                <a:solidFill>
                  <a:schemeClr val="accent5"/>
                </a:solidFill>
                <a:latin typeface="Avenir Book" charset="0"/>
                <a:ea typeface="Avenir Book" charset="0"/>
                <a:cs typeface="Avenir Book" charset="0"/>
              </a:rPr>
              <a:t>Products</a:t>
            </a:r>
            <a:endParaRPr lang="en-US" sz="1600" dirty="0">
              <a:solidFill>
                <a:schemeClr val="accent5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 smtClean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 smtClean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Additional</a:t>
            </a:r>
          </a:p>
          <a:p>
            <a:pPr algn="r"/>
            <a:r>
              <a:rPr lang="en-US" sz="1600" dirty="0">
                <a:solidFill>
                  <a:schemeClr val="bg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a</a:t>
            </a:r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nalyses</a:t>
            </a:r>
          </a:p>
          <a:p>
            <a:pPr algn="r"/>
            <a:endParaRPr lang="en-US" sz="1600" dirty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600" dirty="0" smtClean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600" dirty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Conclusions</a:t>
            </a:r>
          </a:p>
          <a:p>
            <a:pPr algn="r"/>
            <a:endParaRPr lang="en-US" sz="1400" dirty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 smtClean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 smtClean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Product use &amp;</a:t>
            </a:r>
          </a:p>
          <a:p>
            <a:pPr algn="r"/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applications</a:t>
            </a:r>
          </a:p>
        </p:txBody>
      </p:sp>
    </p:spTree>
    <p:extLst>
      <p:ext uri="{BB962C8B-B14F-4D97-AF65-F5344CB8AC3E}">
        <p14:creationId xmlns:p14="http://schemas.microsoft.com/office/powerpoint/2010/main" val="133716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69590" y="89210"/>
            <a:ext cx="66907" cy="666842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02581" y="89210"/>
            <a:ext cx="9400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2"/>
                </a:solidFill>
                <a:latin typeface="Avenir Book" charset="0"/>
                <a:ea typeface="Avenir Book" charset="0"/>
                <a:cs typeface="Avenir Book" charset="0"/>
              </a:rPr>
              <a:t>Simulated maps – Adirondacks</a:t>
            </a:r>
            <a:endParaRPr lang="en-US" dirty="0"/>
          </a:p>
          <a:p>
            <a:endParaRPr lang="en-US" dirty="0"/>
          </a:p>
        </p:txBody>
      </p:sp>
      <p:pic>
        <p:nvPicPr>
          <p:cNvPr id="9" name="Picture 8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1312" y="734471"/>
            <a:ext cx="7718345" cy="5964175"/>
          </a:xfrm>
          <a:prstGeom prst="rect">
            <a:avLst/>
          </a:prstGeom>
          <a:ln w="38100">
            <a:solidFill>
              <a:schemeClr val="tx2">
                <a:lumMod val="50000"/>
              </a:schemeClr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3092335" y="894552"/>
            <a:ext cx="1762299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2015 (observed)</a:t>
            </a:r>
            <a:endParaRPr lang="en-US" sz="16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92746" y="894552"/>
            <a:ext cx="638833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b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2030</a:t>
            </a:r>
            <a:endParaRPr lang="en-US" sz="16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92335" y="2842501"/>
            <a:ext cx="638833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2045</a:t>
            </a:r>
            <a:endParaRPr lang="en-US" sz="16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92746" y="2839150"/>
            <a:ext cx="638833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2060</a:t>
            </a:r>
            <a:endParaRPr lang="en-US" sz="16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20885" y="231417"/>
            <a:ext cx="1468222" cy="60939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The BIG</a:t>
            </a:r>
          </a:p>
          <a:p>
            <a:pPr algn="r"/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Picture</a:t>
            </a:r>
            <a:endParaRPr lang="en-US" sz="1600" dirty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 smtClean="0"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 smtClean="0"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 smtClean="0"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Methods</a:t>
            </a:r>
          </a:p>
          <a:p>
            <a:pPr algn="r"/>
            <a:endParaRPr lang="en-US" sz="1400" dirty="0" smtClean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 smtClean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 smtClean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r>
              <a:rPr lang="en-US" sz="1600" dirty="0" smtClean="0">
                <a:solidFill>
                  <a:schemeClr val="accent5"/>
                </a:solidFill>
                <a:latin typeface="Avenir Book" charset="0"/>
                <a:ea typeface="Avenir Book" charset="0"/>
                <a:cs typeface="Avenir Book" charset="0"/>
              </a:rPr>
              <a:t>Results &amp;</a:t>
            </a:r>
          </a:p>
          <a:p>
            <a:pPr algn="r"/>
            <a:r>
              <a:rPr lang="en-US" sz="1600" dirty="0" smtClean="0">
                <a:solidFill>
                  <a:schemeClr val="accent5"/>
                </a:solidFill>
                <a:latin typeface="Avenir Book" charset="0"/>
                <a:ea typeface="Avenir Book" charset="0"/>
                <a:cs typeface="Avenir Book" charset="0"/>
              </a:rPr>
              <a:t>Products</a:t>
            </a:r>
            <a:endParaRPr lang="en-US" sz="1600" dirty="0">
              <a:solidFill>
                <a:schemeClr val="accent5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 smtClean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 smtClean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Additional</a:t>
            </a:r>
          </a:p>
          <a:p>
            <a:pPr algn="r"/>
            <a:r>
              <a:rPr lang="en-US" sz="1600" dirty="0">
                <a:solidFill>
                  <a:schemeClr val="bg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a</a:t>
            </a:r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nalyses</a:t>
            </a:r>
          </a:p>
          <a:p>
            <a:pPr algn="r"/>
            <a:endParaRPr lang="en-US" sz="1600" dirty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600" dirty="0" smtClean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600" dirty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Conclusions</a:t>
            </a:r>
          </a:p>
          <a:p>
            <a:pPr algn="r"/>
            <a:endParaRPr lang="en-US" sz="1400" dirty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 smtClean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 smtClean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Product use &amp;</a:t>
            </a:r>
          </a:p>
          <a:p>
            <a:pPr algn="r"/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applications</a:t>
            </a:r>
          </a:p>
        </p:txBody>
      </p:sp>
    </p:spTree>
    <p:extLst>
      <p:ext uri="{BB962C8B-B14F-4D97-AF65-F5344CB8AC3E}">
        <p14:creationId xmlns:p14="http://schemas.microsoft.com/office/powerpoint/2010/main" val="109674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69590" y="89210"/>
            <a:ext cx="66907" cy="666842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02581" y="89210"/>
            <a:ext cx="9400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2"/>
                </a:solidFill>
                <a:latin typeface="Avenir Book" charset="0"/>
                <a:ea typeface="Avenir Book" charset="0"/>
                <a:cs typeface="Avenir Book" charset="0"/>
              </a:rPr>
              <a:t>Observed &amp; projected transitions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3406877" y="3126658"/>
            <a:ext cx="8318091" cy="250723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922465" y="4747034"/>
            <a:ext cx="9851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venir Book" charset="0"/>
                <a:ea typeface="Avenir Book" charset="0"/>
                <a:cs typeface="Avenir Book" charset="0"/>
              </a:rPr>
              <a:t>Decreasing forest area over time</a:t>
            </a:r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3085" y="1614004"/>
            <a:ext cx="9950377" cy="3035763"/>
          </a:xfrm>
          <a:prstGeom prst="rect">
            <a:avLst/>
          </a:prstGeom>
          <a:ln w="38100">
            <a:solidFill>
              <a:schemeClr val="tx2">
                <a:lumMod val="50000"/>
              </a:schemeClr>
            </a:solidFill>
          </a:ln>
        </p:spPr>
      </p:pic>
      <p:sp>
        <p:nvSpPr>
          <p:cNvPr id="20" name="Rounded Rectangle 19"/>
          <p:cNvSpPr/>
          <p:nvPr/>
        </p:nvSpPr>
        <p:spPr>
          <a:xfrm>
            <a:off x="3406877" y="3146032"/>
            <a:ext cx="8318091" cy="250723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7118253" y="2785403"/>
            <a:ext cx="0" cy="164592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10829630" y="2660073"/>
            <a:ext cx="1047738" cy="1989693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-20885" y="231417"/>
            <a:ext cx="1468222" cy="60939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The BIG</a:t>
            </a:r>
          </a:p>
          <a:p>
            <a:pPr algn="r"/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Picture</a:t>
            </a:r>
            <a:endParaRPr lang="en-US" sz="1600" dirty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 smtClean="0"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 smtClean="0"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 smtClean="0"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Methods</a:t>
            </a:r>
          </a:p>
          <a:p>
            <a:pPr algn="r"/>
            <a:endParaRPr lang="en-US" sz="1400" dirty="0" smtClean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 smtClean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 smtClean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r>
              <a:rPr lang="en-US" sz="1600" dirty="0" smtClean="0">
                <a:solidFill>
                  <a:schemeClr val="accent5"/>
                </a:solidFill>
                <a:latin typeface="Avenir Book" charset="0"/>
                <a:ea typeface="Avenir Book" charset="0"/>
                <a:cs typeface="Avenir Book" charset="0"/>
              </a:rPr>
              <a:t>Results &amp;</a:t>
            </a:r>
          </a:p>
          <a:p>
            <a:pPr algn="r"/>
            <a:r>
              <a:rPr lang="en-US" sz="1600" dirty="0" smtClean="0">
                <a:solidFill>
                  <a:schemeClr val="accent5"/>
                </a:solidFill>
                <a:latin typeface="Avenir Book" charset="0"/>
                <a:ea typeface="Avenir Book" charset="0"/>
                <a:cs typeface="Avenir Book" charset="0"/>
              </a:rPr>
              <a:t>Products</a:t>
            </a:r>
            <a:endParaRPr lang="en-US" sz="1600" dirty="0">
              <a:solidFill>
                <a:schemeClr val="accent5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 smtClean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 smtClean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Additional</a:t>
            </a:r>
          </a:p>
          <a:p>
            <a:pPr algn="r"/>
            <a:r>
              <a:rPr lang="en-US" sz="1600" dirty="0">
                <a:solidFill>
                  <a:schemeClr val="bg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a</a:t>
            </a:r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nalyses</a:t>
            </a:r>
          </a:p>
          <a:p>
            <a:pPr algn="r"/>
            <a:endParaRPr lang="en-US" sz="1600" dirty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600" dirty="0" smtClean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600" dirty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Conclusions</a:t>
            </a:r>
          </a:p>
          <a:p>
            <a:pPr algn="r"/>
            <a:endParaRPr lang="en-US" sz="1400" dirty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 smtClean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 smtClean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Product use &amp;</a:t>
            </a:r>
          </a:p>
          <a:p>
            <a:pPr algn="r"/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applications</a:t>
            </a:r>
          </a:p>
        </p:txBody>
      </p:sp>
    </p:spTree>
    <p:extLst>
      <p:ext uri="{BB962C8B-B14F-4D97-AF65-F5344CB8AC3E}">
        <p14:creationId xmlns:p14="http://schemas.microsoft.com/office/powerpoint/2010/main" val="1691953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" grpId="0" animBg="1"/>
      <p:bldP spid="11" grpId="0" animBg="1"/>
      <p:bldP spid="11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69590" y="89210"/>
            <a:ext cx="66907" cy="666842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02581" y="89210"/>
            <a:ext cx="9400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2"/>
                </a:solidFill>
                <a:latin typeface="Avenir Book" charset="0"/>
                <a:ea typeface="Avenir Book" charset="0"/>
                <a:cs typeface="Avenir Book" charset="0"/>
              </a:rPr>
              <a:t>Forest configuration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5257" y="848418"/>
            <a:ext cx="9077321" cy="4872271"/>
          </a:xfrm>
          <a:prstGeom prst="rect">
            <a:avLst/>
          </a:prstGeom>
          <a:ln w="38100">
            <a:solidFill>
              <a:schemeClr val="tx2">
                <a:lumMod val="50000"/>
              </a:schemeClr>
            </a:solidFill>
          </a:ln>
        </p:spPr>
      </p:pic>
      <p:cxnSp>
        <p:nvCxnSpPr>
          <p:cNvPr id="3" name="Straight Arrow Connector 2"/>
          <p:cNvCxnSpPr/>
          <p:nvPr/>
        </p:nvCxnSpPr>
        <p:spPr>
          <a:xfrm>
            <a:off x="5751871" y="3240542"/>
            <a:ext cx="722671" cy="722671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7328123" y="3240542"/>
            <a:ext cx="722671" cy="722671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0688743" y="3240542"/>
            <a:ext cx="722671" cy="722671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9129116" y="3240542"/>
            <a:ext cx="722671" cy="722671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235257" y="5782278"/>
            <a:ext cx="98516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venir Book" charset="0"/>
                <a:ea typeface="Avenir Book" charset="0"/>
                <a:cs typeface="Avenir Book" charset="0"/>
              </a:rPr>
              <a:t>All measures show </a:t>
            </a:r>
            <a:r>
              <a:rPr lang="en-US" sz="2400" dirty="0" smtClean="0">
                <a:solidFill>
                  <a:schemeClr val="accent2"/>
                </a:solidFill>
                <a:latin typeface="Avenir Book" charset="0"/>
                <a:ea typeface="Avenir Book" charset="0"/>
                <a:cs typeface="Avenir Book" charset="0"/>
              </a:rPr>
              <a:t>increasing fragmentation </a:t>
            </a:r>
            <a:r>
              <a:rPr lang="en-US" sz="2400" dirty="0" smtClean="0">
                <a:latin typeface="Avenir Book" charset="0"/>
                <a:ea typeface="Avenir Book" charset="0"/>
                <a:cs typeface="Avenir Book" charset="0"/>
              </a:rPr>
              <a:t>over time</a:t>
            </a:r>
          </a:p>
          <a:p>
            <a:r>
              <a:rPr lang="en-US" sz="2400" dirty="0" smtClean="0">
                <a:latin typeface="Avenir Book" charset="0"/>
                <a:ea typeface="Avenir Book" charset="0"/>
                <a:cs typeface="Avenir Book" charset="0"/>
              </a:rPr>
              <a:t>…even for 2000 - 2015, when forest area increased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4056611" y="1778924"/>
            <a:ext cx="7246450" cy="465512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-20885" y="231417"/>
            <a:ext cx="1468222" cy="60939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The BIG</a:t>
            </a:r>
          </a:p>
          <a:p>
            <a:pPr algn="r"/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Picture</a:t>
            </a:r>
            <a:endParaRPr lang="en-US" sz="1600" dirty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 smtClean="0"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 smtClean="0"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 smtClean="0"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Methods</a:t>
            </a:r>
          </a:p>
          <a:p>
            <a:pPr algn="r"/>
            <a:endParaRPr lang="en-US" sz="1400" dirty="0" smtClean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 smtClean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 smtClean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Results &amp;</a:t>
            </a:r>
          </a:p>
          <a:p>
            <a:pPr algn="r"/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Products</a:t>
            </a:r>
            <a:endParaRPr lang="en-US" sz="1600" dirty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 smtClean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 smtClean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r>
              <a:rPr lang="en-US" sz="1600" dirty="0" smtClean="0">
                <a:solidFill>
                  <a:schemeClr val="accent5"/>
                </a:solidFill>
                <a:latin typeface="Avenir Book" charset="0"/>
                <a:ea typeface="Avenir Book" charset="0"/>
                <a:cs typeface="Avenir Book" charset="0"/>
              </a:rPr>
              <a:t>Additional</a:t>
            </a:r>
          </a:p>
          <a:p>
            <a:pPr algn="r"/>
            <a:r>
              <a:rPr lang="en-US" sz="1600" dirty="0">
                <a:solidFill>
                  <a:schemeClr val="accent5"/>
                </a:solidFill>
                <a:latin typeface="Avenir Book" charset="0"/>
                <a:ea typeface="Avenir Book" charset="0"/>
                <a:cs typeface="Avenir Book" charset="0"/>
              </a:rPr>
              <a:t>a</a:t>
            </a:r>
            <a:r>
              <a:rPr lang="en-US" sz="1600" dirty="0" smtClean="0">
                <a:solidFill>
                  <a:schemeClr val="accent5"/>
                </a:solidFill>
                <a:latin typeface="Avenir Book" charset="0"/>
                <a:ea typeface="Avenir Book" charset="0"/>
                <a:cs typeface="Avenir Book" charset="0"/>
              </a:rPr>
              <a:t>nalyses</a:t>
            </a:r>
          </a:p>
          <a:p>
            <a:pPr algn="r"/>
            <a:endParaRPr lang="en-US" sz="1600" dirty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600" dirty="0" smtClean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600" dirty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Conclusions</a:t>
            </a:r>
          </a:p>
          <a:p>
            <a:pPr algn="r"/>
            <a:endParaRPr lang="en-US" sz="1400" dirty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 smtClean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 smtClean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Product use &amp;</a:t>
            </a:r>
          </a:p>
          <a:p>
            <a:pPr algn="r"/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applications</a:t>
            </a:r>
          </a:p>
        </p:txBody>
      </p:sp>
    </p:spTree>
    <p:extLst>
      <p:ext uri="{BB962C8B-B14F-4D97-AF65-F5344CB8AC3E}">
        <p14:creationId xmlns:p14="http://schemas.microsoft.com/office/powerpoint/2010/main" val="1582092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69590" y="89210"/>
            <a:ext cx="66907" cy="666842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02581" y="89210"/>
            <a:ext cx="9400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2"/>
                </a:solidFill>
                <a:latin typeface="Avenir Book" charset="0"/>
                <a:ea typeface="Avenir Book" charset="0"/>
                <a:cs typeface="Avenir Book" charset="0"/>
              </a:rPr>
              <a:t>Important explanatory variables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4080" y="1105713"/>
            <a:ext cx="6637949" cy="5093349"/>
          </a:xfrm>
          <a:prstGeom prst="rect">
            <a:avLst/>
          </a:prstGeom>
          <a:ln w="38100">
            <a:solidFill>
              <a:schemeClr val="tx2">
                <a:lumMod val="50000"/>
              </a:schemeClr>
            </a:solidFill>
          </a:ln>
        </p:spPr>
      </p:pic>
      <p:sp>
        <p:nvSpPr>
          <p:cNvPr id="2" name="Rounded Rectangle 1"/>
          <p:cNvSpPr/>
          <p:nvPr/>
        </p:nvSpPr>
        <p:spPr>
          <a:xfrm>
            <a:off x="2045468" y="1519310"/>
            <a:ext cx="6283219" cy="1420837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680703" y="1016538"/>
            <a:ext cx="360690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2"/>
                </a:solidFill>
                <a:latin typeface="Avenir Book" charset="0"/>
                <a:ea typeface="Avenir Book" charset="0"/>
                <a:cs typeface="Avenir Book" charset="0"/>
              </a:rPr>
              <a:t>Forest regrowth likely…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>
                <a:latin typeface="Avenir Book" charset="0"/>
                <a:ea typeface="Avenir Book" charset="0"/>
                <a:cs typeface="Avenir Book" charset="0"/>
              </a:rPr>
              <a:t>Low population densities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>
                <a:latin typeface="Avenir Book" charset="0"/>
                <a:ea typeface="Avenir Book" charset="0"/>
                <a:cs typeface="Avenir Book" charset="0"/>
              </a:rPr>
              <a:t>Far from roads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>
                <a:latin typeface="Avenir Book" charset="0"/>
                <a:ea typeface="Avenir Book" charset="0"/>
                <a:cs typeface="Avenir Book" charset="0"/>
              </a:rPr>
              <a:t>High elevations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>
                <a:latin typeface="Avenir Book" charset="0"/>
                <a:ea typeface="Avenir Book" charset="0"/>
                <a:cs typeface="Avenir Book" charset="0"/>
              </a:rPr>
              <a:t>Steeper slopes</a:t>
            </a:r>
            <a:endParaRPr lang="en-US" sz="2400" dirty="0">
              <a:latin typeface="Avenir Book" charset="0"/>
              <a:ea typeface="Avenir Book" charset="0"/>
              <a:cs typeface="Avenir Book" charset="0"/>
            </a:endParaRPr>
          </a:p>
          <a:p>
            <a:pPr marL="342900" indent="-342900" algn="ctr">
              <a:buFont typeface="Arial" charset="0"/>
              <a:buChar char="•"/>
            </a:pPr>
            <a:endParaRPr lang="en-US" sz="2400" dirty="0" smtClean="0">
              <a:latin typeface="Avenir Book" charset="0"/>
              <a:ea typeface="Avenir Book" charset="0"/>
              <a:cs typeface="Avenir Book" charset="0"/>
            </a:endParaRPr>
          </a:p>
          <a:p>
            <a:pPr algn="ctr"/>
            <a:r>
              <a:rPr lang="en-US" sz="2400" dirty="0" smtClean="0">
                <a:solidFill>
                  <a:schemeClr val="accent5"/>
                </a:solidFill>
                <a:latin typeface="Avenir Book" charset="0"/>
                <a:ea typeface="Avenir Book" charset="0"/>
                <a:cs typeface="Avenir Book" charset="0"/>
              </a:rPr>
              <a:t>Deforestation likely…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>
                <a:latin typeface="Avenir Book" charset="0"/>
                <a:ea typeface="Avenir Book" charset="0"/>
                <a:cs typeface="Avenir Book" charset="0"/>
              </a:rPr>
              <a:t>High population densities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>
                <a:latin typeface="Avenir Book" charset="0"/>
                <a:ea typeface="Avenir Book" charset="0"/>
                <a:cs typeface="Avenir Book" charset="0"/>
              </a:rPr>
              <a:t>Near other non-forest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>
                <a:latin typeface="Avenir Book" charset="0"/>
                <a:ea typeface="Avenir Book" charset="0"/>
                <a:cs typeface="Avenir Book" charset="0"/>
              </a:rPr>
              <a:t>Low elevations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>
                <a:latin typeface="Avenir Book" charset="0"/>
                <a:ea typeface="Avenir Book" charset="0"/>
                <a:cs typeface="Avenir Book" charset="0"/>
              </a:rPr>
              <a:t>Flatter areas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>
                <a:latin typeface="Avenir Book" charset="0"/>
                <a:ea typeface="Avenir Book" charset="0"/>
                <a:cs typeface="Avenir Book" charset="0"/>
              </a:rPr>
              <a:t>Less protected</a:t>
            </a:r>
          </a:p>
          <a:p>
            <a:pPr marL="342900" indent="-342900" algn="ctr">
              <a:buFont typeface="Arial" charset="0"/>
              <a:buChar char="•"/>
            </a:pPr>
            <a:endParaRPr lang="en-US" sz="2400" dirty="0" smtClean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20885" y="231417"/>
            <a:ext cx="1468222" cy="60939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The BIG</a:t>
            </a:r>
          </a:p>
          <a:p>
            <a:pPr algn="r"/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Picture</a:t>
            </a:r>
            <a:endParaRPr lang="en-US" sz="1600" dirty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 smtClean="0"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 smtClean="0"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 smtClean="0"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Methods</a:t>
            </a:r>
          </a:p>
          <a:p>
            <a:pPr algn="r"/>
            <a:endParaRPr lang="en-US" sz="1400" dirty="0" smtClean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 smtClean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 smtClean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Results &amp;</a:t>
            </a:r>
          </a:p>
          <a:p>
            <a:pPr algn="r"/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Products</a:t>
            </a:r>
            <a:endParaRPr lang="en-US" sz="1600" dirty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 smtClean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 smtClean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r>
              <a:rPr lang="en-US" sz="1600" dirty="0" smtClean="0">
                <a:solidFill>
                  <a:schemeClr val="accent5"/>
                </a:solidFill>
                <a:latin typeface="Avenir Book" charset="0"/>
                <a:ea typeface="Avenir Book" charset="0"/>
                <a:cs typeface="Avenir Book" charset="0"/>
              </a:rPr>
              <a:t>Additional</a:t>
            </a:r>
          </a:p>
          <a:p>
            <a:pPr algn="r"/>
            <a:r>
              <a:rPr lang="en-US" sz="1600" dirty="0">
                <a:solidFill>
                  <a:schemeClr val="accent5"/>
                </a:solidFill>
                <a:latin typeface="Avenir Book" charset="0"/>
                <a:ea typeface="Avenir Book" charset="0"/>
                <a:cs typeface="Avenir Book" charset="0"/>
              </a:rPr>
              <a:t>a</a:t>
            </a:r>
            <a:r>
              <a:rPr lang="en-US" sz="1600" dirty="0" smtClean="0">
                <a:solidFill>
                  <a:schemeClr val="accent5"/>
                </a:solidFill>
                <a:latin typeface="Avenir Book" charset="0"/>
                <a:ea typeface="Avenir Book" charset="0"/>
                <a:cs typeface="Avenir Book" charset="0"/>
              </a:rPr>
              <a:t>nalyses</a:t>
            </a:r>
          </a:p>
          <a:p>
            <a:pPr algn="r"/>
            <a:endParaRPr lang="en-US" sz="1600" dirty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600" dirty="0" smtClean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600" dirty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Conclusions</a:t>
            </a:r>
          </a:p>
          <a:p>
            <a:pPr algn="r"/>
            <a:endParaRPr lang="en-US" sz="1400" dirty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 smtClean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 smtClean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Product use &amp;</a:t>
            </a:r>
          </a:p>
          <a:p>
            <a:pPr algn="r"/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applications</a:t>
            </a:r>
          </a:p>
        </p:txBody>
      </p:sp>
    </p:spTree>
    <p:extLst>
      <p:ext uri="{BB962C8B-B14F-4D97-AF65-F5344CB8AC3E}">
        <p14:creationId xmlns:p14="http://schemas.microsoft.com/office/powerpoint/2010/main" val="279059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69590" y="89210"/>
            <a:ext cx="66907" cy="666842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02581" y="89210"/>
            <a:ext cx="9400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2"/>
                </a:solidFill>
                <a:latin typeface="Avenir Book" charset="0"/>
                <a:ea typeface="Avenir Book" charset="0"/>
                <a:cs typeface="Avenir Book" charset="0"/>
              </a:rPr>
              <a:t>But what about that 2000 – 2015 forest gain?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3085" y="1614004"/>
            <a:ext cx="9950377" cy="3035763"/>
          </a:xfrm>
          <a:prstGeom prst="rect">
            <a:avLst/>
          </a:prstGeom>
          <a:ln w="38100">
            <a:solidFill>
              <a:schemeClr val="tx2">
                <a:lumMod val="50000"/>
              </a:schemeClr>
            </a:solidFill>
          </a:ln>
        </p:spPr>
      </p:pic>
      <p:sp>
        <p:nvSpPr>
          <p:cNvPr id="12" name="Rounded Rectangle 11"/>
          <p:cNvSpPr/>
          <p:nvPr/>
        </p:nvSpPr>
        <p:spPr>
          <a:xfrm>
            <a:off x="3406877" y="3126658"/>
            <a:ext cx="8318091" cy="250723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-20885" y="231417"/>
            <a:ext cx="1468222" cy="60939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The BIG</a:t>
            </a:r>
          </a:p>
          <a:p>
            <a:pPr algn="r"/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Picture</a:t>
            </a:r>
            <a:endParaRPr lang="en-US" sz="1600" dirty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 smtClean="0"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 smtClean="0"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 smtClean="0"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Methods</a:t>
            </a:r>
          </a:p>
          <a:p>
            <a:pPr algn="r"/>
            <a:endParaRPr lang="en-US" sz="1400" dirty="0" smtClean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 smtClean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 smtClean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Results &amp;</a:t>
            </a:r>
          </a:p>
          <a:p>
            <a:pPr algn="r"/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Products</a:t>
            </a:r>
            <a:endParaRPr lang="en-US" sz="1600" dirty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 smtClean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 smtClean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r>
              <a:rPr lang="en-US" sz="1600" dirty="0" smtClean="0">
                <a:solidFill>
                  <a:schemeClr val="accent5"/>
                </a:solidFill>
                <a:latin typeface="Avenir Book" charset="0"/>
                <a:ea typeface="Avenir Book" charset="0"/>
                <a:cs typeface="Avenir Book" charset="0"/>
              </a:rPr>
              <a:t>Additional</a:t>
            </a:r>
          </a:p>
          <a:p>
            <a:pPr algn="r"/>
            <a:r>
              <a:rPr lang="en-US" sz="1600" dirty="0">
                <a:solidFill>
                  <a:schemeClr val="accent5"/>
                </a:solidFill>
                <a:latin typeface="Avenir Book" charset="0"/>
                <a:ea typeface="Avenir Book" charset="0"/>
                <a:cs typeface="Avenir Book" charset="0"/>
              </a:rPr>
              <a:t>a</a:t>
            </a:r>
            <a:r>
              <a:rPr lang="en-US" sz="1600" dirty="0" smtClean="0">
                <a:solidFill>
                  <a:schemeClr val="accent5"/>
                </a:solidFill>
                <a:latin typeface="Avenir Book" charset="0"/>
                <a:ea typeface="Avenir Book" charset="0"/>
                <a:cs typeface="Avenir Book" charset="0"/>
              </a:rPr>
              <a:t>nalyses</a:t>
            </a:r>
          </a:p>
          <a:p>
            <a:pPr algn="r"/>
            <a:endParaRPr lang="en-US" sz="1600" dirty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600" dirty="0" smtClean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600" dirty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Conclusions</a:t>
            </a:r>
          </a:p>
          <a:p>
            <a:pPr algn="r"/>
            <a:endParaRPr lang="en-US" sz="1400" dirty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 smtClean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 smtClean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Product use &amp;</a:t>
            </a:r>
          </a:p>
          <a:p>
            <a:pPr algn="r"/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applications</a:t>
            </a:r>
          </a:p>
        </p:txBody>
      </p:sp>
    </p:spTree>
    <p:extLst>
      <p:ext uri="{BB962C8B-B14F-4D97-AF65-F5344CB8AC3E}">
        <p14:creationId xmlns:p14="http://schemas.microsoft.com/office/powerpoint/2010/main" val="174803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69590" y="89210"/>
            <a:ext cx="66907" cy="666842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3762065" y="749499"/>
            <a:ext cx="6989505" cy="6052384"/>
            <a:chOff x="3762065" y="749499"/>
            <a:chExt cx="6989505" cy="6052384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62065" y="749499"/>
              <a:ext cx="6989505" cy="6008140"/>
            </a:xfrm>
            <a:prstGeom prst="rect">
              <a:avLst/>
            </a:prstGeom>
            <a:ln w="38100">
              <a:solidFill>
                <a:schemeClr val="tx2">
                  <a:lumMod val="50000"/>
                </a:schemeClr>
              </a:solidFill>
            </a:ln>
          </p:spPr>
        </p:pic>
        <p:sp>
          <p:nvSpPr>
            <p:cNvPr id="14" name="Rectangle 13"/>
            <p:cNvSpPr/>
            <p:nvPr/>
          </p:nvSpPr>
          <p:spPr>
            <a:xfrm>
              <a:off x="8489412" y="6540273"/>
              <a:ext cx="226215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 smtClean="0">
                  <a:solidFill>
                    <a:schemeClr val="bg1">
                      <a:lumMod val="75000"/>
                      <a:lumOff val="25000"/>
                    </a:schemeClr>
                  </a:solidFill>
                  <a:latin typeface="Avenir Book" charset="0"/>
                  <a:ea typeface="Avenir Book" charset="0"/>
                  <a:cs typeface="Avenir Book" charset="0"/>
                </a:rPr>
                <a:t>Federal Housing </a:t>
              </a:r>
              <a:r>
                <a:rPr lang="en-US" sz="1100" smtClean="0">
                  <a:solidFill>
                    <a:schemeClr val="bg1">
                      <a:lumMod val="75000"/>
                      <a:lumOff val="25000"/>
                    </a:schemeClr>
                  </a:solidFill>
                  <a:latin typeface="Avenir Book" charset="0"/>
                  <a:ea typeface="Avenir Book" charset="0"/>
                  <a:cs typeface="Avenir Book" charset="0"/>
                </a:rPr>
                <a:t>Finance Agency</a:t>
              </a:r>
              <a:endParaRPr lang="en-US" sz="1100" dirty="0">
                <a:solidFill>
                  <a:schemeClr val="bg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631324" y="1694641"/>
            <a:ext cx="2517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venir Book" charset="0"/>
                <a:ea typeface="Avenir Book" charset="0"/>
                <a:cs typeface="Avenir Book" charset="0"/>
              </a:rPr>
              <a:t>Housing Price </a:t>
            </a:r>
          </a:p>
          <a:p>
            <a:r>
              <a:rPr lang="en-US" sz="2400" dirty="0" smtClean="0">
                <a:latin typeface="Avenir Book" charset="0"/>
                <a:ea typeface="Avenir Book" charset="0"/>
                <a:cs typeface="Avenir Book" charset="0"/>
              </a:rPr>
              <a:t>Index (HPI)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31324" y="72585"/>
            <a:ext cx="9400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2"/>
                </a:solidFill>
                <a:latin typeface="Avenir Book" charset="0"/>
                <a:ea typeface="Avenir Book" charset="0"/>
                <a:cs typeface="Avenir Book" charset="0"/>
              </a:rPr>
              <a:t>But what about that 2000 – 2015 forest gain?</a:t>
            </a:r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3" name="Straight Arrow Connector 2"/>
          <p:cNvCxnSpPr/>
          <p:nvPr/>
        </p:nvCxnSpPr>
        <p:spPr>
          <a:xfrm flipH="1" flipV="1">
            <a:off x="5802284" y="4655127"/>
            <a:ext cx="698269" cy="681644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8489412" y="4655127"/>
            <a:ext cx="698269" cy="681644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-20885" y="231417"/>
            <a:ext cx="1468222" cy="60939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The BIG</a:t>
            </a:r>
          </a:p>
          <a:p>
            <a:pPr algn="r"/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Picture</a:t>
            </a:r>
            <a:endParaRPr lang="en-US" sz="1600" dirty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 smtClean="0"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 smtClean="0"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 smtClean="0"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Methods</a:t>
            </a:r>
          </a:p>
          <a:p>
            <a:pPr algn="r"/>
            <a:endParaRPr lang="en-US" sz="1400" dirty="0" smtClean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 smtClean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 smtClean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Results &amp;</a:t>
            </a:r>
          </a:p>
          <a:p>
            <a:pPr algn="r"/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Products</a:t>
            </a:r>
            <a:endParaRPr lang="en-US" sz="1600" dirty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 smtClean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 smtClean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r>
              <a:rPr lang="en-US" sz="1600" dirty="0" smtClean="0">
                <a:solidFill>
                  <a:schemeClr val="accent5"/>
                </a:solidFill>
                <a:latin typeface="Avenir Book" charset="0"/>
                <a:ea typeface="Avenir Book" charset="0"/>
                <a:cs typeface="Avenir Book" charset="0"/>
              </a:rPr>
              <a:t>Additional</a:t>
            </a:r>
          </a:p>
          <a:p>
            <a:pPr algn="r"/>
            <a:r>
              <a:rPr lang="en-US" sz="1600" dirty="0">
                <a:solidFill>
                  <a:schemeClr val="accent5"/>
                </a:solidFill>
                <a:latin typeface="Avenir Book" charset="0"/>
                <a:ea typeface="Avenir Book" charset="0"/>
                <a:cs typeface="Avenir Book" charset="0"/>
              </a:rPr>
              <a:t>a</a:t>
            </a:r>
            <a:r>
              <a:rPr lang="en-US" sz="1600" dirty="0" smtClean="0">
                <a:solidFill>
                  <a:schemeClr val="accent5"/>
                </a:solidFill>
                <a:latin typeface="Avenir Book" charset="0"/>
                <a:ea typeface="Avenir Book" charset="0"/>
                <a:cs typeface="Avenir Book" charset="0"/>
              </a:rPr>
              <a:t>nalyses</a:t>
            </a:r>
          </a:p>
          <a:p>
            <a:pPr algn="r"/>
            <a:endParaRPr lang="en-US" sz="1600" dirty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600" dirty="0" smtClean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600" dirty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Conclusions</a:t>
            </a:r>
          </a:p>
          <a:p>
            <a:pPr algn="r"/>
            <a:endParaRPr lang="en-US" sz="1400" dirty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 smtClean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 smtClean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Product use &amp;</a:t>
            </a:r>
          </a:p>
          <a:p>
            <a:pPr algn="r"/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applications</a:t>
            </a:r>
          </a:p>
        </p:txBody>
      </p:sp>
    </p:spTree>
    <p:extLst>
      <p:ext uri="{BB962C8B-B14F-4D97-AF65-F5344CB8AC3E}">
        <p14:creationId xmlns:p14="http://schemas.microsoft.com/office/powerpoint/2010/main" val="1125259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69590" y="89210"/>
            <a:ext cx="66907" cy="666842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02581" y="89210"/>
            <a:ext cx="9400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2"/>
                </a:solidFill>
                <a:latin typeface="Avenir Book" charset="0"/>
                <a:ea typeface="Avenir Book" charset="0"/>
                <a:cs typeface="Avenir Book" charset="0"/>
              </a:rPr>
              <a:t>Conclusions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02580" y="860573"/>
            <a:ext cx="980681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venir Book" charset="0"/>
                <a:ea typeface="Avenir Book" charset="0"/>
                <a:cs typeface="Avenir Book" charset="0"/>
              </a:rPr>
              <a:t>If 1985 – 2000 trends are consistent with what’s happening today, and if those trends continue, </a:t>
            </a:r>
            <a:r>
              <a:rPr lang="en-US" sz="2800" dirty="0" smtClean="0">
                <a:solidFill>
                  <a:schemeClr val="accent2"/>
                </a:solidFill>
                <a:latin typeface="Avenir Book" charset="0"/>
                <a:ea typeface="Avenir Book" charset="0"/>
                <a:cs typeface="Avenir Book" charset="0"/>
              </a:rPr>
              <a:t>forest area will decrease </a:t>
            </a:r>
            <a:r>
              <a:rPr lang="en-US" sz="2800" dirty="0" smtClean="0">
                <a:latin typeface="Avenir Book" charset="0"/>
                <a:ea typeface="Avenir Book" charset="0"/>
                <a:cs typeface="Avenir Book" charset="0"/>
              </a:rPr>
              <a:t>over the next few decades</a:t>
            </a:r>
            <a:endParaRPr lang="en-US" sz="2800" dirty="0">
              <a:latin typeface="Avenir Book" charset="0"/>
              <a:ea typeface="Avenir Book" charset="0"/>
              <a:cs typeface="Avenir Book" charset="0"/>
            </a:endParaRPr>
          </a:p>
          <a:p>
            <a:endParaRPr lang="en-US" sz="2800" dirty="0">
              <a:solidFill>
                <a:schemeClr val="accent2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r>
              <a:rPr lang="en-US" sz="2800" dirty="0" smtClean="0">
                <a:solidFill>
                  <a:schemeClr val="accent2"/>
                </a:solidFill>
                <a:latin typeface="Avenir Book" charset="0"/>
                <a:ea typeface="Avenir Book" charset="0"/>
                <a:cs typeface="Avenir Book" charset="0"/>
              </a:rPr>
              <a:t>Development </a:t>
            </a:r>
            <a:r>
              <a:rPr lang="en-US" sz="2800" dirty="0" smtClean="0">
                <a:latin typeface="Avenir Book" charset="0"/>
                <a:ea typeface="Avenir Book" charset="0"/>
                <a:cs typeface="Avenir Book" charset="0"/>
              </a:rPr>
              <a:t>appears to be a major factor in which locations experience deforestation or reforestation</a:t>
            </a:r>
            <a:endParaRPr lang="en-US" sz="2800" dirty="0">
              <a:latin typeface="Avenir Book" charset="0"/>
              <a:ea typeface="Avenir Book" charset="0"/>
              <a:cs typeface="Avenir Book" charset="0"/>
            </a:endParaRPr>
          </a:p>
          <a:p>
            <a:endParaRPr lang="en-US" sz="2800" dirty="0">
              <a:solidFill>
                <a:schemeClr val="accent2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r>
              <a:rPr lang="en-US" sz="2800" dirty="0" smtClean="0">
                <a:solidFill>
                  <a:schemeClr val="accent2"/>
                </a:solidFill>
                <a:latin typeface="Avenir Book" charset="0"/>
                <a:ea typeface="Avenir Book" charset="0"/>
                <a:cs typeface="Avenir Book" charset="0"/>
              </a:rPr>
              <a:t>Climate doesn’t play a significant role </a:t>
            </a:r>
            <a:r>
              <a:rPr lang="en-US" sz="2800" dirty="0" smtClean="0">
                <a:latin typeface="Avenir Book" charset="0"/>
                <a:ea typeface="Avenir Book" charset="0"/>
                <a:cs typeface="Avenir Book" charset="0"/>
              </a:rPr>
              <a:t>at this temporal scale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20885" y="231417"/>
            <a:ext cx="1468222" cy="60939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The BIG</a:t>
            </a:r>
          </a:p>
          <a:p>
            <a:pPr algn="r"/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Picture</a:t>
            </a:r>
            <a:endParaRPr lang="en-US" sz="1600" dirty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 smtClean="0"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 smtClean="0"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 smtClean="0"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Methods</a:t>
            </a:r>
          </a:p>
          <a:p>
            <a:pPr algn="r"/>
            <a:endParaRPr lang="en-US" sz="1400" dirty="0" smtClean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 smtClean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 smtClean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Results &amp;</a:t>
            </a:r>
          </a:p>
          <a:p>
            <a:pPr algn="r"/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Products</a:t>
            </a:r>
            <a:endParaRPr lang="en-US" sz="1600" dirty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 smtClean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 smtClean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Additional</a:t>
            </a:r>
          </a:p>
          <a:p>
            <a:pPr algn="r"/>
            <a:r>
              <a:rPr lang="en-US" sz="1600" dirty="0">
                <a:solidFill>
                  <a:schemeClr val="bg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a</a:t>
            </a:r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nalyses</a:t>
            </a:r>
          </a:p>
          <a:p>
            <a:pPr algn="r"/>
            <a:endParaRPr lang="en-US" sz="1600" dirty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600" dirty="0" smtClean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600" dirty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r>
              <a:rPr lang="en-US" sz="1600" dirty="0" smtClean="0">
                <a:solidFill>
                  <a:schemeClr val="accent5"/>
                </a:solidFill>
                <a:latin typeface="Avenir Book" charset="0"/>
                <a:ea typeface="Avenir Book" charset="0"/>
                <a:cs typeface="Avenir Book" charset="0"/>
              </a:rPr>
              <a:t>Conclusions</a:t>
            </a:r>
          </a:p>
          <a:p>
            <a:pPr algn="r"/>
            <a:endParaRPr lang="en-US" sz="1400" dirty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 smtClean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 smtClean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Product use &amp;</a:t>
            </a:r>
          </a:p>
          <a:p>
            <a:pPr algn="r"/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applications</a:t>
            </a:r>
          </a:p>
        </p:txBody>
      </p:sp>
    </p:spTree>
    <p:extLst>
      <p:ext uri="{BB962C8B-B14F-4D97-AF65-F5344CB8AC3E}">
        <p14:creationId xmlns:p14="http://schemas.microsoft.com/office/powerpoint/2010/main" val="1517815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69590" y="89210"/>
            <a:ext cx="66907" cy="666842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02581" y="89210"/>
            <a:ext cx="100895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2"/>
                </a:solidFill>
                <a:latin typeface="Avenir Book" charset="0"/>
                <a:ea typeface="Avenir Book" charset="0"/>
                <a:cs typeface="Avenir Book" charset="0"/>
              </a:rPr>
              <a:t>How can these maps inform management?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02580" y="860573"/>
            <a:ext cx="980681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  <a:latin typeface="Avenir Book" charset="0"/>
                <a:ea typeface="Avenir Book" charset="0"/>
                <a:cs typeface="Avenir Book" charset="0"/>
              </a:rPr>
              <a:t>Where </a:t>
            </a:r>
            <a:r>
              <a:rPr lang="en-US" sz="2800" dirty="0" smtClean="0">
                <a:latin typeface="Avenir Book" charset="0"/>
                <a:ea typeface="Avenir Book" charset="0"/>
                <a:cs typeface="Avenir Book" charset="0"/>
              </a:rPr>
              <a:t>forest is </a:t>
            </a:r>
            <a:r>
              <a:rPr lang="en-US" sz="2800" dirty="0" smtClean="0">
                <a:solidFill>
                  <a:schemeClr val="accent2"/>
                </a:solidFill>
                <a:latin typeface="Avenir Book" charset="0"/>
                <a:ea typeface="Avenir Book" charset="0"/>
                <a:cs typeface="Avenir Book" charset="0"/>
              </a:rPr>
              <a:t>likely to disappear </a:t>
            </a:r>
            <a:r>
              <a:rPr lang="en-US" sz="2800" dirty="0" smtClean="0">
                <a:latin typeface="Avenir Book" charset="0"/>
                <a:ea typeface="Avenir Book" charset="0"/>
                <a:cs typeface="Avenir Book" charset="0"/>
              </a:rPr>
              <a:t>in the future, impact of that for fragmentation, etc.</a:t>
            </a:r>
          </a:p>
          <a:p>
            <a:endParaRPr lang="en-US" sz="2800" dirty="0">
              <a:latin typeface="Avenir Book" charset="0"/>
              <a:ea typeface="Avenir Book" charset="0"/>
              <a:cs typeface="Avenir Book" charset="0"/>
            </a:endParaRPr>
          </a:p>
          <a:p>
            <a:r>
              <a:rPr lang="en-US" sz="2800" dirty="0" smtClean="0">
                <a:latin typeface="Avenir Book" charset="0"/>
                <a:ea typeface="Avenir Book" charset="0"/>
                <a:cs typeface="Avenir Book" charset="0"/>
              </a:rPr>
              <a:t>Basis for conservation for </a:t>
            </a:r>
            <a:r>
              <a:rPr lang="en-US" sz="2800" dirty="0" smtClean="0">
                <a:solidFill>
                  <a:schemeClr val="accent2"/>
                </a:solidFill>
                <a:latin typeface="Avenir Book" charset="0"/>
                <a:ea typeface="Avenir Book" charset="0"/>
                <a:cs typeface="Avenir Book" charset="0"/>
              </a:rPr>
              <a:t>connectivity</a:t>
            </a:r>
          </a:p>
          <a:p>
            <a:endParaRPr lang="en-US" sz="2800" dirty="0">
              <a:solidFill>
                <a:schemeClr val="accent2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r>
              <a:rPr lang="en-US" sz="2800" dirty="0">
                <a:solidFill>
                  <a:schemeClr val="accent2"/>
                </a:solidFill>
                <a:latin typeface="Avenir Book" charset="0"/>
                <a:ea typeface="Avenir Book" charset="0"/>
                <a:cs typeface="Avenir Book" charset="0"/>
              </a:rPr>
              <a:t>Future </a:t>
            </a:r>
            <a:r>
              <a:rPr lang="en-US" sz="2800" dirty="0">
                <a:latin typeface="Avenir Book" charset="0"/>
                <a:ea typeface="Avenir Book" charset="0"/>
                <a:cs typeface="Avenir Book" charset="0"/>
              </a:rPr>
              <a:t>estimates of </a:t>
            </a:r>
            <a:r>
              <a:rPr lang="en-US" sz="2800" dirty="0" smtClean="0">
                <a:solidFill>
                  <a:schemeClr val="accent2"/>
                </a:solidFill>
                <a:latin typeface="Avenir Book" charset="0"/>
                <a:ea typeface="Avenir Book" charset="0"/>
                <a:cs typeface="Avenir Book" charset="0"/>
              </a:rPr>
              <a:t>forest-based ecosystem services</a:t>
            </a:r>
          </a:p>
          <a:p>
            <a:endParaRPr lang="en-US" sz="2800" dirty="0" smtClean="0">
              <a:solidFill>
                <a:schemeClr val="accent2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r>
              <a:rPr lang="en-US" sz="2800" dirty="0" smtClean="0">
                <a:latin typeface="Avenir Book" charset="0"/>
                <a:ea typeface="Avenir Book" charset="0"/>
                <a:cs typeface="Avenir Book" charset="0"/>
              </a:rPr>
              <a:t>Many other applications…</a:t>
            </a:r>
          </a:p>
          <a:p>
            <a:endParaRPr lang="en-US" sz="2800" dirty="0">
              <a:solidFill>
                <a:schemeClr val="accent2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r>
              <a:rPr lang="en-US" sz="3600" dirty="0" smtClean="0">
                <a:latin typeface="Avenir Book" charset="0"/>
                <a:ea typeface="Avenir Book" charset="0"/>
                <a:cs typeface="Avenir Book" charset="0"/>
              </a:rPr>
              <a:t>In other words… </a:t>
            </a:r>
          </a:p>
          <a:p>
            <a:pPr algn="ctr"/>
            <a:r>
              <a:rPr lang="en-US" sz="3600" b="1" dirty="0" smtClean="0">
                <a:solidFill>
                  <a:schemeClr val="accent5"/>
                </a:solidFill>
                <a:latin typeface="Avenir Book" charset="0"/>
                <a:ea typeface="Avenir Book" charset="0"/>
                <a:cs typeface="Avenir Book" charset="0"/>
              </a:rPr>
              <a:t>where to prioritize for conservation</a:t>
            </a:r>
            <a:endParaRPr lang="en-US" sz="3600" b="1" dirty="0">
              <a:solidFill>
                <a:schemeClr val="accent5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20885" y="231417"/>
            <a:ext cx="1468222" cy="60939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The BIG</a:t>
            </a:r>
          </a:p>
          <a:p>
            <a:pPr algn="r"/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Picture</a:t>
            </a:r>
            <a:endParaRPr lang="en-US" sz="1600" dirty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 smtClean="0"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 smtClean="0"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 smtClean="0"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Methods</a:t>
            </a:r>
          </a:p>
          <a:p>
            <a:pPr algn="r"/>
            <a:endParaRPr lang="en-US" sz="1400" dirty="0" smtClean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 smtClean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 smtClean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Results &amp;</a:t>
            </a:r>
          </a:p>
          <a:p>
            <a:pPr algn="r"/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Products</a:t>
            </a:r>
            <a:endParaRPr lang="en-US" sz="1600" dirty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 smtClean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 smtClean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Additional</a:t>
            </a:r>
          </a:p>
          <a:p>
            <a:pPr algn="r"/>
            <a:r>
              <a:rPr lang="en-US" sz="1600" dirty="0">
                <a:solidFill>
                  <a:schemeClr val="bg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a</a:t>
            </a:r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nalyses</a:t>
            </a:r>
          </a:p>
          <a:p>
            <a:pPr algn="r"/>
            <a:endParaRPr lang="en-US" sz="1600" dirty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600" dirty="0" smtClean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600" dirty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Conclusions</a:t>
            </a:r>
          </a:p>
          <a:p>
            <a:pPr algn="r"/>
            <a:endParaRPr lang="en-US" sz="1400" dirty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 smtClean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 smtClean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r>
              <a:rPr lang="en-US" sz="1600" dirty="0" smtClean="0">
                <a:solidFill>
                  <a:schemeClr val="accent5"/>
                </a:solidFill>
                <a:latin typeface="Avenir Book" charset="0"/>
                <a:ea typeface="Avenir Book" charset="0"/>
                <a:cs typeface="Avenir Book" charset="0"/>
              </a:rPr>
              <a:t>Product use &amp;</a:t>
            </a:r>
          </a:p>
          <a:p>
            <a:pPr algn="r"/>
            <a:r>
              <a:rPr lang="en-US" sz="1600" dirty="0" smtClean="0">
                <a:solidFill>
                  <a:schemeClr val="accent5"/>
                </a:solidFill>
                <a:latin typeface="Avenir Book" charset="0"/>
                <a:ea typeface="Avenir Book" charset="0"/>
                <a:cs typeface="Avenir Book" charset="0"/>
              </a:rPr>
              <a:t>applications</a:t>
            </a:r>
          </a:p>
        </p:txBody>
      </p:sp>
    </p:spTree>
    <p:extLst>
      <p:ext uri="{BB962C8B-B14F-4D97-AF65-F5344CB8AC3E}">
        <p14:creationId xmlns:p14="http://schemas.microsoft.com/office/powerpoint/2010/main" val="303208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69590" y="89210"/>
            <a:ext cx="66907" cy="666842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02581" y="89210"/>
            <a:ext cx="9400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2"/>
                </a:solidFill>
                <a:latin typeface="Avenir Book" charset="0"/>
                <a:ea typeface="Avenir Book" charset="0"/>
                <a:cs typeface="Avenir Book" charset="0"/>
              </a:rPr>
              <a:t>Why does modeling forests matter?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02581" y="739249"/>
            <a:ext cx="551237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venir Book" charset="0"/>
                <a:ea typeface="Avenir Book" charset="0"/>
                <a:cs typeface="Avenir Book" charset="0"/>
              </a:rPr>
              <a:t>Understanding </a:t>
            </a:r>
            <a:r>
              <a:rPr lang="en-US" sz="2400" b="1" dirty="0" smtClean="0">
                <a:solidFill>
                  <a:schemeClr val="accent2"/>
                </a:solidFill>
                <a:latin typeface="Avenir Book" charset="0"/>
                <a:ea typeface="Avenir Book" charset="0"/>
                <a:cs typeface="Avenir Book" charset="0"/>
              </a:rPr>
              <a:t>trends and patterns</a:t>
            </a:r>
          </a:p>
          <a:p>
            <a:endParaRPr lang="en-US" sz="2400" dirty="0">
              <a:latin typeface="Avenir Book" charset="0"/>
              <a:ea typeface="Avenir Book" charset="0"/>
              <a:cs typeface="Avenir Book" charset="0"/>
            </a:endParaRPr>
          </a:p>
          <a:p>
            <a:r>
              <a:rPr lang="en-US" sz="2400" dirty="0" smtClean="0">
                <a:latin typeface="Avenir Book" charset="0"/>
                <a:ea typeface="Avenir Book" charset="0"/>
                <a:cs typeface="Avenir Book" charset="0"/>
              </a:rPr>
              <a:t>Identify primary </a:t>
            </a:r>
            <a:r>
              <a:rPr lang="en-US" sz="2400" dirty="0" smtClean="0">
                <a:solidFill>
                  <a:schemeClr val="accent2"/>
                </a:solidFill>
                <a:latin typeface="Avenir Book" charset="0"/>
                <a:ea typeface="Avenir Book" charset="0"/>
                <a:cs typeface="Avenir Book" charset="0"/>
              </a:rPr>
              <a:t>drivers</a:t>
            </a:r>
            <a:r>
              <a:rPr lang="en-US" sz="2400" dirty="0" smtClean="0">
                <a:latin typeface="Avenir Book" charset="0"/>
                <a:ea typeface="Avenir Book" charset="0"/>
                <a:cs typeface="Avenir Book" charset="0"/>
              </a:rPr>
              <a:t> of trends</a:t>
            </a:r>
          </a:p>
          <a:p>
            <a:endParaRPr lang="en-US" sz="2400" dirty="0">
              <a:latin typeface="Avenir Book" charset="0"/>
              <a:ea typeface="Avenir Book" charset="0"/>
              <a:cs typeface="Avenir Book" charset="0"/>
            </a:endParaRPr>
          </a:p>
          <a:p>
            <a:r>
              <a:rPr lang="en-US" sz="2400" dirty="0" smtClean="0">
                <a:solidFill>
                  <a:schemeClr val="accent2"/>
                </a:solidFill>
                <a:latin typeface="Avenir Book" charset="0"/>
                <a:ea typeface="Avenir Book" charset="0"/>
                <a:cs typeface="Avenir Book" charset="0"/>
              </a:rPr>
              <a:t>Estimate or simulate data </a:t>
            </a:r>
            <a:r>
              <a:rPr lang="en-US" sz="2400" dirty="0" smtClean="0">
                <a:latin typeface="Avenir Book" charset="0"/>
                <a:ea typeface="Avenir Book" charset="0"/>
                <a:cs typeface="Avenir Book" charset="0"/>
              </a:rPr>
              <a:t>that doesn’t exist (temporally, spatially…)</a:t>
            </a:r>
          </a:p>
          <a:p>
            <a:endParaRPr lang="en-US" sz="2400" dirty="0">
              <a:latin typeface="Avenir Book" charset="0"/>
              <a:ea typeface="Avenir Book" charset="0"/>
              <a:cs typeface="Avenir Book" charset="0"/>
            </a:endParaRPr>
          </a:p>
          <a:p>
            <a:r>
              <a:rPr lang="en-US" sz="2400" dirty="0" smtClean="0">
                <a:solidFill>
                  <a:schemeClr val="accent6"/>
                </a:solidFill>
                <a:latin typeface="Avenir Book" charset="0"/>
                <a:ea typeface="Avenir Book" charset="0"/>
                <a:cs typeface="Avenir Book" charset="0"/>
              </a:rPr>
              <a:t>Manage forests </a:t>
            </a:r>
            <a:r>
              <a:rPr lang="en-US" sz="2400" dirty="0" smtClean="0">
                <a:latin typeface="Avenir Book" charset="0"/>
                <a:ea typeface="Avenir Book" charset="0"/>
                <a:cs typeface="Avenir Book" charset="0"/>
              </a:rPr>
              <a:t>in changing conditions</a:t>
            </a:r>
          </a:p>
          <a:p>
            <a:endParaRPr lang="en-US" sz="2200" dirty="0">
              <a:latin typeface="Avenir Book" charset="0"/>
              <a:ea typeface="Avenir Book" charset="0"/>
              <a:cs typeface="Avenir Book" charset="0"/>
            </a:endParaRPr>
          </a:p>
          <a:p>
            <a:endParaRPr lang="en-US" sz="2200" dirty="0" smtClean="0">
              <a:latin typeface="Avenir Book" charset="0"/>
              <a:ea typeface="Avenir Book" charset="0"/>
              <a:cs typeface="Avenir Book" charset="0"/>
            </a:endParaRPr>
          </a:p>
          <a:p>
            <a:endParaRPr lang="en-US" sz="2200" dirty="0">
              <a:latin typeface="Avenir Book" charset="0"/>
              <a:ea typeface="Avenir Book" charset="0"/>
              <a:cs typeface="Avenir Book" charset="0"/>
            </a:endParaRPr>
          </a:p>
          <a:p>
            <a:endParaRPr lang="en-US" sz="2200" dirty="0" smtClean="0">
              <a:latin typeface="Avenir Book" charset="0"/>
              <a:ea typeface="Avenir Book" charset="0"/>
              <a:cs typeface="Avenir Book" charset="0"/>
            </a:endParaRPr>
          </a:p>
          <a:p>
            <a:endParaRPr lang="en-US" sz="2200" dirty="0">
              <a:latin typeface="Avenir Book" charset="0"/>
              <a:ea typeface="Avenir Book" charset="0"/>
              <a:cs typeface="Avenir Book" charset="0"/>
            </a:endParaRPr>
          </a:p>
          <a:p>
            <a:endParaRPr lang="en-US" sz="2200" dirty="0" smtClean="0"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1061" y="871514"/>
            <a:ext cx="4110681" cy="2431174"/>
          </a:xfrm>
          <a:prstGeom prst="rect">
            <a:avLst/>
          </a:prstGeom>
          <a:ln w="38100">
            <a:solidFill>
              <a:schemeClr val="tx2">
                <a:lumMod val="50000"/>
              </a:schemeClr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4513" y="3744074"/>
            <a:ext cx="5300879" cy="2906089"/>
          </a:xfrm>
          <a:prstGeom prst="rect">
            <a:avLst/>
          </a:prstGeom>
          <a:ln w="38100">
            <a:noFill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52957" y="3550898"/>
            <a:ext cx="2468785" cy="2493556"/>
          </a:xfrm>
          <a:prstGeom prst="rect">
            <a:avLst/>
          </a:prstGeom>
          <a:ln w="38100">
            <a:solidFill>
              <a:schemeClr val="tx2">
                <a:lumMod val="50000"/>
              </a:schemeClr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2228" y="4372495"/>
            <a:ext cx="2882142" cy="2161606"/>
          </a:xfrm>
          <a:prstGeom prst="rect">
            <a:avLst/>
          </a:prstGeom>
          <a:ln w="38100">
            <a:solidFill>
              <a:schemeClr val="tx2">
                <a:lumMod val="50000"/>
              </a:schemeClr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-20885" y="231417"/>
            <a:ext cx="1468222" cy="60939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accent5"/>
                </a:solidFill>
                <a:latin typeface="Avenir Book" charset="0"/>
                <a:ea typeface="Avenir Book" charset="0"/>
                <a:cs typeface="Avenir Book" charset="0"/>
              </a:rPr>
              <a:t>The BIG</a:t>
            </a:r>
          </a:p>
          <a:p>
            <a:pPr algn="r"/>
            <a:r>
              <a:rPr lang="en-US" sz="1600" dirty="0" smtClean="0">
                <a:solidFill>
                  <a:schemeClr val="accent5"/>
                </a:solidFill>
                <a:latin typeface="Avenir Book" charset="0"/>
                <a:ea typeface="Avenir Book" charset="0"/>
                <a:cs typeface="Avenir Book" charset="0"/>
              </a:rPr>
              <a:t>Picture</a:t>
            </a:r>
            <a:endParaRPr lang="en-US" sz="1600" dirty="0"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 smtClean="0"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 smtClean="0"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 smtClean="0"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Methods</a:t>
            </a:r>
          </a:p>
          <a:p>
            <a:pPr algn="r"/>
            <a:endParaRPr lang="en-US" sz="1400" dirty="0" smtClean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 smtClean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 smtClean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Results &amp;</a:t>
            </a:r>
          </a:p>
          <a:p>
            <a:pPr algn="r"/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Products</a:t>
            </a:r>
            <a:endParaRPr lang="en-US" sz="1600" dirty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 smtClean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 smtClean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Additional</a:t>
            </a:r>
          </a:p>
          <a:p>
            <a:pPr algn="r"/>
            <a:r>
              <a:rPr lang="en-US" sz="1600" dirty="0">
                <a:solidFill>
                  <a:schemeClr val="bg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a</a:t>
            </a:r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nalyses</a:t>
            </a:r>
          </a:p>
          <a:p>
            <a:pPr algn="r"/>
            <a:endParaRPr lang="en-US" sz="1600" dirty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600" dirty="0" smtClean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600" dirty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Conclusions</a:t>
            </a:r>
          </a:p>
          <a:p>
            <a:pPr algn="r"/>
            <a:endParaRPr lang="en-US" sz="1400" dirty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 smtClean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 smtClean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Product use &amp;</a:t>
            </a:r>
          </a:p>
          <a:p>
            <a:pPr algn="r"/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applications</a:t>
            </a:r>
          </a:p>
        </p:txBody>
      </p:sp>
    </p:spTree>
    <p:extLst>
      <p:ext uri="{BB962C8B-B14F-4D97-AF65-F5344CB8AC3E}">
        <p14:creationId xmlns:p14="http://schemas.microsoft.com/office/powerpoint/2010/main" val="1605449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69590" y="89210"/>
            <a:ext cx="66907" cy="666842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424804" y="1827248"/>
            <a:ext cx="2518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2"/>
                </a:solidFill>
                <a:latin typeface="Avenir Book" charset="0"/>
                <a:ea typeface="Avenir Book" charset="0"/>
                <a:cs typeface="Avenir Book" charset="0"/>
              </a:rPr>
              <a:t>Questions?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846676" y="4049486"/>
            <a:ext cx="10073775" cy="2563009"/>
            <a:chOff x="1541875" y="4020457"/>
            <a:chExt cx="10548525" cy="2737182"/>
          </a:xfrm>
        </p:grpSpPr>
        <p:sp>
          <p:nvSpPr>
            <p:cNvPr id="9" name="Rectangle 8"/>
            <p:cNvSpPr/>
            <p:nvPr/>
          </p:nvSpPr>
          <p:spPr>
            <a:xfrm>
              <a:off x="1541875" y="4020457"/>
              <a:ext cx="10548525" cy="2737182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40802" y="4881395"/>
              <a:ext cx="2640347" cy="1441221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54863" y="4537773"/>
              <a:ext cx="2323690" cy="170255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80441" y="4406745"/>
              <a:ext cx="2083975" cy="1998164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06744" y="5075338"/>
              <a:ext cx="1335314" cy="1480196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14899" y="4301528"/>
              <a:ext cx="2388876" cy="769749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1810386" y="3631515"/>
            <a:ext cx="94004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2"/>
                </a:solidFill>
                <a:latin typeface="Avenir Book" charset="0"/>
                <a:ea typeface="Avenir Book" charset="0"/>
                <a:cs typeface="Avenir Book" charset="0"/>
              </a:rPr>
              <a:t>Many thanks to…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-20885" y="231417"/>
            <a:ext cx="1468222" cy="60939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The BIG</a:t>
            </a:r>
          </a:p>
          <a:p>
            <a:pPr algn="r"/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Picture</a:t>
            </a:r>
            <a:endParaRPr lang="en-US" sz="1600" dirty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 smtClean="0"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 smtClean="0"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 smtClean="0"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Methods</a:t>
            </a:r>
          </a:p>
          <a:p>
            <a:pPr algn="r"/>
            <a:endParaRPr lang="en-US" sz="1400" dirty="0" smtClean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 smtClean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 smtClean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Results &amp;</a:t>
            </a:r>
          </a:p>
          <a:p>
            <a:pPr algn="r"/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Products</a:t>
            </a:r>
            <a:endParaRPr lang="en-US" sz="1600" dirty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 smtClean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 smtClean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Additional</a:t>
            </a:r>
          </a:p>
          <a:p>
            <a:pPr algn="r"/>
            <a:r>
              <a:rPr lang="en-US" sz="1600" dirty="0">
                <a:solidFill>
                  <a:schemeClr val="bg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a</a:t>
            </a:r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nalyses</a:t>
            </a:r>
          </a:p>
          <a:p>
            <a:pPr algn="r"/>
            <a:endParaRPr lang="en-US" sz="1600" dirty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600" dirty="0" smtClean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600" dirty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Conclusions</a:t>
            </a:r>
          </a:p>
          <a:p>
            <a:pPr algn="r"/>
            <a:endParaRPr lang="en-US" sz="1400" dirty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 smtClean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 smtClean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Product use &amp;</a:t>
            </a:r>
          </a:p>
          <a:p>
            <a:pPr algn="r"/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applications</a:t>
            </a:r>
          </a:p>
        </p:txBody>
      </p:sp>
    </p:spTree>
    <p:extLst>
      <p:ext uri="{BB962C8B-B14F-4D97-AF65-F5344CB8AC3E}">
        <p14:creationId xmlns:p14="http://schemas.microsoft.com/office/powerpoint/2010/main" val="74000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69590" y="89210"/>
            <a:ext cx="66907" cy="666842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02581" y="89210"/>
            <a:ext cx="9400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2"/>
                </a:solidFill>
                <a:latin typeface="Avenir Book" charset="0"/>
                <a:ea typeface="Avenir Book" charset="0"/>
                <a:cs typeface="Avenir Book" charset="0"/>
              </a:rPr>
              <a:t>Product use considerations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02580" y="860573"/>
            <a:ext cx="980681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  <a:latin typeface="Avenir Book" charset="0"/>
                <a:ea typeface="Avenir Book" charset="0"/>
                <a:cs typeface="Avenir Book" charset="0"/>
              </a:rPr>
              <a:t>Simulations</a:t>
            </a:r>
            <a:r>
              <a:rPr lang="en-US" sz="2800" dirty="0" smtClean="0">
                <a:latin typeface="Avenir Book" charset="0"/>
                <a:ea typeface="Avenir Book" charset="0"/>
                <a:cs typeface="Avenir Book" charset="0"/>
              </a:rPr>
              <a:t> of likely change</a:t>
            </a:r>
          </a:p>
          <a:p>
            <a:endParaRPr lang="en-US" sz="2800" dirty="0">
              <a:latin typeface="Avenir Book" charset="0"/>
              <a:ea typeface="Avenir Book" charset="0"/>
              <a:cs typeface="Avenir Book" charset="0"/>
            </a:endParaRPr>
          </a:p>
          <a:p>
            <a:r>
              <a:rPr lang="en-US" sz="2800" dirty="0" smtClean="0">
                <a:latin typeface="Avenir Book" charset="0"/>
                <a:ea typeface="Avenir Book" charset="0"/>
                <a:cs typeface="Avenir Book" charset="0"/>
              </a:rPr>
              <a:t>Relies heavily on </a:t>
            </a:r>
            <a:r>
              <a:rPr lang="en-US" sz="2800" dirty="0">
                <a:latin typeface="Avenir Book" charset="0"/>
                <a:ea typeface="Avenir Book" charset="0"/>
                <a:cs typeface="Avenir Book" charset="0"/>
              </a:rPr>
              <a:t>the </a:t>
            </a:r>
            <a:r>
              <a:rPr lang="en-US" sz="2800" dirty="0" smtClean="0">
                <a:latin typeface="Avenir Book" charset="0"/>
                <a:ea typeface="Avenir Book" charset="0"/>
                <a:cs typeface="Avenir Book" charset="0"/>
              </a:rPr>
              <a:t>state of the </a:t>
            </a:r>
            <a:r>
              <a:rPr lang="en-US" sz="2800" dirty="0" smtClean="0">
                <a:solidFill>
                  <a:schemeClr val="accent2"/>
                </a:solidFill>
                <a:latin typeface="Avenir Book" charset="0"/>
                <a:ea typeface="Avenir Book" charset="0"/>
                <a:cs typeface="Avenir Book" charset="0"/>
              </a:rPr>
              <a:t>economy</a:t>
            </a:r>
            <a:r>
              <a:rPr lang="en-US" sz="2800" dirty="0" smtClean="0">
                <a:latin typeface="Avenir Book" charset="0"/>
                <a:ea typeface="Avenir Book" charset="0"/>
                <a:cs typeface="Avenir Book" charset="0"/>
              </a:rPr>
              <a:t>, development pressures</a:t>
            </a:r>
          </a:p>
          <a:p>
            <a:endParaRPr lang="en-US" sz="2800" dirty="0">
              <a:latin typeface="Avenir Book" charset="0"/>
              <a:ea typeface="Avenir Book" charset="0"/>
              <a:cs typeface="Avenir Book" charset="0"/>
            </a:endParaRPr>
          </a:p>
          <a:p>
            <a:r>
              <a:rPr lang="en-US" sz="2800" dirty="0" smtClean="0">
                <a:latin typeface="Avenir Book" charset="0"/>
                <a:ea typeface="Avenir Book" charset="0"/>
                <a:cs typeface="Avenir Book" charset="0"/>
              </a:rPr>
              <a:t>Don’t differentiate between </a:t>
            </a:r>
            <a:r>
              <a:rPr lang="en-US" sz="2800" dirty="0" smtClean="0">
                <a:solidFill>
                  <a:schemeClr val="accent2"/>
                </a:solidFill>
                <a:latin typeface="Avenir Book" charset="0"/>
                <a:ea typeface="Avenir Book" charset="0"/>
                <a:cs typeface="Avenir Book" charset="0"/>
              </a:rPr>
              <a:t>types of non-forest</a:t>
            </a:r>
            <a:endParaRPr lang="en-US" sz="2800" dirty="0">
              <a:solidFill>
                <a:schemeClr val="accent2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endParaRPr lang="en-US" sz="2800" dirty="0">
              <a:solidFill>
                <a:schemeClr val="accent2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r>
              <a:rPr lang="en-US" sz="2800" dirty="0" smtClean="0">
                <a:solidFill>
                  <a:schemeClr val="accent2"/>
                </a:solidFill>
                <a:latin typeface="Avenir Book" charset="0"/>
                <a:ea typeface="Avenir Book" charset="0"/>
                <a:cs typeface="Avenir Book" charset="0"/>
              </a:rPr>
              <a:t>Climate </a:t>
            </a:r>
            <a:r>
              <a:rPr lang="en-US" sz="2800" dirty="0" smtClean="0">
                <a:latin typeface="Avenir Book" charset="0"/>
                <a:ea typeface="Avenir Book" charset="0"/>
                <a:cs typeface="Avenir Book" charset="0"/>
              </a:rPr>
              <a:t>may play a role in </a:t>
            </a:r>
            <a:r>
              <a:rPr lang="en-US" sz="2800" u="sng" dirty="0" smtClean="0">
                <a:latin typeface="Avenir Book" charset="0"/>
                <a:ea typeface="Avenir Book" charset="0"/>
                <a:cs typeface="Avenir Book" charset="0"/>
              </a:rPr>
              <a:t>longer-range</a:t>
            </a:r>
            <a:r>
              <a:rPr lang="en-US" sz="2800" dirty="0" smtClean="0">
                <a:latin typeface="Avenir Book" charset="0"/>
                <a:ea typeface="Avenir Book" charset="0"/>
                <a:cs typeface="Avenir Book" charset="0"/>
              </a:rPr>
              <a:t> simulations</a:t>
            </a:r>
          </a:p>
          <a:p>
            <a:endParaRPr lang="en-US" sz="2800" dirty="0">
              <a:latin typeface="Avenir Book" charset="0"/>
              <a:ea typeface="Avenir Book" charset="0"/>
              <a:cs typeface="Avenir Book" charset="0"/>
            </a:endParaRPr>
          </a:p>
          <a:p>
            <a:endParaRPr lang="en-US" sz="2800" dirty="0">
              <a:latin typeface="Avenir Book" charset="0"/>
              <a:ea typeface="Avenir Book" charset="0"/>
              <a:cs typeface="Avenir Book" charset="0"/>
            </a:endParaRPr>
          </a:p>
          <a:p>
            <a:endParaRPr lang="en-US" sz="2800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20885" y="231417"/>
            <a:ext cx="1468222" cy="60939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The BIG</a:t>
            </a:r>
          </a:p>
          <a:p>
            <a:pPr algn="r"/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Picture</a:t>
            </a:r>
            <a:endParaRPr lang="en-US" sz="1600" dirty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 smtClean="0"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 smtClean="0"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 smtClean="0"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Methods</a:t>
            </a:r>
          </a:p>
          <a:p>
            <a:pPr algn="r"/>
            <a:endParaRPr lang="en-US" sz="1400" dirty="0" smtClean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 smtClean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 smtClean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Results &amp;</a:t>
            </a:r>
          </a:p>
          <a:p>
            <a:pPr algn="r"/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Products</a:t>
            </a:r>
            <a:endParaRPr lang="en-US" sz="1600" dirty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 smtClean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 smtClean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Additional</a:t>
            </a:r>
          </a:p>
          <a:p>
            <a:pPr algn="r"/>
            <a:r>
              <a:rPr lang="en-US" sz="1600" dirty="0">
                <a:solidFill>
                  <a:schemeClr val="bg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a</a:t>
            </a:r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nalyses</a:t>
            </a:r>
          </a:p>
          <a:p>
            <a:pPr algn="r"/>
            <a:endParaRPr lang="en-US" sz="1600" dirty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600" dirty="0" smtClean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600" dirty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Conclusions</a:t>
            </a:r>
          </a:p>
          <a:p>
            <a:pPr algn="r"/>
            <a:endParaRPr lang="en-US" sz="1400" dirty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 smtClean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 smtClean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r>
              <a:rPr lang="en-US" sz="1600" dirty="0" smtClean="0">
                <a:solidFill>
                  <a:schemeClr val="accent5"/>
                </a:solidFill>
                <a:latin typeface="Avenir Book" charset="0"/>
                <a:ea typeface="Avenir Book" charset="0"/>
                <a:cs typeface="Avenir Book" charset="0"/>
              </a:rPr>
              <a:t>Product use &amp;</a:t>
            </a:r>
          </a:p>
          <a:p>
            <a:pPr algn="r"/>
            <a:r>
              <a:rPr lang="en-US" sz="1600" dirty="0" smtClean="0">
                <a:solidFill>
                  <a:schemeClr val="accent5"/>
                </a:solidFill>
                <a:latin typeface="Avenir Book" charset="0"/>
                <a:ea typeface="Avenir Book" charset="0"/>
                <a:cs typeface="Avenir Book" charset="0"/>
              </a:rPr>
              <a:t>applications</a:t>
            </a:r>
          </a:p>
        </p:txBody>
      </p:sp>
    </p:spTree>
    <p:extLst>
      <p:ext uri="{BB962C8B-B14F-4D97-AF65-F5344CB8AC3E}">
        <p14:creationId xmlns:p14="http://schemas.microsoft.com/office/powerpoint/2010/main" val="2079397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69590" y="89210"/>
            <a:ext cx="66907" cy="666842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02581" y="89210"/>
            <a:ext cx="9400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2"/>
                </a:solidFill>
                <a:latin typeface="Avenir Book" charset="0"/>
                <a:ea typeface="Avenir Book" charset="0"/>
                <a:cs typeface="Avenir Book" charset="0"/>
              </a:rPr>
              <a:t>Important explanatory variables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5331" y="4106488"/>
            <a:ext cx="3503908" cy="2327319"/>
          </a:xfrm>
          <a:prstGeom prst="rect">
            <a:avLst/>
          </a:prstGeom>
          <a:ln w="38100">
            <a:solidFill>
              <a:schemeClr val="tx2">
                <a:lumMod val="50000"/>
              </a:schemeClr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623831" y="1058741"/>
            <a:ext cx="36069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venir Book" charset="0"/>
                <a:ea typeface="Avenir Book" charset="0"/>
                <a:cs typeface="Avenir Book" charset="0"/>
              </a:rPr>
              <a:t>Non-forest to forest: population density</a:t>
            </a:r>
          </a:p>
          <a:p>
            <a:pPr algn="ctr"/>
            <a:endParaRPr lang="en-US" sz="2400" dirty="0">
              <a:latin typeface="Avenir Book" charset="0"/>
              <a:ea typeface="Avenir Book" charset="0"/>
              <a:cs typeface="Avenir Book" charset="0"/>
            </a:endParaRPr>
          </a:p>
          <a:p>
            <a:pPr algn="ctr"/>
            <a:r>
              <a:rPr lang="en-US" sz="2400" dirty="0" smtClean="0">
                <a:solidFill>
                  <a:schemeClr val="accent5"/>
                </a:solidFill>
                <a:latin typeface="Avenir Book" charset="0"/>
                <a:ea typeface="Avenir Book" charset="0"/>
                <a:cs typeface="Avenir Book" charset="0"/>
              </a:rPr>
              <a:t>Likely reforestation if population density is very low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18073" y="1058741"/>
            <a:ext cx="6502626" cy="5375066"/>
          </a:xfrm>
          <a:prstGeom prst="rect">
            <a:avLst/>
          </a:prstGeom>
          <a:ln w="38100">
            <a:solidFill>
              <a:schemeClr val="tx2">
                <a:lumMod val="50000"/>
              </a:schemeClr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-20885" y="231417"/>
            <a:ext cx="1468222" cy="60939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The BIG</a:t>
            </a:r>
          </a:p>
          <a:p>
            <a:pPr algn="r"/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Picture</a:t>
            </a:r>
            <a:endParaRPr lang="en-US" sz="1600" dirty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 smtClean="0"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 smtClean="0"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 smtClean="0"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Methods</a:t>
            </a:r>
          </a:p>
          <a:p>
            <a:pPr algn="r"/>
            <a:endParaRPr lang="en-US" sz="1400" dirty="0" smtClean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 smtClean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 smtClean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Results &amp;</a:t>
            </a:r>
          </a:p>
          <a:p>
            <a:pPr algn="r"/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Products</a:t>
            </a:r>
            <a:endParaRPr lang="en-US" sz="1600" dirty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 smtClean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 smtClean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r>
              <a:rPr lang="en-US" sz="1600" dirty="0" smtClean="0">
                <a:solidFill>
                  <a:schemeClr val="accent5"/>
                </a:solidFill>
                <a:latin typeface="Avenir Book" charset="0"/>
                <a:ea typeface="Avenir Book" charset="0"/>
                <a:cs typeface="Avenir Book" charset="0"/>
              </a:rPr>
              <a:t>Additional</a:t>
            </a:r>
          </a:p>
          <a:p>
            <a:pPr algn="r"/>
            <a:r>
              <a:rPr lang="en-US" sz="1600" dirty="0">
                <a:solidFill>
                  <a:schemeClr val="accent5"/>
                </a:solidFill>
                <a:latin typeface="Avenir Book" charset="0"/>
                <a:ea typeface="Avenir Book" charset="0"/>
                <a:cs typeface="Avenir Book" charset="0"/>
              </a:rPr>
              <a:t>a</a:t>
            </a:r>
            <a:r>
              <a:rPr lang="en-US" sz="1600" dirty="0" smtClean="0">
                <a:solidFill>
                  <a:schemeClr val="accent5"/>
                </a:solidFill>
                <a:latin typeface="Avenir Book" charset="0"/>
                <a:ea typeface="Avenir Book" charset="0"/>
                <a:cs typeface="Avenir Book" charset="0"/>
              </a:rPr>
              <a:t>nalyses</a:t>
            </a:r>
          </a:p>
          <a:p>
            <a:pPr algn="r"/>
            <a:endParaRPr lang="en-US" sz="1600" dirty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600" dirty="0" smtClean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600" dirty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Conclusions</a:t>
            </a:r>
          </a:p>
          <a:p>
            <a:pPr algn="r"/>
            <a:endParaRPr lang="en-US" sz="1400" dirty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 smtClean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 smtClean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Product use &amp;</a:t>
            </a:r>
          </a:p>
          <a:p>
            <a:pPr algn="r"/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applications</a:t>
            </a:r>
          </a:p>
        </p:txBody>
      </p:sp>
    </p:spTree>
    <p:extLst>
      <p:ext uri="{BB962C8B-B14F-4D97-AF65-F5344CB8AC3E}">
        <p14:creationId xmlns:p14="http://schemas.microsoft.com/office/powerpoint/2010/main" val="174211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69590" y="89210"/>
            <a:ext cx="66907" cy="666842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02581" y="89210"/>
            <a:ext cx="9400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2"/>
                </a:solidFill>
                <a:latin typeface="Avenir Book" charset="0"/>
                <a:ea typeface="Avenir Book" charset="0"/>
                <a:cs typeface="Avenir Book" charset="0"/>
              </a:rPr>
              <a:t>Important explanatory variables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5331" y="4013251"/>
            <a:ext cx="3503908" cy="2320213"/>
          </a:xfrm>
          <a:prstGeom prst="rect">
            <a:avLst/>
          </a:prstGeom>
          <a:ln w="38100">
            <a:solidFill>
              <a:schemeClr val="tx2">
                <a:lumMod val="50000"/>
              </a:schemeClr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8073" y="1159084"/>
            <a:ext cx="6502626" cy="5174380"/>
          </a:xfrm>
          <a:prstGeom prst="rect">
            <a:avLst/>
          </a:prstGeom>
          <a:ln w="38100">
            <a:solidFill>
              <a:schemeClr val="tx2">
                <a:lumMod val="50000"/>
              </a:schemeClr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1623831" y="1058741"/>
            <a:ext cx="36069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venir Book" charset="0"/>
                <a:ea typeface="Avenir Book" charset="0"/>
                <a:cs typeface="Avenir Book" charset="0"/>
              </a:rPr>
              <a:t>Non-forest to forest: distance to any road</a:t>
            </a:r>
          </a:p>
          <a:p>
            <a:pPr algn="ctr"/>
            <a:endParaRPr lang="en-US" sz="2400" dirty="0">
              <a:latin typeface="Avenir Book" charset="0"/>
              <a:ea typeface="Avenir Book" charset="0"/>
              <a:cs typeface="Avenir Book" charset="0"/>
            </a:endParaRPr>
          </a:p>
          <a:p>
            <a:pPr algn="ctr"/>
            <a:r>
              <a:rPr lang="en-US" sz="2400" dirty="0" smtClean="0">
                <a:solidFill>
                  <a:schemeClr val="accent5"/>
                </a:solidFill>
                <a:latin typeface="Avenir Book" charset="0"/>
                <a:ea typeface="Avenir Book" charset="0"/>
                <a:cs typeface="Avenir Book" charset="0"/>
              </a:rPr>
              <a:t>Likely reforestation far from any road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20885" y="231417"/>
            <a:ext cx="1468222" cy="60939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The BIG</a:t>
            </a:r>
          </a:p>
          <a:p>
            <a:pPr algn="r"/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Picture</a:t>
            </a:r>
            <a:endParaRPr lang="en-US" sz="1600" dirty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 smtClean="0"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 smtClean="0"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 smtClean="0"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Methods</a:t>
            </a:r>
          </a:p>
          <a:p>
            <a:pPr algn="r"/>
            <a:endParaRPr lang="en-US" sz="1400" dirty="0" smtClean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 smtClean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 smtClean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Results &amp;</a:t>
            </a:r>
          </a:p>
          <a:p>
            <a:pPr algn="r"/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Products</a:t>
            </a:r>
            <a:endParaRPr lang="en-US" sz="1600" dirty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 smtClean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 smtClean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r>
              <a:rPr lang="en-US" sz="1600" dirty="0" smtClean="0">
                <a:solidFill>
                  <a:schemeClr val="accent5"/>
                </a:solidFill>
                <a:latin typeface="Avenir Book" charset="0"/>
                <a:ea typeface="Avenir Book" charset="0"/>
                <a:cs typeface="Avenir Book" charset="0"/>
              </a:rPr>
              <a:t>Additional</a:t>
            </a:r>
          </a:p>
          <a:p>
            <a:pPr algn="r"/>
            <a:r>
              <a:rPr lang="en-US" sz="1600" dirty="0">
                <a:solidFill>
                  <a:schemeClr val="accent5"/>
                </a:solidFill>
                <a:latin typeface="Avenir Book" charset="0"/>
                <a:ea typeface="Avenir Book" charset="0"/>
                <a:cs typeface="Avenir Book" charset="0"/>
              </a:rPr>
              <a:t>a</a:t>
            </a:r>
            <a:r>
              <a:rPr lang="en-US" sz="1600" dirty="0" smtClean="0">
                <a:solidFill>
                  <a:schemeClr val="accent5"/>
                </a:solidFill>
                <a:latin typeface="Avenir Book" charset="0"/>
                <a:ea typeface="Avenir Book" charset="0"/>
                <a:cs typeface="Avenir Book" charset="0"/>
              </a:rPr>
              <a:t>nalyses</a:t>
            </a:r>
          </a:p>
          <a:p>
            <a:pPr algn="r"/>
            <a:endParaRPr lang="en-US" sz="1600" dirty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600" dirty="0" smtClean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600" dirty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Conclusions</a:t>
            </a:r>
          </a:p>
          <a:p>
            <a:pPr algn="r"/>
            <a:endParaRPr lang="en-US" sz="1400" dirty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 smtClean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 smtClean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Product use &amp;</a:t>
            </a:r>
          </a:p>
          <a:p>
            <a:pPr algn="r"/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applications</a:t>
            </a:r>
          </a:p>
        </p:txBody>
      </p:sp>
    </p:spTree>
    <p:extLst>
      <p:ext uri="{BB962C8B-B14F-4D97-AF65-F5344CB8AC3E}">
        <p14:creationId xmlns:p14="http://schemas.microsoft.com/office/powerpoint/2010/main" val="8374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69590" y="89210"/>
            <a:ext cx="66907" cy="666842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02581" y="89210"/>
            <a:ext cx="9400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2"/>
                </a:solidFill>
                <a:latin typeface="Avenir Book" charset="0"/>
                <a:ea typeface="Avenir Book" charset="0"/>
                <a:cs typeface="Avenir Book" charset="0"/>
              </a:rPr>
              <a:t>Important explanatory variables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6831" y="4046612"/>
            <a:ext cx="3503908" cy="2286852"/>
          </a:xfrm>
          <a:prstGeom prst="rect">
            <a:avLst/>
          </a:prstGeom>
          <a:ln w="38100">
            <a:solidFill>
              <a:schemeClr val="tx2">
                <a:lumMod val="50000"/>
              </a:schemeClr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7314" y="1159084"/>
            <a:ext cx="6264143" cy="5174380"/>
          </a:xfrm>
          <a:prstGeom prst="rect">
            <a:avLst/>
          </a:prstGeom>
          <a:ln w="38100">
            <a:solidFill>
              <a:schemeClr val="tx2">
                <a:lumMod val="50000"/>
              </a:schemeClr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1623831" y="1058741"/>
            <a:ext cx="36069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venir Book" charset="0"/>
                <a:ea typeface="Avenir Book" charset="0"/>
                <a:cs typeface="Avenir Book" charset="0"/>
              </a:rPr>
              <a:t>Forest to non-forest: conservation status</a:t>
            </a:r>
          </a:p>
          <a:p>
            <a:pPr algn="ctr"/>
            <a:endParaRPr lang="en-US" sz="2400" dirty="0">
              <a:latin typeface="Avenir Book" charset="0"/>
              <a:ea typeface="Avenir Book" charset="0"/>
              <a:cs typeface="Avenir Book" charset="0"/>
            </a:endParaRPr>
          </a:p>
          <a:p>
            <a:pPr algn="ctr"/>
            <a:r>
              <a:rPr lang="en-US" sz="2400" dirty="0" smtClean="0">
                <a:solidFill>
                  <a:schemeClr val="accent5"/>
                </a:solidFill>
                <a:latin typeface="Avenir Book" charset="0"/>
                <a:ea typeface="Avenir Book" charset="0"/>
                <a:cs typeface="Avenir Book" charset="0"/>
              </a:rPr>
              <a:t>Decreasing likelihood of deforestation as conservation strength increases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20885" y="231417"/>
            <a:ext cx="1468222" cy="60939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The BIG</a:t>
            </a:r>
          </a:p>
          <a:p>
            <a:pPr algn="r"/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Picture</a:t>
            </a:r>
            <a:endParaRPr lang="en-US" sz="1600" dirty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 smtClean="0"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 smtClean="0"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 smtClean="0"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Methods</a:t>
            </a:r>
          </a:p>
          <a:p>
            <a:pPr algn="r"/>
            <a:endParaRPr lang="en-US" sz="1400" dirty="0" smtClean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 smtClean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 smtClean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Results &amp;</a:t>
            </a:r>
          </a:p>
          <a:p>
            <a:pPr algn="r"/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Products</a:t>
            </a:r>
            <a:endParaRPr lang="en-US" sz="1600" dirty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 smtClean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 smtClean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r>
              <a:rPr lang="en-US" sz="1600" dirty="0" smtClean="0">
                <a:solidFill>
                  <a:schemeClr val="accent5"/>
                </a:solidFill>
                <a:latin typeface="Avenir Book" charset="0"/>
                <a:ea typeface="Avenir Book" charset="0"/>
                <a:cs typeface="Avenir Book" charset="0"/>
              </a:rPr>
              <a:t>Additional</a:t>
            </a:r>
          </a:p>
          <a:p>
            <a:pPr algn="r"/>
            <a:r>
              <a:rPr lang="en-US" sz="1600" dirty="0">
                <a:solidFill>
                  <a:schemeClr val="accent5"/>
                </a:solidFill>
                <a:latin typeface="Avenir Book" charset="0"/>
                <a:ea typeface="Avenir Book" charset="0"/>
                <a:cs typeface="Avenir Book" charset="0"/>
              </a:rPr>
              <a:t>a</a:t>
            </a:r>
            <a:r>
              <a:rPr lang="en-US" sz="1600" dirty="0" smtClean="0">
                <a:solidFill>
                  <a:schemeClr val="accent5"/>
                </a:solidFill>
                <a:latin typeface="Avenir Book" charset="0"/>
                <a:ea typeface="Avenir Book" charset="0"/>
                <a:cs typeface="Avenir Book" charset="0"/>
              </a:rPr>
              <a:t>nalyses</a:t>
            </a:r>
          </a:p>
          <a:p>
            <a:pPr algn="r"/>
            <a:endParaRPr lang="en-US" sz="1600" dirty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600" dirty="0" smtClean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600" dirty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Conclusions</a:t>
            </a:r>
          </a:p>
          <a:p>
            <a:pPr algn="r"/>
            <a:endParaRPr lang="en-US" sz="1400" dirty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 smtClean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 smtClean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Product use &amp;</a:t>
            </a:r>
          </a:p>
          <a:p>
            <a:pPr algn="r"/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applications</a:t>
            </a:r>
          </a:p>
        </p:txBody>
      </p:sp>
    </p:spTree>
    <p:extLst>
      <p:ext uri="{BB962C8B-B14F-4D97-AF65-F5344CB8AC3E}">
        <p14:creationId xmlns:p14="http://schemas.microsoft.com/office/powerpoint/2010/main" val="27222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69590" y="89210"/>
            <a:ext cx="66907" cy="666842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02581" y="89210"/>
            <a:ext cx="9400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2"/>
                </a:solidFill>
                <a:latin typeface="Avenir Book" charset="0"/>
                <a:ea typeface="Avenir Book" charset="0"/>
                <a:cs typeface="Avenir Book" charset="0"/>
              </a:rPr>
              <a:t>Important explanatory variables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5331" y="1455211"/>
            <a:ext cx="3503908" cy="2282521"/>
          </a:xfrm>
          <a:prstGeom prst="rect">
            <a:avLst/>
          </a:prstGeom>
          <a:ln w="38100">
            <a:solidFill>
              <a:schemeClr val="tx2">
                <a:lumMod val="50000"/>
              </a:schemeClr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1623831" y="593234"/>
            <a:ext cx="3606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venir Book" charset="0"/>
                <a:ea typeface="Avenir Book" charset="0"/>
                <a:cs typeface="Avenir Book" charset="0"/>
              </a:rPr>
              <a:t>Slope</a:t>
            </a:r>
            <a:endParaRPr lang="en-US" sz="2400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23831" y="991381"/>
            <a:ext cx="3606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venir Book" charset="0"/>
                <a:ea typeface="Avenir Book" charset="0"/>
                <a:cs typeface="Avenir Book" charset="0"/>
              </a:rPr>
              <a:t>Non-forest to forest</a:t>
            </a:r>
            <a:endParaRPr lang="en-US" sz="2400" dirty="0"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1479" y="4211239"/>
            <a:ext cx="3491611" cy="2286852"/>
          </a:xfrm>
          <a:prstGeom prst="rect">
            <a:avLst/>
          </a:prstGeom>
          <a:ln w="38100">
            <a:solidFill>
              <a:schemeClr val="tx2">
                <a:lumMod val="50000"/>
              </a:schemeClr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1623831" y="3749574"/>
            <a:ext cx="3606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venir Book" charset="0"/>
                <a:ea typeface="Avenir Book" charset="0"/>
                <a:cs typeface="Avenir Book" charset="0"/>
              </a:rPr>
              <a:t>Forest to non-forest</a:t>
            </a:r>
            <a:endParaRPr lang="en-US" sz="2400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11964" y="1589009"/>
            <a:ext cx="36947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accent5"/>
                </a:solidFill>
                <a:latin typeface="Avenir Book" charset="0"/>
                <a:ea typeface="Avenir Book" charset="0"/>
                <a:cs typeface="Avenir Book" charset="0"/>
              </a:rPr>
              <a:t>Positive likelihood on steeper slopes</a:t>
            </a:r>
            <a:endParaRPr lang="en-US" sz="2200" b="1" dirty="0">
              <a:solidFill>
                <a:schemeClr val="accent5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57057" y="4359415"/>
            <a:ext cx="36947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accent5"/>
                </a:solidFill>
                <a:latin typeface="Avenir Book" charset="0"/>
                <a:ea typeface="Avenir Book" charset="0"/>
                <a:cs typeface="Avenir Book" charset="0"/>
              </a:rPr>
              <a:t>Positive likelihood in </a:t>
            </a:r>
          </a:p>
          <a:p>
            <a:pPr algn="ctr"/>
            <a:r>
              <a:rPr lang="en-US" sz="2200" b="1" dirty="0" smtClean="0">
                <a:solidFill>
                  <a:schemeClr val="accent5"/>
                </a:solidFill>
                <a:latin typeface="Avenir Book" charset="0"/>
                <a:ea typeface="Avenir Book" charset="0"/>
                <a:cs typeface="Avenir Book" charset="0"/>
              </a:rPr>
              <a:t>flatter areas</a:t>
            </a:r>
            <a:endParaRPr lang="en-US" sz="2200" b="1" dirty="0">
              <a:solidFill>
                <a:schemeClr val="accent5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509489" y="1430828"/>
            <a:ext cx="6264143" cy="5067263"/>
            <a:chOff x="5509489" y="1430828"/>
            <a:chExt cx="6264143" cy="506726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09489" y="1430828"/>
              <a:ext cx="6264143" cy="5067263"/>
            </a:xfrm>
            <a:prstGeom prst="rect">
              <a:avLst/>
            </a:prstGeom>
            <a:ln w="38100">
              <a:solidFill>
                <a:schemeClr val="tx2">
                  <a:lumMod val="50000"/>
                </a:schemeClr>
              </a:solidFill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9872529" y="5112231"/>
              <a:ext cx="1901103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Slope (degrees)</a:t>
              </a:r>
              <a:endParaRPr lang="en-US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-20885" y="231417"/>
            <a:ext cx="1468222" cy="60939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The BIG</a:t>
            </a:r>
          </a:p>
          <a:p>
            <a:pPr algn="r"/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Picture</a:t>
            </a:r>
            <a:endParaRPr lang="en-US" sz="1600" dirty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 smtClean="0"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 smtClean="0"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 smtClean="0"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Methods</a:t>
            </a:r>
          </a:p>
          <a:p>
            <a:pPr algn="r"/>
            <a:endParaRPr lang="en-US" sz="1400" dirty="0" smtClean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 smtClean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 smtClean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Results &amp;</a:t>
            </a:r>
          </a:p>
          <a:p>
            <a:pPr algn="r"/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Products</a:t>
            </a:r>
            <a:endParaRPr lang="en-US" sz="1600" dirty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 smtClean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 smtClean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r>
              <a:rPr lang="en-US" sz="1600" dirty="0" smtClean="0">
                <a:solidFill>
                  <a:schemeClr val="accent5"/>
                </a:solidFill>
                <a:latin typeface="Avenir Book" charset="0"/>
                <a:ea typeface="Avenir Book" charset="0"/>
                <a:cs typeface="Avenir Book" charset="0"/>
              </a:rPr>
              <a:t>Additional</a:t>
            </a:r>
          </a:p>
          <a:p>
            <a:pPr algn="r"/>
            <a:r>
              <a:rPr lang="en-US" sz="1600" dirty="0">
                <a:solidFill>
                  <a:schemeClr val="accent5"/>
                </a:solidFill>
                <a:latin typeface="Avenir Book" charset="0"/>
                <a:ea typeface="Avenir Book" charset="0"/>
                <a:cs typeface="Avenir Book" charset="0"/>
              </a:rPr>
              <a:t>a</a:t>
            </a:r>
            <a:r>
              <a:rPr lang="en-US" sz="1600" dirty="0" smtClean="0">
                <a:solidFill>
                  <a:schemeClr val="accent5"/>
                </a:solidFill>
                <a:latin typeface="Avenir Book" charset="0"/>
                <a:ea typeface="Avenir Book" charset="0"/>
                <a:cs typeface="Avenir Book" charset="0"/>
              </a:rPr>
              <a:t>nalyses</a:t>
            </a:r>
          </a:p>
          <a:p>
            <a:pPr algn="r"/>
            <a:endParaRPr lang="en-US" sz="1600" dirty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600" dirty="0" smtClean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600" dirty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Conclusions</a:t>
            </a:r>
          </a:p>
          <a:p>
            <a:pPr algn="r"/>
            <a:endParaRPr lang="en-US" sz="1400" dirty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 smtClean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 smtClean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Product use &amp;</a:t>
            </a:r>
          </a:p>
          <a:p>
            <a:pPr algn="r"/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applications</a:t>
            </a:r>
          </a:p>
        </p:txBody>
      </p:sp>
    </p:spTree>
    <p:extLst>
      <p:ext uri="{BB962C8B-B14F-4D97-AF65-F5344CB8AC3E}">
        <p14:creationId xmlns:p14="http://schemas.microsoft.com/office/powerpoint/2010/main" val="155087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69590" y="89210"/>
            <a:ext cx="66907" cy="666842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02581" y="89210"/>
            <a:ext cx="100895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2"/>
                </a:solidFill>
                <a:latin typeface="Avenir Book" charset="0"/>
                <a:ea typeface="Avenir Book" charset="0"/>
                <a:cs typeface="Avenir Book" charset="0"/>
              </a:rPr>
              <a:t>Areas for future research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02580" y="860573"/>
            <a:ext cx="9806819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venir Book" charset="0"/>
                <a:ea typeface="Avenir Book" charset="0"/>
                <a:cs typeface="Avenir Book" charset="0"/>
              </a:rPr>
              <a:t>Improvement of </a:t>
            </a:r>
            <a:r>
              <a:rPr lang="en-US" sz="2800" dirty="0" smtClean="0">
                <a:solidFill>
                  <a:schemeClr val="accent2"/>
                </a:solidFill>
                <a:latin typeface="Avenir Book" charset="0"/>
                <a:ea typeface="Avenir Book" charset="0"/>
                <a:cs typeface="Avenir Book" charset="0"/>
              </a:rPr>
              <a:t>stand age estimates</a:t>
            </a:r>
          </a:p>
          <a:p>
            <a:endParaRPr lang="en-US" sz="2800" dirty="0">
              <a:latin typeface="Avenir Book" charset="0"/>
              <a:ea typeface="Avenir Book" charset="0"/>
              <a:cs typeface="Avenir Book" charset="0"/>
            </a:endParaRPr>
          </a:p>
          <a:p>
            <a:r>
              <a:rPr lang="en-US" sz="2800" dirty="0" smtClean="0">
                <a:latin typeface="Avenir Book" charset="0"/>
                <a:ea typeface="Avenir Book" charset="0"/>
                <a:cs typeface="Avenir Book" charset="0"/>
              </a:rPr>
              <a:t>Carbon storage estimates that don’t rely on stand age to better </a:t>
            </a:r>
            <a:r>
              <a:rPr lang="en-US" sz="2800" dirty="0" smtClean="0">
                <a:solidFill>
                  <a:schemeClr val="accent2"/>
                </a:solidFill>
                <a:latin typeface="Avenir Book" charset="0"/>
                <a:ea typeface="Avenir Book" charset="0"/>
                <a:cs typeface="Avenir Book" charset="0"/>
              </a:rPr>
              <a:t>isolate effect of tree species</a:t>
            </a:r>
            <a:endParaRPr lang="en-US" sz="2800" dirty="0">
              <a:solidFill>
                <a:schemeClr val="accent2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endParaRPr lang="en-US" sz="2800" dirty="0">
              <a:solidFill>
                <a:schemeClr val="accent2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r>
              <a:rPr lang="en-US" sz="2800" dirty="0" smtClean="0">
                <a:solidFill>
                  <a:schemeClr val="accent2"/>
                </a:solidFill>
                <a:latin typeface="Avenir Book" charset="0"/>
                <a:ea typeface="Avenir Book" charset="0"/>
                <a:cs typeface="Avenir Book" charset="0"/>
              </a:rPr>
              <a:t>Regional or local analyses </a:t>
            </a:r>
            <a:r>
              <a:rPr lang="en-US" sz="2800" dirty="0" smtClean="0">
                <a:latin typeface="Avenir Book" charset="0"/>
                <a:ea typeface="Avenir Book" charset="0"/>
                <a:cs typeface="Avenir Book" charset="0"/>
              </a:rPr>
              <a:t>of forest/non-forest transitions to improve applicability to local management</a:t>
            </a:r>
            <a:endParaRPr lang="en-US" sz="2800" dirty="0">
              <a:latin typeface="Avenir Book" charset="0"/>
              <a:ea typeface="Avenir Book" charset="0"/>
              <a:cs typeface="Avenir Book" charset="0"/>
            </a:endParaRPr>
          </a:p>
          <a:p>
            <a:endParaRPr lang="en-US" sz="2800" dirty="0">
              <a:latin typeface="Avenir Book" charset="0"/>
              <a:ea typeface="Avenir Book" charset="0"/>
              <a:cs typeface="Avenir Book" charset="0"/>
            </a:endParaRPr>
          </a:p>
          <a:p>
            <a:r>
              <a:rPr lang="en-US" sz="2800" dirty="0" smtClean="0">
                <a:solidFill>
                  <a:schemeClr val="accent2"/>
                </a:solidFill>
                <a:latin typeface="Avenir Book" charset="0"/>
                <a:ea typeface="Avenir Book" charset="0"/>
                <a:cs typeface="Avenir Book" charset="0"/>
              </a:rPr>
              <a:t>More forest and non-forest classes </a:t>
            </a:r>
            <a:r>
              <a:rPr lang="en-US" sz="2800" dirty="0" smtClean="0">
                <a:latin typeface="Avenir Book" charset="0"/>
                <a:ea typeface="Avenir Book" charset="0"/>
                <a:cs typeface="Avenir Book" charset="0"/>
              </a:rPr>
              <a:t>in land cover change models</a:t>
            </a:r>
          </a:p>
          <a:p>
            <a:endParaRPr lang="en-US" sz="2800" dirty="0">
              <a:latin typeface="Avenir Book" charset="0"/>
              <a:ea typeface="Avenir Book" charset="0"/>
              <a:cs typeface="Avenir Book" charset="0"/>
            </a:endParaRPr>
          </a:p>
          <a:p>
            <a:r>
              <a:rPr lang="en-US" sz="2800" dirty="0" smtClean="0">
                <a:latin typeface="Avenir Book" charset="0"/>
                <a:ea typeface="Avenir Book" charset="0"/>
                <a:cs typeface="Avenir Book" charset="0"/>
              </a:rPr>
              <a:t>Include or focus mostly on </a:t>
            </a:r>
            <a:r>
              <a:rPr lang="en-US" sz="2800" dirty="0" smtClean="0">
                <a:solidFill>
                  <a:schemeClr val="accent2"/>
                </a:solidFill>
                <a:latin typeface="Avenir Book" charset="0"/>
                <a:ea typeface="Avenir Book" charset="0"/>
                <a:cs typeface="Avenir Book" charset="0"/>
              </a:rPr>
              <a:t>economic drivers </a:t>
            </a:r>
            <a:r>
              <a:rPr lang="en-US" sz="2800" dirty="0" smtClean="0">
                <a:latin typeface="Avenir Book" charset="0"/>
                <a:ea typeface="Avenir Book" charset="0"/>
                <a:cs typeface="Avenir Book" charset="0"/>
              </a:rPr>
              <a:t>for forest cover change models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20885" y="231417"/>
            <a:ext cx="1468222" cy="60939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The BIG</a:t>
            </a:r>
          </a:p>
          <a:p>
            <a:pPr algn="r"/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Picture</a:t>
            </a:r>
            <a:endParaRPr lang="en-US" sz="1600" dirty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 smtClean="0"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 smtClean="0"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 smtClean="0"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Methods</a:t>
            </a:r>
          </a:p>
          <a:p>
            <a:pPr algn="r"/>
            <a:endParaRPr lang="en-US" sz="1400" dirty="0" smtClean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 smtClean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 smtClean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Results &amp;</a:t>
            </a:r>
          </a:p>
          <a:p>
            <a:pPr algn="r"/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Products</a:t>
            </a:r>
            <a:endParaRPr lang="en-US" sz="1600" dirty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 smtClean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 smtClean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Additional</a:t>
            </a:r>
          </a:p>
          <a:p>
            <a:pPr algn="r"/>
            <a:r>
              <a:rPr lang="en-US" sz="1600" dirty="0">
                <a:solidFill>
                  <a:schemeClr val="bg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a</a:t>
            </a:r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nalyses</a:t>
            </a:r>
          </a:p>
          <a:p>
            <a:pPr algn="r"/>
            <a:endParaRPr lang="en-US" sz="1600" dirty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600" dirty="0" smtClean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600" dirty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r>
              <a:rPr lang="en-US" sz="1600" dirty="0" smtClean="0">
                <a:solidFill>
                  <a:schemeClr val="accent5"/>
                </a:solidFill>
                <a:latin typeface="Avenir Book" charset="0"/>
                <a:ea typeface="Avenir Book" charset="0"/>
                <a:cs typeface="Avenir Book" charset="0"/>
              </a:rPr>
              <a:t>Conclusions</a:t>
            </a:r>
          </a:p>
          <a:p>
            <a:pPr algn="r"/>
            <a:endParaRPr lang="en-US" sz="1400" dirty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 smtClean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 smtClean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Product use &amp;</a:t>
            </a:r>
          </a:p>
          <a:p>
            <a:pPr algn="r"/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applications</a:t>
            </a:r>
          </a:p>
        </p:txBody>
      </p:sp>
    </p:spTree>
    <p:extLst>
      <p:ext uri="{BB962C8B-B14F-4D97-AF65-F5344CB8AC3E}">
        <p14:creationId xmlns:p14="http://schemas.microsoft.com/office/powerpoint/2010/main" val="1124251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69590" y="89210"/>
            <a:ext cx="66907" cy="666842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02581" y="89210"/>
            <a:ext cx="9400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2"/>
                </a:solidFill>
                <a:latin typeface="Avenir Book" charset="0"/>
                <a:ea typeface="Avenir Book" charset="0"/>
                <a:cs typeface="Avenir Book" charset="0"/>
              </a:rPr>
              <a:t>Forest pattern and extent</a:t>
            </a:r>
            <a:endParaRPr lang="en-US" dirty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4331" y="1010898"/>
            <a:ext cx="2540000" cy="2540000"/>
          </a:xfrm>
          <a:prstGeom prst="rect">
            <a:avLst/>
          </a:prstGeom>
          <a:ln w="38100">
            <a:solidFill>
              <a:schemeClr val="tx2">
                <a:lumMod val="50000"/>
              </a:schemeClr>
            </a:solidFill>
          </a:ln>
        </p:spPr>
      </p:pic>
      <p:grpSp>
        <p:nvGrpSpPr>
          <p:cNvPr id="11" name="Group 10"/>
          <p:cNvGrpSpPr/>
          <p:nvPr/>
        </p:nvGrpSpPr>
        <p:grpSpPr>
          <a:xfrm>
            <a:off x="3756024" y="815811"/>
            <a:ext cx="14397603" cy="5689763"/>
            <a:chOff x="3756024" y="815811"/>
            <a:chExt cx="14397603" cy="5689763"/>
          </a:xfrm>
        </p:grpSpPr>
        <p:grpSp>
          <p:nvGrpSpPr>
            <p:cNvPr id="9" name="Group 8"/>
            <p:cNvGrpSpPr/>
            <p:nvPr/>
          </p:nvGrpSpPr>
          <p:grpSpPr>
            <a:xfrm>
              <a:off x="3756024" y="815811"/>
              <a:ext cx="4559301" cy="5689763"/>
              <a:chOff x="3756024" y="815811"/>
              <a:chExt cx="4559301" cy="5689763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798888" y="815811"/>
                <a:ext cx="4402138" cy="5689763"/>
              </a:xfrm>
              <a:prstGeom prst="rect">
                <a:avLst/>
              </a:prstGeom>
              <a:ln w="38100">
                <a:solidFill>
                  <a:schemeClr val="tx2">
                    <a:lumMod val="50000"/>
                  </a:schemeClr>
                </a:solidFill>
              </a:ln>
            </p:spPr>
          </p:pic>
          <p:sp>
            <p:nvSpPr>
              <p:cNvPr id="7" name="Rounded Rectangle 6"/>
              <p:cNvSpPr/>
              <p:nvPr/>
            </p:nvSpPr>
            <p:spPr>
              <a:xfrm>
                <a:off x="5972175" y="2280898"/>
                <a:ext cx="2343150" cy="2333965"/>
              </a:xfrm>
              <a:prstGeom prst="roundRect">
                <a:avLst/>
              </a:prstGeom>
              <a:noFill/>
              <a:ln w="762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3756024" y="6243964"/>
                <a:ext cx="349371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smtClean="0">
                    <a:solidFill>
                      <a:schemeClr val="bg1"/>
                    </a:solidFill>
                    <a:latin typeface="Avenir Book" charset="0"/>
                    <a:ea typeface="Avenir Book" charset="0"/>
                    <a:cs typeface="Avenir Book" charset="0"/>
                  </a:rPr>
                  <a:t>Food and Agriculture Organization 2001</a:t>
                </a:r>
                <a:endParaRPr lang="en-US" sz="1100" dirty="0">
                  <a:solidFill>
                    <a:schemeClr val="bg1"/>
                  </a:solidFill>
                  <a:latin typeface="Avenir Book" charset="0"/>
                  <a:ea typeface="Avenir Book" charset="0"/>
                  <a:cs typeface="Avenir Book" charset="0"/>
                </a:endParaRP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8346808" y="3073844"/>
              <a:ext cx="980681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C000"/>
                  </a:solidFill>
                  <a:latin typeface="Avenir Book" charset="0"/>
                  <a:ea typeface="Avenir Book" charset="0"/>
                  <a:cs typeface="Avenir Book" charset="0"/>
                </a:rPr>
                <a:t>Forests = 53% of </a:t>
              </a:r>
            </a:p>
            <a:p>
              <a:r>
                <a:rPr lang="en-US" sz="2800" b="1" dirty="0" smtClean="0">
                  <a:solidFill>
                    <a:srgbClr val="FFC000"/>
                  </a:solidFill>
                  <a:latin typeface="Avenir Book" charset="0"/>
                  <a:ea typeface="Avenir Book" charset="0"/>
                  <a:cs typeface="Avenir Book" charset="0"/>
                </a:rPr>
                <a:t>terrestrial carbon</a:t>
              </a:r>
              <a:endParaRPr lang="en-US" sz="2800" b="1" dirty="0">
                <a:solidFill>
                  <a:srgbClr val="FFC000"/>
                </a:solidFill>
                <a:latin typeface="Avenir Book" charset="0"/>
                <a:ea typeface="Avenir Book" charset="0"/>
                <a:cs typeface="Avenir Book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407188" y="234347"/>
            <a:ext cx="4191791" cy="6556688"/>
            <a:chOff x="7407188" y="234347"/>
            <a:chExt cx="4191791" cy="6556688"/>
          </a:xfrm>
        </p:grpSpPr>
        <p:grpSp>
          <p:nvGrpSpPr>
            <p:cNvPr id="16" name="Group 15"/>
            <p:cNvGrpSpPr/>
            <p:nvPr/>
          </p:nvGrpSpPr>
          <p:grpSpPr>
            <a:xfrm>
              <a:off x="7407188" y="234347"/>
              <a:ext cx="4191791" cy="6523292"/>
              <a:chOff x="7407188" y="234347"/>
              <a:chExt cx="4191791" cy="6523292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413906" y="234347"/>
                <a:ext cx="4185073" cy="2790049"/>
              </a:xfrm>
              <a:prstGeom prst="rect">
                <a:avLst/>
              </a:prstGeom>
              <a:ln w="38100">
                <a:solidFill>
                  <a:schemeClr val="tx2">
                    <a:lumMod val="50000"/>
                  </a:schemeClr>
                </a:solidFill>
              </a:ln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407188" y="3163502"/>
                <a:ext cx="4070041" cy="3594137"/>
              </a:xfrm>
              <a:prstGeom prst="rect">
                <a:avLst/>
              </a:prstGeom>
              <a:ln w="38100">
                <a:solidFill>
                  <a:schemeClr val="tx2">
                    <a:lumMod val="50000"/>
                  </a:schemeClr>
                </a:solidFill>
              </a:ln>
            </p:spPr>
          </p:pic>
        </p:grpSp>
        <p:sp>
          <p:nvSpPr>
            <p:cNvPr id="18" name="TextBox 17"/>
            <p:cNvSpPr txBox="1"/>
            <p:nvPr/>
          </p:nvSpPr>
          <p:spPr>
            <a:xfrm>
              <a:off x="9768114" y="6529425"/>
              <a:ext cx="178335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solidFill>
                    <a:schemeClr val="bg1"/>
                  </a:solidFill>
                  <a:latin typeface="Avenir Book" charset="0"/>
                  <a:ea typeface="Avenir Book" charset="0"/>
                  <a:cs typeface="Avenir Book" charset="0"/>
                </a:rPr>
                <a:t>B. McRae, UCSB NCEAS</a:t>
              </a:r>
              <a:endParaRPr lang="en-US" sz="11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930415" y="710602"/>
            <a:ext cx="5900180" cy="5900180"/>
            <a:chOff x="4930415" y="710602"/>
            <a:chExt cx="5900180" cy="590018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30415" y="710602"/>
              <a:ext cx="5900180" cy="5900180"/>
            </a:xfrm>
            <a:prstGeom prst="rect">
              <a:avLst/>
            </a:prstGeom>
            <a:ln w="38100">
              <a:solidFill>
                <a:schemeClr val="tx2">
                  <a:lumMod val="50000"/>
                </a:schemeClr>
              </a:solidFill>
            </a:ln>
          </p:spPr>
        </p:pic>
        <p:sp>
          <p:nvSpPr>
            <p:cNvPr id="15" name="TextBox 14"/>
            <p:cNvSpPr txBox="1"/>
            <p:nvPr/>
          </p:nvSpPr>
          <p:spPr>
            <a:xfrm>
              <a:off x="4930415" y="6349172"/>
              <a:ext cx="1324486" cy="26161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latin typeface="Avenir Book" charset="0"/>
                  <a:ea typeface="Avenir Book" charset="0"/>
                  <a:cs typeface="Avenir Book" charset="0"/>
                </a:rPr>
                <a:t>Photo by Ed Post</a:t>
              </a:r>
              <a:endParaRPr lang="en-US" sz="1100" dirty="0">
                <a:latin typeface="Avenir Book" charset="0"/>
                <a:ea typeface="Avenir Book" charset="0"/>
                <a:cs typeface="Avenir Book" charset="0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-20885" y="231417"/>
            <a:ext cx="1468222" cy="60939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accent5"/>
                </a:solidFill>
                <a:latin typeface="Avenir Book" charset="0"/>
                <a:ea typeface="Avenir Book" charset="0"/>
                <a:cs typeface="Avenir Book" charset="0"/>
              </a:rPr>
              <a:t>The BIG</a:t>
            </a:r>
          </a:p>
          <a:p>
            <a:pPr algn="r"/>
            <a:r>
              <a:rPr lang="en-US" sz="1600" dirty="0" smtClean="0">
                <a:solidFill>
                  <a:schemeClr val="accent5"/>
                </a:solidFill>
                <a:latin typeface="Avenir Book" charset="0"/>
                <a:ea typeface="Avenir Book" charset="0"/>
                <a:cs typeface="Avenir Book" charset="0"/>
              </a:rPr>
              <a:t>Picture</a:t>
            </a:r>
            <a:endParaRPr lang="en-US" sz="1600" dirty="0"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 smtClean="0"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 smtClean="0"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 smtClean="0"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Methods</a:t>
            </a:r>
          </a:p>
          <a:p>
            <a:pPr algn="r"/>
            <a:endParaRPr lang="en-US" sz="1400" dirty="0" smtClean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 smtClean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 smtClean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Results &amp;</a:t>
            </a:r>
          </a:p>
          <a:p>
            <a:pPr algn="r"/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Products</a:t>
            </a:r>
            <a:endParaRPr lang="en-US" sz="1600" dirty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 smtClean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 smtClean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r>
              <a:rPr lang="en-US" sz="1600" smtClean="0">
                <a:solidFill>
                  <a:schemeClr val="bg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Additional</a:t>
            </a:r>
            <a:endParaRPr lang="en-US" sz="1600" dirty="0" smtClean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r>
              <a:rPr lang="en-US" sz="1600" dirty="0">
                <a:solidFill>
                  <a:schemeClr val="bg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a</a:t>
            </a:r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nalyses</a:t>
            </a:r>
          </a:p>
          <a:p>
            <a:pPr algn="r"/>
            <a:endParaRPr lang="en-US" sz="1600" dirty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600" dirty="0" smtClean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600" dirty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Conclusions</a:t>
            </a:r>
          </a:p>
          <a:p>
            <a:pPr algn="r"/>
            <a:endParaRPr lang="en-US" sz="1400" dirty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 smtClean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 smtClean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Product use &amp;</a:t>
            </a:r>
          </a:p>
          <a:p>
            <a:pPr algn="r"/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applications</a:t>
            </a:r>
          </a:p>
        </p:txBody>
      </p:sp>
    </p:spTree>
    <p:extLst>
      <p:ext uri="{BB962C8B-B14F-4D97-AF65-F5344CB8AC3E}">
        <p14:creationId xmlns:p14="http://schemas.microsoft.com/office/powerpoint/2010/main" val="1527095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69590" y="89210"/>
            <a:ext cx="66907" cy="666842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02581" y="89210"/>
            <a:ext cx="9400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2"/>
                </a:solidFill>
                <a:latin typeface="Avenir Book" charset="0"/>
                <a:ea typeface="Avenir Book" charset="0"/>
                <a:cs typeface="Avenir Book" charset="0"/>
              </a:rPr>
              <a:t>Objective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02581" y="1784730"/>
            <a:ext cx="987968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venir Book" charset="0"/>
                <a:ea typeface="Avenir Book" charset="0"/>
                <a:cs typeface="Avenir Book" charset="0"/>
              </a:rPr>
              <a:t>Analyze </a:t>
            </a:r>
            <a:r>
              <a:rPr lang="en-US" sz="2800" dirty="0" smtClean="0">
                <a:solidFill>
                  <a:schemeClr val="accent6"/>
                </a:solidFill>
                <a:latin typeface="Avenir Book" charset="0"/>
                <a:ea typeface="Avenir Book" charset="0"/>
                <a:cs typeface="Avenir Book" charset="0"/>
              </a:rPr>
              <a:t>patterns of past changes</a:t>
            </a:r>
            <a:r>
              <a:rPr lang="en-US" sz="2800" dirty="0" smtClean="0">
                <a:latin typeface="Avenir Book" charset="0"/>
                <a:ea typeface="Avenir Book" charset="0"/>
                <a:cs typeface="Avenir Book" charset="0"/>
              </a:rPr>
              <a:t> in </a:t>
            </a:r>
            <a:r>
              <a:rPr lang="en-US" sz="2800" dirty="0" smtClean="0">
                <a:solidFill>
                  <a:schemeClr val="accent2"/>
                </a:solidFill>
                <a:latin typeface="Avenir Book" charset="0"/>
                <a:ea typeface="Avenir Book" charset="0"/>
                <a:cs typeface="Avenir Book" charset="0"/>
              </a:rPr>
              <a:t>forest cover</a:t>
            </a:r>
          </a:p>
          <a:p>
            <a:pPr algn="ctr"/>
            <a:endParaRPr lang="en-US" sz="2800" dirty="0">
              <a:latin typeface="Avenir Book" charset="0"/>
              <a:ea typeface="Avenir Book" charset="0"/>
              <a:cs typeface="Avenir Book" charset="0"/>
            </a:endParaRPr>
          </a:p>
          <a:p>
            <a:pPr algn="ctr"/>
            <a:r>
              <a:rPr lang="en-US" sz="2800" dirty="0" smtClean="0">
                <a:latin typeface="Avenir Book" charset="0"/>
                <a:ea typeface="Avenir Book" charset="0"/>
                <a:cs typeface="Avenir Book" charset="0"/>
              </a:rPr>
              <a:t>and</a:t>
            </a:r>
          </a:p>
          <a:p>
            <a:pPr algn="ctr"/>
            <a:endParaRPr lang="en-US" sz="2800" dirty="0" smtClean="0">
              <a:latin typeface="Avenir Book" charset="0"/>
              <a:ea typeface="Avenir Book" charset="0"/>
              <a:cs typeface="Avenir Book" charset="0"/>
            </a:endParaRPr>
          </a:p>
          <a:p>
            <a:pPr algn="ctr"/>
            <a:r>
              <a:rPr lang="en-US" sz="2800" dirty="0">
                <a:latin typeface="Avenir Book" charset="0"/>
                <a:ea typeface="Avenir Book" charset="0"/>
                <a:cs typeface="Avenir Book" charset="0"/>
              </a:rPr>
              <a:t>u</a:t>
            </a:r>
            <a:r>
              <a:rPr lang="en-US" sz="2800" dirty="0" smtClean="0">
                <a:latin typeface="Avenir Book" charset="0"/>
                <a:ea typeface="Avenir Book" charset="0"/>
                <a:cs typeface="Avenir Book" charset="0"/>
              </a:rPr>
              <a:t>se these patterns to project </a:t>
            </a:r>
            <a:r>
              <a:rPr lang="en-US" sz="2800" dirty="0" smtClean="0">
                <a:solidFill>
                  <a:schemeClr val="accent6"/>
                </a:solidFill>
                <a:latin typeface="Avenir Book" charset="0"/>
                <a:ea typeface="Avenir Book" charset="0"/>
                <a:cs typeface="Avenir Book" charset="0"/>
              </a:rPr>
              <a:t>future changes </a:t>
            </a:r>
            <a:r>
              <a:rPr lang="en-US" sz="2800" dirty="0" smtClean="0">
                <a:latin typeface="Avenir Book" charset="0"/>
                <a:ea typeface="Avenir Book" charset="0"/>
                <a:cs typeface="Avenir Book" charset="0"/>
              </a:rPr>
              <a:t>in forest cover</a:t>
            </a:r>
          </a:p>
          <a:p>
            <a:pPr algn="ctr"/>
            <a:endParaRPr lang="en-US" sz="2800" dirty="0">
              <a:latin typeface="Avenir Book" charset="0"/>
              <a:ea typeface="Avenir Book" charset="0"/>
              <a:cs typeface="Avenir Book" charset="0"/>
            </a:endParaRPr>
          </a:p>
          <a:p>
            <a:pPr algn="ctr"/>
            <a:r>
              <a:rPr lang="en-US" sz="2800" dirty="0" smtClean="0">
                <a:latin typeface="Avenir Book" charset="0"/>
                <a:ea typeface="Avenir Book" charset="0"/>
                <a:cs typeface="Avenir Book" charset="0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-20885" y="231417"/>
            <a:ext cx="1468222" cy="60939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accent5"/>
                </a:solidFill>
                <a:latin typeface="Avenir Book" charset="0"/>
                <a:ea typeface="Avenir Book" charset="0"/>
                <a:cs typeface="Avenir Book" charset="0"/>
              </a:rPr>
              <a:t>The BIG</a:t>
            </a:r>
          </a:p>
          <a:p>
            <a:pPr algn="r"/>
            <a:r>
              <a:rPr lang="en-US" sz="1600" dirty="0" smtClean="0">
                <a:solidFill>
                  <a:schemeClr val="accent5"/>
                </a:solidFill>
                <a:latin typeface="Avenir Book" charset="0"/>
                <a:ea typeface="Avenir Book" charset="0"/>
                <a:cs typeface="Avenir Book" charset="0"/>
              </a:rPr>
              <a:t>Picture</a:t>
            </a:r>
            <a:endParaRPr lang="en-US" sz="1600" dirty="0"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 smtClean="0"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 smtClean="0"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 smtClean="0"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Methods</a:t>
            </a:r>
          </a:p>
          <a:p>
            <a:pPr algn="r"/>
            <a:endParaRPr lang="en-US" sz="1400" dirty="0" smtClean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 smtClean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 smtClean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Results &amp;</a:t>
            </a:r>
          </a:p>
          <a:p>
            <a:pPr algn="r"/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Products</a:t>
            </a:r>
            <a:endParaRPr lang="en-US" sz="1600" dirty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 smtClean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 smtClean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r>
              <a:rPr lang="en-US" sz="1600" smtClean="0">
                <a:solidFill>
                  <a:schemeClr val="bg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Additional</a:t>
            </a:r>
            <a:endParaRPr lang="en-US" sz="1600" dirty="0" smtClean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r>
              <a:rPr lang="en-US" sz="1600" dirty="0">
                <a:solidFill>
                  <a:schemeClr val="bg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a</a:t>
            </a:r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nalyses</a:t>
            </a:r>
          </a:p>
          <a:p>
            <a:pPr algn="r"/>
            <a:endParaRPr lang="en-US" sz="1600" dirty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600" dirty="0" smtClean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600" dirty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Conclusions</a:t>
            </a:r>
          </a:p>
          <a:p>
            <a:pPr algn="r"/>
            <a:endParaRPr lang="en-US" sz="1400" dirty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 smtClean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 smtClean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Product use &amp;</a:t>
            </a:r>
          </a:p>
          <a:p>
            <a:pPr algn="r"/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applications</a:t>
            </a:r>
          </a:p>
        </p:txBody>
      </p:sp>
    </p:spTree>
    <p:extLst>
      <p:ext uri="{BB962C8B-B14F-4D97-AF65-F5344CB8AC3E}">
        <p14:creationId xmlns:p14="http://schemas.microsoft.com/office/powerpoint/2010/main" val="120898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69590" y="89210"/>
            <a:ext cx="66907" cy="666842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02581" y="89210"/>
            <a:ext cx="9400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2"/>
                </a:solidFill>
                <a:latin typeface="Avenir Book" charset="0"/>
                <a:ea typeface="Avenir Book" charset="0"/>
                <a:cs typeface="Avenir Book" charset="0"/>
              </a:rPr>
              <a:t>Study area &amp; land cover data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86835" y="1115368"/>
            <a:ext cx="6093376" cy="4893547"/>
          </a:xfrm>
          <a:prstGeom prst="rect">
            <a:avLst/>
          </a:prstGeom>
          <a:ln w="38100">
            <a:solidFill>
              <a:schemeClr val="tx2">
                <a:lumMod val="50000"/>
              </a:schemeClr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42894" y="3735253"/>
            <a:ext cx="6464004" cy="28302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40642" y="935055"/>
            <a:ext cx="4957624" cy="28302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78455" y="936115"/>
            <a:ext cx="4962187" cy="2830285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6210770" y="3933371"/>
            <a:ext cx="9879688" cy="1567544"/>
            <a:chOff x="6210770" y="3933371"/>
            <a:chExt cx="9879688" cy="1567544"/>
          </a:xfrm>
        </p:grpSpPr>
        <p:sp>
          <p:nvSpPr>
            <p:cNvPr id="10" name="TextBox 9"/>
            <p:cNvSpPr txBox="1"/>
            <p:nvPr/>
          </p:nvSpPr>
          <p:spPr>
            <a:xfrm>
              <a:off x="6210770" y="4299716"/>
              <a:ext cx="987968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chemeClr val="accent5"/>
                  </a:solidFill>
                  <a:latin typeface="Avenir Book" charset="0"/>
                  <a:ea typeface="Avenir Book" charset="0"/>
                  <a:cs typeface="Avenir Book" charset="0"/>
                </a:rPr>
                <a:t>Model</a:t>
              </a:r>
            </a:p>
            <a:p>
              <a:pPr algn="ctr"/>
              <a:r>
                <a:rPr lang="en-US" sz="2800" dirty="0" smtClean="0">
                  <a:solidFill>
                    <a:schemeClr val="accent5"/>
                  </a:solidFill>
                  <a:latin typeface="Avenir Book" charset="0"/>
                  <a:ea typeface="Avenir Book" charset="0"/>
                  <a:cs typeface="Avenir Book" charset="0"/>
                </a:rPr>
                <a:t>validation</a:t>
              </a:r>
            </a:p>
          </p:txBody>
        </p:sp>
        <p:cxnSp>
          <p:nvCxnSpPr>
            <p:cNvPr id="14" name="Straight Connector 13"/>
            <p:cNvCxnSpPr>
              <a:endCxn id="10" idx="0"/>
            </p:cNvCxnSpPr>
            <p:nvPr/>
          </p:nvCxnSpPr>
          <p:spPr>
            <a:xfrm>
              <a:off x="11150614" y="3933371"/>
              <a:ext cx="0" cy="366345"/>
            </a:xfrm>
            <a:prstGeom prst="line">
              <a:avLst/>
            </a:prstGeom>
            <a:ln w="381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10" idx="2"/>
            </p:cNvCxnSpPr>
            <p:nvPr/>
          </p:nvCxnSpPr>
          <p:spPr>
            <a:xfrm>
              <a:off x="11150614" y="5253823"/>
              <a:ext cx="0" cy="247091"/>
            </a:xfrm>
            <a:prstGeom prst="line">
              <a:avLst/>
            </a:prstGeom>
            <a:ln w="381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H="1">
              <a:off x="10856686" y="5500915"/>
              <a:ext cx="293928" cy="0"/>
            </a:xfrm>
            <a:prstGeom prst="straightConnector1">
              <a:avLst/>
            </a:prstGeom>
            <a:ln w="3810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1918623" y="3178279"/>
            <a:ext cx="9879688" cy="523220"/>
            <a:chOff x="1918623" y="3178279"/>
            <a:chExt cx="9879688" cy="523220"/>
          </a:xfrm>
        </p:grpSpPr>
        <p:sp>
          <p:nvSpPr>
            <p:cNvPr id="9" name="TextBox 8"/>
            <p:cNvSpPr txBox="1"/>
            <p:nvPr/>
          </p:nvSpPr>
          <p:spPr>
            <a:xfrm>
              <a:off x="1918623" y="3178279"/>
              <a:ext cx="98796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chemeClr val="accent5"/>
                  </a:solidFill>
                  <a:latin typeface="Avenir Book" charset="0"/>
                  <a:ea typeface="Avenir Book" charset="0"/>
                  <a:cs typeface="Avenir Book" charset="0"/>
                </a:rPr>
                <a:t>Model calibration</a:t>
              </a:r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5079999" y="3423424"/>
              <a:ext cx="333829" cy="0"/>
            </a:xfrm>
            <a:prstGeom prst="line">
              <a:avLst/>
            </a:prstGeom>
            <a:ln w="381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8316687" y="3454403"/>
              <a:ext cx="290286" cy="0"/>
            </a:xfrm>
            <a:prstGeom prst="straightConnector1">
              <a:avLst/>
            </a:prstGeom>
            <a:ln w="3810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3842894" y="6244455"/>
            <a:ext cx="34937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Derived from </a:t>
            </a:r>
            <a:r>
              <a:rPr lang="en-US" sz="1100" dirty="0" err="1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Gudex</a:t>
            </a:r>
            <a:r>
              <a:rPr lang="en-US" sz="11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-Cross et al. </a:t>
            </a:r>
            <a:r>
              <a:rPr lang="en-US" sz="1100" i="1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in progress</a:t>
            </a:r>
            <a:endParaRPr lang="en-US" sz="11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-20885" y="231417"/>
            <a:ext cx="1468222" cy="60939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The BIG</a:t>
            </a:r>
          </a:p>
          <a:p>
            <a:pPr algn="r"/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Picture</a:t>
            </a:r>
            <a:endParaRPr lang="en-US" sz="1600" dirty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 smtClean="0"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 smtClean="0"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 smtClean="0"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r>
              <a:rPr lang="en-US" sz="1600" dirty="0" smtClean="0">
                <a:solidFill>
                  <a:schemeClr val="accent5"/>
                </a:solidFill>
                <a:latin typeface="Avenir Book" charset="0"/>
                <a:ea typeface="Avenir Book" charset="0"/>
                <a:cs typeface="Avenir Book" charset="0"/>
              </a:rPr>
              <a:t>Methods</a:t>
            </a:r>
          </a:p>
          <a:p>
            <a:pPr algn="r"/>
            <a:endParaRPr lang="en-US" sz="1400" dirty="0" smtClean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 smtClean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 smtClean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Results &amp;</a:t>
            </a:r>
          </a:p>
          <a:p>
            <a:pPr algn="r"/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Products</a:t>
            </a:r>
            <a:endParaRPr lang="en-US" sz="1600" dirty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 smtClean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 smtClean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Additional</a:t>
            </a:r>
          </a:p>
          <a:p>
            <a:pPr algn="r"/>
            <a:r>
              <a:rPr lang="en-US" sz="1600" dirty="0">
                <a:solidFill>
                  <a:schemeClr val="bg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a</a:t>
            </a:r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nalyses</a:t>
            </a:r>
          </a:p>
          <a:p>
            <a:pPr algn="r"/>
            <a:endParaRPr lang="en-US" sz="1600" dirty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600" dirty="0" smtClean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600" dirty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Conclusions</a:t>
            </a:r>
          </a:p>
          <a:p>
            <a:pPr algn="r"/>
            <a:endParaRPr lang="en-US" sz="1400" dirty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 smtClean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 smtClean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Product use &amp;</a:t>
            </a:r>
          </a:p>
          <a:p>
            <a:pPr algn="r"/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applications</a:t>
            </a:r>
          </a:p>
        </p:txBody>
      </p:sp>
    </p:spTree>
    <p:extLst>
      <p:ext uri="{BB962C8B-B14F-4D97-AF65-F5344CB8AC3E}">
        <p14:creationId xmlns:p14="http://schemas.microsoft.com/office/powerpoint/2010/main" val="775326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69590" y="89210"/>
            <a:ext cx="66907" cy="666842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02581" y="89210"/>
            <a:ext cx="9400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2"/>
                </a:solidFill>
                <a:latin typeface="Avenir Book" charset="0"/>
                <a:ea typeface="Avenir Book" charset="0"/>
                <a:cs typeface="Avenir Book" charset="0"/>
              </a:rPr>
              <a:t>Model flow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957413" y="870861"/>
            <a:ext cx="1553028" cy="52322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venir Book" charset="0"/>
                <a:ea typeface="Avenir Book" charset="0"/>
                <a:cs typeface="Avenir Book" charset="0"/>
              </a:rPr>
              <a:t>1985</a:t>
            </a:r>
            <a:endParaRPr lang="en-US" sz="2800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07315" y="870861"/>
            <a:ext cx="1553028" cy="52322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venir Book" charset="0"/>
                <a:ea typeface="Avenir Book" charset="0"/>
                <a:cs typeface="Avenir Book" charset="0"/>
              </a:rPr>
              <a:t>2000</a:t>
            </a:r>
            <a:endParaRPr lang="en-US" sz="2800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857217" y="870861"/>
            <a:ext cx="1553028" cy="52322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venir Book" charset="0"/>
                <a:ea typeface="Avenir Book" charset="0"/>
                <a:cs typeface="Avenir Book" charset="0"/>
              </a:rPr>
              <a:t>2015</a:t>
            </a:r>
            <a:endParaRPr lang="en-US" sz="2800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67367" y="1541456"/>
            <a:ext cx="540430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 smtClean="0">
                <a:latin typeface="Avenir Book" charset="0"/>
                <a:ea typeface="Avenir Book" charset="0"/>
                <a:cs typeface="Avenir Book" charset="0"/>
              </a:rPr>
              <a:t>Calculate transition rates</a:t>
            </a:r>
          </a:p>
          <a:p>
            <a:pPr marL="514350" indent="-514350">
              <a:buAutoNum type="arabicPeriod"/>
            </a:pPr>
            <a:endParaRPr lang="en-US" sz="2800" dirty="0">
              <a:latin typeface="Avenir Book" charset="0"/>
              <a:ea typeface="Avenir Book" charset="0"/>
              <a:cs typeface="Avenir Book" charset="0"/>
            </a:endParaRPr>
          </a:p>
          <a:p>
            <a:pPr marL="514350" indent="-514350">
              <a:buFontTx/>
              <a:buAutoNum type="arabicPeriod"/>
            </a:pPr>
            <a:r>
              <a:rPr lang="en-US" sz="2800" dirty="0" smtClean="0">
                <a:latin typeface="Avenir Book" charset="0"/>
                <a:ea typeface="Avenir Book" charset="0"/>
                <a:cs typeface="Avenir Book" charset="0"/>
              </a:rPr>
              <a:t>Calculate correlations</a:t>
            </a:r>
          </a:p>
          <a:p>
            <a:r>
              <a:rPr lang="en-US" sz="2800" dirty="0"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US" sz="2800" dirty="0" smtClean="0">
                <a:latin typeface="Avenir Book" charset="0"/>
                <a:ea typeface="Avenir Book" charset="0"/>
                <a:cs typeface="Avenir Book" charset="0"/>
              </a:rPr>
              <a:t>    with </a:t>
            </a:r>
            <a:r>
              <a:rPr lang="en-US" sz="2800" dirty="0">
                <a:latin typeface="Avenir Book" charset="0"/>
                <a:ea typeface="Avenir Book" charset="0"/>
                <a:cs typeface="Avenir Book" charset="0"/>
              </a:rPr>
              <a:t>other </a:t>
            </a:r>
            <a:r>
              <a:rPr lang="en-US" sz="2800" dirty="0" smtClean="0">
                <a:latin typeface="Avenir Book" charset="0"/>
                <a:ea typeface="Avenir Book" charset="0"/>
                <a:cs typeface="Avenir Book" charset="0"/>
              </a:rPr>
              <a:t>spatial </a:t>
            </a:r>
          </a:p>
          <a:p>
            <a:r>
              <a:rPr lang="en-US" sz="2800" dirty="0"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US" sz="2800" dirty="0" smtClean="0">
                <a:latin typeface="Avenir Book" charset="0"/>
                <a:ea typeface="Avenir Book" charset="0"/>
                <a:cs typeface="Avenir Book" charset="0"/>
              </a:rPr>
              <a:t>    variables </a:t>
            </a:r>
          </a:p>
          <a:p>
            <a:r>
              <a:rPr lang="en-US" sz="2800" dirty="0"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US" sz="2800" dirty="0" smtClean="0">
                <a:latin typeface="Avenir Book" charset="0"/>
                <a:ea typeface="Avenir Book" charset="0"/>
                <a:cs typeface="Avenir Book" charset="0"/>
              </a:rPr>
              <a:t>    (“</a:t>
            </a:r>
            <a:r>
              <a:rPr lang="en-US" sz="2800" dirty="0" smtClean="0">
                <a:solidFill>
                  <a:schemeClr val="accent2"/>
                </a:solidFill>
                <a:latin typeface="Avenir Book" charset="0"/>
                <a:ea typeface="Avenir Book" charset="0"/>
                <a:cs typeface="Avenir Book" charset="0"/>
              </a:rPr>
              <a:t>weights of evidence</a:t>
            </a:r>
            <a:r>
              <a:rPr lang="en-US" sz="2800" dirty="0" smtClean="0">
                <a:latin typeface="Avenir Book" charset="0"/>
                <a:ea typeface="Avenir Book" charset="0"/>
                <a:cs typeface="Avenir Book" charset="0"/>
              </a:rPr>
              <a:t>”)</a:t>
            </a:r>
          </a:p>
          <a:p>
            <a:pPr marL="514350" indent="-514350">
              <a:buFontTx/>
              <a:buAutoNum type="arabicPeriod"/>
            </a:pPr>
            <a:endParaRPr lang="en-US" sz="2800" dirty="0">
              <a:latin typeface="Avenir Book" charset="0"/>
              <a:ea typeface="Avenir Book" charset="0"/>
              <a:cs typeface="Avenir Book" charset="0"/>
            </a:endParaRPr>
          </a:p>
          <a:p>
            <a:r>
              <a:rPr lang="en-US" sz="2800" dirty="0" smtClean="0">
                <a:latin typeface="Avenir Book" charset="0"/>
                <a:ea typeface="Avenir Book" charset="0"/>
                <a:cs typeface="Avenir Book" charset="0"/>
              </a:rPr>
              <a:t>3.  Refine and remove </a:t>
            </a:r>
          </a:p>
          <a:p>
            <a:r>
              <a:rPr lang="en-US" sz="2800" dirty="0" smtClean="0">
                <a:latin typeface="Avenir Book" charset="0"/>
                <a:ea typeface="Avenir Book" charset="0"/>
                <a:cs typeface="Avenir Book" charset="0"/>
              </a:rPr>
              <a:t>     insignificant and correlated</a:t>
            </a:r>
          </a:p>
          <a:p>
            <a:r>
              <a:rPr lang="en-US" sz="2800" dirty="0"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US" sz="2800" dirty="0" smtClean="0">
                <a:latin typeface="Avenir Book" charset="0"/>
                <a:ea typeface="Avenir Book" charset="0"/>
                <a:cs typeface="Avenir Book" charset="0"/>
              </a:rPr>
              <a:t>    variables</a:t>
            </a:r>
            <a:endParaRPr lang="en-US" sz="2800" dirty="0">
              <a:latin typeface="Avenir Book" charset="0"/>
              <a:ea typeface="Avenir Book" charset="0"/>
              <a:cs typeface="Avenir Book" charset="0"/>
            </a:endParaRPr>
          </a:p>
          <a:p>
            <a:pPr marL="514350" indent="-514350">
              <a:buAutoNum type="arabicPeriod"/>
            </a:pPr>
            <a:endParaRPr lang="en-US" sz="2800" dirty="0" smtClean="0"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16" name="Picture 15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2579" y="1560470"/>
            <a:ext cx="4990949" cy="5241304"/>
          </a:xfrm>
          <a:prstGeom prst="rect">
            <a:avLst/>
          </a:prstGeom>
          <a:ln w="38100">
            <a:solidFill>
              <a:schemeClr val="tx2">
                <a:lumMod val="50000"/>
              </a:schemeClr>
            </a:solidFill>
          </a:ln>
        </p:spPr>
      </p:pic>
      <p:grpSp>
        <p:nvGrpSpPr>
          <p:cNvPr id="3" name="Group 2"/>
          <p:cNvGrpSpPr/>
          <p:nvPr/>
        </p:nvGrpSpPr>
        <p:grpSpPr>
          <a:xfrm>
            <a:off x="2015469" y="2143528"/>
            <a:ext cx="6015502" cy="1143000"/>
            <a:chOff x="2015469" y="2143528"/>
            <a:chExt cx="6015502" cy="1143000"/>
          </a:xfrm>
        </p:grpSpPr>
        <p:pic>
          <p:nvPicPr>
            <p:cNvPr id="10" name="Picture 9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5469" y="2143528"/>
              <a:ext cx="5867400" cy="1143000"/>
            </a:xfrm>
            <a:prstGeom prst="rect">
              <a:avLst/>
            </a:prstGeom>
            <a:ln w="38100">
              <a:solidFill>
                <a:schemeClr val="tx2">
                  <a:lumMod val="50000"/>
                </a:schemeClr>
              </a:solidFill>
            </a:ln>
          </p:spPr>
        </p:pic>
        <p:sp>
          <p:nvSpPr>
            <p:cNvPr id="11" name="TextBox 10"/>
            <p:cNvSpPr txBox="1"/>
            <p:nvPr/>
          </p:nvSpPr>
          <p:spPr>
            <a:xfrm>
              <a:off x="4537258" y="2584223"/>
              <a:ext cx="34937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(About 61,000 ha)</a:t>
              </a:r>
              <a:endParaRPr lang="en-US" sz="12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537258" y="2867862"/>
              <a:ext cx="34937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(About 320,000 ha)</a:t>
              </a:r>
              <a:endParaRPr lang="en-US" sz="12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-20885" y="231417"/>
            <a:ext cx="1468222" cy="60939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The BIG</a:t>
            </a:r>
          </a:p>
          <a:p>
            <a:pPr algn="r"/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Picture</a:t>
            </a:r>
            <a:endParaRPr lang="en-US" sz="1600" dirty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 smtClean="0"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 smtClean="0"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 smtClean="0"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r>
              <a:rPr lang="en-US" sz="1600" dirty="0" smtClean="0">
                <a:solidFill>
                  <a:schemeClr val="accent5"/>
                </a:solidFill>
                <a:latin typeface="Avenir Book" charset="0"/>
                <a:ea typeface="Avenir Book" charset="0"/>
                <a:cs typeface="Avenir Book" charset="0"/>
              </a:rPr>
              <a:t>Methods</a:t>
            </a:r>
          </a:p>
          <a:p>
            <a:pPr algn="r"/>
            <a:endParaRPr lang="en-US" sz="1400" dirty="0" smtClean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 smtClean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 smtClean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Results &amp;</a:t>
            </a:r>
          </a:p>
          <a:p>
            <a:pPr algn="r"/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Products</a:t>
            </a:r>
            <a:endParaRPr lang="en-US" sz="1600" dirty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 smtClean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 smtClean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Additional</a:t>
            </a:r>
          </a:p>
          <a:p>
            <a:pPr algn="r"/>
            <a:r>
              <a:rPr lang="en-US" sz="1600" dirty="0">
                <a:solidFill>
                  <a:schemeClr val="bg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a</a:t>
            </a:r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nalyses</a:t>
            </a:r>
          </a:p>
          <a:p>
            <a:pPr algn="r"/>
            <a:endParaRPr lang="en-US" sz="1600" dirty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600" dirty="0" smtClean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600" dirty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Conclusions</a:t>
            </a:r>
          </a:p>
          <a:p>
            <a:pPr algn="r"/>
            <a:endParaRPr lang="en-US" sz="1400" dirty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 smtClean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 smtClean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Product use &amp;</a:t>
            </a:r>
          </a:p>
          <a:p>
            <a:pPr algn="r"/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applications</a:t>
            </a:r>
          </a:p>
        </p:txBody>
      </p:sp>
    </p:spTree>
    <p:extLst>
      <p:ext uri="{BB962C8B-B14F-4D97-AF65-F5344CB8AC3E}">
        <p14:creationId xmlns:p14="http://schemas.microsoft.com/office/powerpoint/2010/main" val="1615055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69590" y="89210"/>
            <a:ext cx="66907" cy="666842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02581" y="89210"/>
            <a:ext cx="9400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2"/>
                </a:solidFill>
                <a:latin typeface="Avenir Book" charset="0"/>
                <a:ea typeface="Avenir Book" charset="0"/>
                <a:cs typeface="Avenir Book" charset="0"/>
              </a:rPr>
              <a:t>Model flow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957413" y="870861"/>
            <a:ext cx="1553028" cy="52322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venir Book" charset="0"/>
                <a:ea typeface="Avenir Book" charset="0"/>
                <a:cs typeface="Avenir Book" charset="0"/>
              </a:rPr>
              <a:t>1985</a:t>
            </a:r>
            <a:endParaRPr lang="en-US" sz="2800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07315" y="870861"/>
            <a:ext cx="1553028" cy="52322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venir Book" charset="0"/>
                <a:ea typeface="Avenir Book" charset="0"/>
                <a:cs typeface="Avenir Book" charset="0"/>
              </a:rPr>
              <a:t>2000</a:t>
            </a:r>
            <a:endParaRPr lang="en-US" sz="2800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857217" y="870861"/>
            <a:ext cx="1553028" cy="52322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venir Book" charset="0"/>
                <a:ea typeface="Avenir Book" charset="0"/>
                <a:cs typeface="Avenir Book" charset="0"/>
              </a:rPr>
              <a:t>2015</a:t>
            </a:r>
            <a:endParaRPr lang="en-US" sz="2800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67367" y="1541456"/>
            <a:ext cx="540430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 smtClean="0">
                <a:latin typeface="Avenir Book" charset="0"/>
                <a:ea typeface="Avenir Book" charset="0"/>
                <a:cs typeface="Avenir Book" charset="0"/>
              </a:rPr>
              <a:t>Calculate transition rates</a:t>
            </a:r>
          </a:p>
          <a:p>
            <a:pPr marL="514350" indent="-514350">
              <a:buAutoNum type="arabicPeriod"/>
            </a:pPr>
            <a:endParaRPr lang="en-US" sz="2800" dirty="0">
              <a:latin typeface="Avenir Book" charset="0"/>
              <a:ea typeface="Avenir Book" charset="0"/>
              <a:cs typeface="Avenir Book" charset="0"/>
            </a:endParaRPr>
          </a:p>
          <a:p>
            <a:pPr marL="514350" indent="-514350">
              <a:buFontTx/>
              <a:buAutoNum type="arabicPeriod"/>
            </a:pPr>
            <a:r>
              <a:rPr lang="en-US" sz="2800" dirty="0" smtClean="0">
                <a:latin typeface="Avenir Book" charset="0"/>
                <a:ea typeface="Avenir Book" charset="0"/>
                <a:cs typeface="Avenir Book" charset="0"/>
              </a:rPr>
              <a:t>Calculate correlations</a:t>
            </a:r>
          </a:p>
          <a:p>
            <a:r>
              <a:rPr lang="en-US" sz="2800" dirty="0"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US" sz="2800" dirty="0" smtClean="0">
                <a:latin typeface="Avenir Book" charset="0"/>
                <a:ea typeface="Avenir Book" charset="0"/>
                <a:cs typeface="Avenir Book" charset="0"/>
              </a:rPr>
              <a:t>    with </a:t>
            </a:r>
            <a:r>
              <a:rPr lang="en-US" sz="2800" dirty="0">
                <a:latin typeface="Avenir Book" charset="0"/>
                <a:ea typeface="Avenir Book" charset="0"/>
                <a:cs typeface="Avenir Book" charset="0"/>
              </a:rPr>
              <a:t>other </a:t>
            </a:r>
            <a:r>
              <a:rPr lang="en-US" sz="2800" dirty="0" smtClean="0">
                <a:latin typeface="Avenir Book" charset="0"/>
                <a:ea typeface="Avenir Book" charset="0"/>
                <a:cs typeface="Avenir Book" charset="0"/>
              </a:rPr>
              <a:t>spatial </a:t>
            </a:r>
          </a:p>
          <a:p>
            <a:r>
              <a:rPr lang="en-US" sz="2800" dirty="0"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US" sz="2800" dirty="0" smtClean="0">
                <a:latin typeface="Avenir Book" charset="0"/>
                <a:ea typeface="Avenir Book" charset="0"/>
                <a:cs typeface="Avenir Book" charset="0"/>
              </a:rPr>
              <a:t>    variables </a:t>
            </a:r>
          </a:p>
          <a:p>
            <a:r>
              <a:rPr lang="en-US" sz="2800" dirty="0"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US" sz="2800" dirty="0" smtClean="0">
                <a:latin typeface="Avenir Book" charset="0"/>
                <a:ea typeface="Avenir Book" charset="0"/>
                <a:cs typeface="Avenir Book" charset="0"/>
              </a:rPr>
              <a:t>    (“</a:t>
            </a:r>
            <a:r>
              <a:rPr lang="en-US" sz="2800" dirty="0" smtClean="0">
                <a:solidFill>
                  <a:schemeClr val="accent2"/>
                </a:solidFill>
                <a:latin typeface="Avenir Book" charset="0"/>
                <a:ea typeface="Avenir Book" charset="0"/>
                <a:cs typeface="Avenir Book" charset="0"/>
              </a:rPr>
              <a:t>weights of evidence</a:t>
            </a:r>
            <a:r>
              <a:rPr lang="en-US" sz="2800" dirty="0" smtClean="0">
                <a:latin typeface="Avenir Book" charset="0"/>
                <a:ea typeface="Avenir Book" charset="0"/>
                <a:cs typeface="Avenir Book" charset="0"/>
              </a:rPr>
              <a:t>”)</a:t>
            </a:r>
          </a:p>
          <a:p>
            <a:pPr marL="514350" indent="-514350">
              <a:buFontTx/>
              <a:buAutoNum type="arabicPeriod"/>
            </a:pPr>
            <a:endParaRPr lang="en-US" sz="2800" dirty="0">
              <a:latin typeface="Avenir Book" charset="0"/>
              <a:ea typeface="Avenir Book" charset="0"/>
              <a:cs typeface="Avenir Book" charset="0"/>
            </a:endParaRPr>
          </a:p>
          <a:p>
            <a:pPr marL="514350" indent="-514350">
              <a:buAutoNum type="arabicPeriod" startAt="3"/>
            </a:pPr>
            <a:r>
              <a:rPr lang="en-US" sz="2800" dirty="0" smtClean="0">
                <a:latin typeface="Avenir Book" charset="0"/>
                <a:ea typeface="Avenir Book" charset="0"/>
                <a:cs typeface="Avenir Book" charset="0"/>
              </a:rPr>
              <a:t>Refine and remove </a:t>
            </a:r>
          </a:p>
          <a:p>
            <a:r>
              <a:rPr lang="en-US" sz="2800" dirty="0" smtClean="0">
                <a:latin typeface="Avenir Book" charset="0"/>
                <a:ea typeface="Avenir Book" charset="0"/>
                <a:cs typeface="Avenir Book" charset="0"/>
              </a:rPr>
              <a:t>      insignificant and correlated</a:t>
            </a:r>
          </a:p>
          <a:p>
            <a:r>
              <a:rPr lang="en-US" sz="2800" dirty="0"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US" sz="2800" dirty="0" smtClean="0">
                <a:latin typeface="Avenir Book" charset="0"/>
                <a:ea typeface="Avenir Book" charset="0"/>
                <a:cs typeface="Avenir Book" charset="0"/>
              </a:rPr>
              <a:t>     variables</a:t>
            </a:r>
            <a:endParaRPr lang="en-US" sz="2800" dirty="0">
              <a:latin typeface="Avenir Book" charset="0"/>
              <a:ea typeface="Avenir Book" charset="0"/>
              <a:cs typeface="Avenir Book" charset="0"/>
            </a:endParaRPr>
          </a:p>
          <a:p>
            <a:pPr marL="514350" indent="-514350">
              <a:buAutoNum type="arabicPeriod"/>
            </a:pPr>
            <a:endParaRPr lang="en-US" sz="2800" dirty="0" smtClean="0">
              <a:latin typeface="Avenir Book" charset="0"/>
              <a:ea typeface="Avenir Book" charset="0"/>
              <a:cs typeface="Avenir Book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7383478" y="1519782"/>
            <a:ext cx="2344056" cy="1828451"/>
            <a:chOff x="7383478" y="1519782"/>
            <a:chExt cx="2344056" cy="1828451"/>
          </a:xfrm>
        </p:grpSpPr>
        <p:grpSp>
          <p:nvGrpSpPr>
            <p:cNvPr id="15" name="Group 14"/>
            <p:cNvGrpSpPr/>
            <p:nvPr/>
          </p:nvGrpSpPr>
          <p:grpSpPr>
            <a:xfrm>
              <a:off x="7383478" y="2778970"/>
              <a:ext cx="2344056" cy="569263"/>
              <a:chOff x="7649026" y="2696102"/>
              <a:chExt cx="2344056" cy="569263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7743364" y="2742145"/>
                <a:ext cx="2249718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 smtClean="0">
                    <a:latin typeface="Avenir Book" charset="0"/>
                    <a:ea typeface="Avenir Book" charset="0"/>
                    <a:cs typeface="Avenir Book" charset="0"/>
                  </a:rPr>
                  <a:t>4. Simulate</a:t>
                </a:r>
                <a:endParaRPr lang="en-US" sz="2800" dirty="0">
                  <a:latin typeface="Avenir Book" charset="0"/>
                  <a:ea typeface="Avenir Book" charset="0"/>
                  <a:cs typeface="Avenir Book" charset="0"/>
                </a:endParaRPr>
              </a:p>
            </p:txBody>
          </p:sp>
          <p:cxnSp>
            <p:nvCxnSpPr>
              <p:cNvPr id="14" name="Straight Arrow Connector 13"/>
              <p:cNvCxnSpPr/>
              <p:nvPr/>
            </p:nvCxnSpPr>
            <p:spPr>
              <a:xfrm flipV="1">
                <a:off x="7649026" y="2696102"/>
                <a:ext cx="2344056" cy="13480"/>
              </a:xfrm>
              <a:prstGeom prst="straightConnector1">
                <a:avLst/>
              </a:prstGeom>
              <a:ln w="38100">
                <a:solidFill>
                  <a:schemeClr val="accent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" name="Straight Connector 11"/>
            <p:cNvCxnSpPr/>
            <p:nvPr/>
          </p:nvCxnSpPr>
          <p:spPr>
            <a:xfrm flipH="1" flipV="1">
              <a:off x="7383478" y="1519782"/>
              <a:ext cx="17873" cy="1259321"/>
            </a:xfrm>
            <a:prstGeom prst="line">
              <a:avLst/>
            </a:prstGeom>
            <a:ln w="381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9857217" y="2493100"/>
            <a:ext cx="1553028" cy="52322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venir Book" charset="0"/>
                <a:ea typeface="Avenir Book" charset="0"/>
                <a:cs typeface="Avenir Book" charset="0"/>
              </a:rPr>
              <a:t>2015</a:t>
            </a:r>
            <a:endParaRPr lang="en-US" sz="2800" dirty="0">
              <a:latin typeface="Avenir Book" charset="0"/>
              <a:ea typeface="Avenir Book" charset="0"/>
              <a:cs typeface="Avenir Book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8602675" y="1519782"/>
            <a:ext cx="2249718" cy="868776"/>
            <a:chOff x="8602675" y="1519782"/>
            <a:chExt cx="2249718" cy="868776"/>
          </a:xfrm>
        </p:grpSpPr>
        <p:sp>
          <p:nvSpPr>
            <p:cNvPr id="25" name="Rectangle 24"/>
            <p:cNvSpPr/>
            <p:nvPr/>
          </p:nvSpPr>
          <p:spPr>
            <a:xfrm>
              <a:off x="8602675" y="1772644"/>
              <a:ext cx="224971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 smtClean="0">
                  <a:latin typeface="Avenir Book" charset="0"/>
                  <a:ea typeface="Avenir Book" charset="0"/>
                  <a:cs typeface="Avenir Book" charset="0"/>
                </a:rPr>
                <a:t>5. Compare</a:t>
              </a:r>
              <a:endParaRPr lang="en-US" sz="2800" dirty="0">
                <a:latin typeface="Avenir Book" charset="0"/>
                <a:ea typeface="Avenir Book" charset="0"/>
                <a:cs typeface="Avenir Book" charset="0"/>
              </a:endParaRP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>
              <a:off x="10707334" y="1519782"/>
              <a:ext cx="0" cy="868776"/>
            </a:xfrm>
            <a:prstGeom prst="straightConnector1">
              <a:avLst/>
            </a:prstGeom>
            <a:ln w="38100">
              <a:solidFill>
                <a:schemeClr val="accent5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/>
          <p:cNvSpPr txBox="1"/>
          <p:nvPr/>
        </p:nvSpPr>
        <p:spPr>
          <a:xfrm>
            <a:off x="-20885" y="231417"/>
            <a:ext cx="1468222" cy="60939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The BIG</a:t>
            </a:r>
          </a:p>
          <a:p>
            <a:pPr algn="r"/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Picture</a:t>
            </a:r>
            <a:endParaRPr lang="en-US" sz="1600" dirty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 smtClean="0"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 smtClean="0"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 smtClean="0"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r>
              <a:rPr lang="en-US" sz="1600" dirty="0" smtClean="0">
                <a:solidFill>
                  <a:schemeClr val="accent5"/>
                </a:solidFill>
                <a:latin typeface="Avenir Book" charset="0"/>
                <a:ea typeface="Avenir Book" charset="0"/>
                <a:cs typeface="Avenir Book" charset="0"/>
              </a:rPr>
              <a:t>Methods</a:t>
            </a:r>
          </a:p>
          <a:p>
            <a:pPr algn="r"/>
            <a:endParaRPr lang="en-US" sz="1400" dirty="0" smtClean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 smtClean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 smtClean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Results &amp;</a:t>
            </a:r>
          </a:p>
          <a:p>
            <a:pPr algn="r"/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Products</a:t>
            </a:r>
            <a:endParaRPr lang="en-US" sz="1600" dirty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 smtClean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 smtClean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Additional</a:t>
            </a:r>
          </a:p>
          <a:p>
            <a:pPr algn="r"/>
            <a:r>
              <a:rPr lang="en-US" sz="1600" dirty="0">
                <a:solidFill>
                  <a:schemeClr val="bg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a</a:t>
            </a:r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nalyses</a:t>
            </a:r>
          </a:p>
          <a:p>
            <a:pPr algn="r"/>
            <a:endParaRPr lang="en-US" sz="1600" dirty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600" dirty="0" smtClean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600" dirty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Conclusions</a:t>
            </a:r>
          </a:p>
          <a:p>
            <a:pPr algn="r"/>
            <a:endParaRPr lang="en-US" sz="1400" dirty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 smtClean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 smtClean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Product use &amp;</a:t>
            </a:r>
          </a:p>
          <a:p>
            <a:pPr algn="r"/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applications</a:t>
            </a:r>
          </a:p>
        </p:txBody>
      </p:sp>
    </p:spTree>
    <p:extLst>
      <p:ext uri="{BB962C8B-B14F-4D97-AF65-F5344CB8AC3E}">
        <p14:creationId xmlns:p14="http://schemas.microsoft.com/office/powerpoint/2010/main" val="866742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69590" y="89210"/>
            <a:ext cx="66907" cy="666842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02581" y="89210"/>
            <a:ext cx="9400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2"/>
                </a:solidFill>
                <a:latin typeface="Avenir Book" charset="0"/>
                <a:ea typeface="Avenir Book" charset="0"/>
                <a:cs typeface="Avenir Book" charset="0"/>
              </a:rPr>
              <a:t>Model flow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957413" y="870861"/>
            <a:ext cx="1553028" cy="52322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venir Book" charset="0"/>
                <a:ea typeface="Avenir Book" charset="0"/>
                <a:cs typeface="Avenir Book" charset="0"/>
              </a:rPr>
              <a:t>1985</a:t>
            </a:r>
            <a:endParaRPr lang="en-US" sz="2800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07315" y="870861"/>
            <a:ext cx="1553028" cy="52322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venir Book" charset="0"/>
                <a:ea typeface="Avenir Book" charset="0"/>
                <a:cs typeface="Avenir Book" charset="0"/>
              </a:rPr>
              <a:t>2000</a:t>
            </a:r>
            <a:endParaRPr lang="en-US" sz="2800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857217" y="870861"/>
            <a:ext cx="1553028" cy="52322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venir Book" charset="0"/>
                <a:ea typeface="Avenir Book" charset="0"/>
                <a:cs typeface="Avenir Book" charset="0"/>
              </a:rPr>
              <a:t>2015</a:t>
            </a:r>
            <a:endParaRPr lang="en-US" sz="2800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67367" y="1541456"/>
            <a:ext cx="540430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 smtClean="0">
                <a:latin typeface="Avenir Book" charset="0"/>
                <a:ea typeface="Avenir Book" charset="0"/>
                <a:cs typeface="Avenir Book" charset="0"/>
              </a:rPr>
              <a:t>Calculate transition rates</a:t>
            </a:r>
          </a:p>
          <a:p>
            <a:pPr marL="514350" indent="-514350">
              <a:buAutoNum type="arabicPeriod"/>
            </a:pPr>
            <a:endParaRPr lang="en-US" sz="2800" dirty="0">
              <a:latin typeface="Avenir Book" charset="0"/>
              <a:ea typeface="Avenir Book" charset="0"/>
              <a:cs typeface="Avenir Book" charset="0"/>
            </a:endParaRPr>
          </a:p>
          <a:p>
            <a:pPr marL="514350" indent="-514350">
              <a:buFontTx/>
              <a:buAutoNum type="arabicPeriod"/>
            </a:pPr>
            <a:r>
              <a:rPr lang="en-US" sz="2800" dirty="0" smtClean="0">
                <a:latin typeface="Avenir Book" charset="0"/>
                <a:ea typeface="Avenir Book" charset="0"/>
                <a:cs typeface="Avenir Book" charset="0"/>
              </a:rPr>
              <a:t>Calculate correlations</a:t>
            </a:r>
          </a:p>
          <a:p>
            <a:r>
              <a:rPr lang="en-US" sz="2800" dirty="0"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US" sz="2800" dirty="0" smtClean="0">
                <a:latin typeface="Avenir Book" charset="0"/>
                <a:ea typeface="Avenir Book" charset="0"/>
                <a:cs typeface="Avenir Book" charset="0"/>
              </a:rPr>
              <a:t>    with </a:t>
            </a:r>
            <a:r>
              <a:rPr lang="en-US" sz="2800" dirty="0">
                <a:latin typeface="Avenir Book" charset="0"/>
                <a:ea typeface="Avenir Book" charset="0"/>
                <a:cs typeface="Avenir Book" charset="0"/>
              </a:rPr>
              <a:t>other </a:t>
            </a:r>
            <a:r>
              <a:rPr lang="en-US" sz="2800" dirty="0" smtClean="0">
                <a:latin typeface="Avenir Book" charset="0"/>
                <a:ea typeface="Avenir Book" charset="0"/>
                <a:cs typeface="Avenir Book" charset="0"/>
              </a:rPr>
              <a:t>spatial </a:t>
            </a:r>
          </a:p>
          <a:p>
            <a:r>
              <a:rPr lang="en-US" sz="2800" dirty="0"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US" sz="2800" dirty="0" smtClean="0">
                <a:latin typeface="Avenir Book" charset="0"/>
                <a:ea typeface="Avenir Book" charset="0"/>
                <a:cs typeface="Avenir Book" charset="0"/>
              </a:rPr>
              <a:t>    variables </a:t>
            </a:r>
          </a:p>
          <a:p>
            <a:r>
              <a:rPr lang="en-US" sz="2800" dirty="0"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US" sz="2800" dirty="0" smtClean="0">
                <a:latin typeface="Avenir Book" charset="0"/>
                <a:ea typeface="Avenir Book" charset="0"/>
                <a:cs typeface="Avenir Book" charset="0"/>
              </a:rPr>
              <a:t>    (“</a:t>
            </a:r>
            <a:r>
              <a:rPr lang="en-US" sz="2800" dirty="0" smtClean="0">
                <a:solidFill>
                  <a:schemeClr val="accent2"/>
                </a:solidFill>
                <a:latin typeface="Avenir Book" charset="0"/>
                <a:ea typeface="Avenir Book" charset="0"/>
                <a:cs typeface="Avenir Book" charset="0"/>
              </a:rPr>
              <a:t>weights of evidence</a:t>
            </a:r>
            <a:r>
              <a:rPr lang="en-US" sz="2800" dirty="0" smtClean="0">
                <a:latin typeface="Avenir Book" charset="0"/>
                <a:ea typeface="Avenir Book" charset="0"/>
                <a:cs typeface="Avenir Book" charset="0"/>
              </a:rPr>
              <a:t>”)</a:t>
            </a:r>
          </a:p>
          <a:p>
            <a:pPr marL="514350" indent="-514350">
              <a:buFontTx/>
              <a:buAutoNum type="arabicPeriod"/>
            </a:pPr>
            <a:endParaRPr lang="en-US" sz="2800" dirty="0">
              <a:latin typeface="Avenir Book" charset="0"/>
              <a:ea typeface="Avenir Book" charset="0"/>
              <a:cs typeface="Avenir Book" charset="0"/>
            </a:endParaRPr>
          </a:p>
          <a:p>
            <a:r>
              <a:rPr lang="en-US" sz="2800" dirty="0" smtClean="0">
                <a:latin typeface="Avenir Book" charset="0"/>
                <a:ea typeface="Avenir Book" charset="0"/>
                <a:cs typeface="Avenir Book" charset="0"/>
              </a:rPr>
              <a:t>3.  Refine and remove </a:t>
            </a:r>
          </a:p>
          <a:p>
            <a:r>
              <a:rPr lang="en-US" sz="2800" dirty="0" smtClean="0">
                <a:latin typeface="Avenir Book" charset="0"/>
                <a:ea typeface="Avenir Book" charset="0"/>
                <a:cs typeface="Avenir Book" charset="0"/>
              </a:rPr>
              <a:t>     correlated variables</a:t>
            </a:r>
            <a:endParaRPr lang="en-US" sz="2800" dirty="0">
              <a:latin typeface="Avenir Book" charset="0"/>
              <a:ea typeface="Avenir Book" charset="0"/>
              <a:cs typeface="Avenir Book" charset="0"/>
            </a:endParaRPr>
          </a:p>
          <a:p>
            <a:pPr marL="514350" indent="-514350">
              <a:buAutoNum type="arabicPeriod"/>
            </a:pPr>
            <a:endParaRPr lang="en-US" sz="2800" dirty="0" smtClean="0">
              <a:latin typeface="Avenir Book" charset="0"/>
              <a:ea typeface="Avenir Book" charset="0"/>
              <a:cs typeface="Avenir Book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7383478" y="1519782"/>
            <a:ext cx="2344056" cy="1828451"/>
            <a:chOff x="7383478" y="1519782"/>
            <a:chExt cx="2344056" cy="1828451"/>
          </a:xfrm>
        </p:grpSpPr>
        <p:grpSp>
          <p:nvGrpSpPr>
            <p:cNvPr id="15" name="Group 14"/>
            <p:cNvGrpSpPr/>
            <p:nvPr/>
          </p:nvGrpSpPr>
          <p:grpSpPr>
            <a:xfrm>
              <a:off x="7383478" y="2778970"/>
              <a:ext cx="2344056" cy="569263"/>
              <a:chOff x="7649026" y="2696102"/>
              <a:chExt cx="2344056" cy="569263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7743364" y="2742145"/>
                <a:ext cx="2249718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 smtClean="0">
                    <a:latin typeface="Avenir Book" charset="0"/>
                    <a:ea typeface="Avenir Book" charset="0"/>
                    <a:cs typeface="Avenir Book" charset="0"/>
                  </a:rPr>
                  <a:t>4. Simulate</a:t>
                </a:r>
                <a:endParaRPr lang="en-US" sz="2800" dirty="0">
                  <a:latin typeface="Avenir Book" charset="0"/>
                  <a:ea typeface="Avenir Book" charset="0"/>
                  <a:cs typeface="Avenir Book" charset="0"/>
                </a:endParaRPr>
              </a:p>
            </p:txBody>
          </p:sp>
          <p:cxnSp>
            <p:nvCxnSpPr>
              <p:cNvPr id="14" name="Straight Arrow Connector 13"/>
              <p:cNvCxnSpPr/>
              <p:nvPr/>
            </p:nvCxnSpPr>
            <p:spPr>
              <a:xfrm flipV="1">
                <a:off x="7649026" y="2696102"/>
                <a:ext cx="2344056" cy="13480"/>
              </a:xfrm>
              <a:prstGeom prst="straightConnector1">
                <a:avLst/>
              </a:prstGeom>
              <a:ln w="38100">
                <a:solidFill>
                  <a:schemeClr val="accent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" name="Straight Connector 11"/>
            <p:cNvCxnSpPr/>
            <p:nvPr/>
          </p:nvCxnSpPr>
          <p:spPr>
            <a:xfrm flipH="1" flipV="1">
              <a:off x="7383478" y="1519782"/>
              <a:ext cx="17873" cy="1259321"/>
            </a:xfrm>
            <a:prstGeom prst="line">
              <a:avLst/>
            </a:prstGeom>
            <a:ln w="381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9857217" y="2493100"/>
            <a:ext cx="1553028" cy="52322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venir Book" charset="0"/>
                <a:ea typeface="Avenir Book" charset="0"/>
                <a:cs typeface="Avenir Book" charset="0"/>
              </a:rPr>
              <a:t>2015</a:t>
            </a:r>
            <a:endParaRPr lang="en-US" sz="2800" dirty="0">
              <a:latin typeface="Avenir Book" charset="0"/>
              <a:ea typeface="Avenir Book" charset="0"/>
              <a:cs typeface="Avenir Book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8602675" y="1519782"/>
            <a:ext cx="2249718" cy="868776"/>
            <a:chOff x="8602675" y="1519782"/>
            <a:chExt cx="2249718" cy="868776"/>
          </a:xfrm>
        </p:grpSpPr>
        <p:sp>
          <p:nvSpPr>
            <p:cNvPr id="25" name="Rectangle 24"/>
            <p:cNvSpPr/>
            <p:nvPr/>
          </p:nvSpPr>
          <p:spPr>
            <a:xfrm>
              <a:off x="8602675" y="1772644"/>
              <a:ext cx="224971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 smtClean="0">
                  <a:latin typeface="Avenir Book" charset="0"/>
                  <a:ea typeface="Avenir Book" charset="0"/>
                  <a:cs typeface="Avenir Book" charset="0"/>
                </a:rPr>
                <a:t>5. Compare</a:t>
              </a:r>
              <a:endParaRPr lang="en-US" sz="2800" dirty="0">
                <a:latin typeface="Avenir Book" charset="0"/>
                <a:ea typeface="Avenir Book" charset="0"/>
                <a:cs typeface="Avenir Book" charset="0"/>
              </a:endParaRP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>
              <a:off x="10707334" y="1519782"/>
              <a:ext cx="0" cy="868776"/>
            </a:xfrm>
            <a:prstGeom prst="straightConnector1">
              <a:avLst/>
            </a:prstGeom>
            <a:ln w="38100">
              <a:solidFill>
                <a:schemeClr val="accent5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/>
          <p:cNvGrpSpPr/>
          <p:nvPr/>
        </p:nvGrpSpPr>
        <p:grpSpPr>
          <a:xfrm>
            <a:off x="4061844" y="1541456"/>
            <a:ext cx="7855342" cy="4156605"/>
            <a:chOff x="3425220" y="1541456"/>
            <a:chExt cx="7855342" cy="4156605"/>
          </a:xfrm>
        </p:grpSpPr>
        <p:sp>
          <p:nvSpPr>
            <p:cNvPr id="19" name="TextBox 18"/>
            <p:cNvSpPr txBox="1"/>
            <p:nvPr/>
          </p:nvSpPr>
          <p:spPr>
            <a:xfrm>
              <a:off x="4670159" y="2265062"/>
              <a:ext cx="1553028" cy="523220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latin typeface="Avenir Book" charset="0"/>
                  <a:ea typeface="Avenir Book" charset="0"/>
                  <a:cs typeface="Avenir Book" charset="0"/>
                </a:rPr>
                <a:t>2030</a:t>
              </a:r>
              <a:endParaRPr lang="en-US" sz="2800" dirty="0">
                <a:latin typeface="Avenir Book" charset="0"/>
                <a:ea typeface="Avenir Book" charset="0"/>
                <a:cs typeface="Avenir Book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181214" y="2265062"/>
              <a:ext cx="1553028" cy="523220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latin typeface="Avenir Book" charset="0"/>
                  <a:ea typeface="Avenir Book" charset="0"/>
                  <a:cs typeface="Avenir Book" charset="0"/>
                </a:rPr>
                <a:t>2045</a:t>
              </a:r>
              <a:endParaRPr lang="en-US" sz="2800" dirty="0">
                <a:latin typeface="Avenir Book" charset="0"/>
                <a:ea typeface="Avenir Book" charset="0"/>
                <a:cs typeface="Avenir Book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9727534" y="2265062"/>
              <a:ext cx="1553028" cy="523220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latin typeface="Avenir Book" charset="0"/>
                  <a:ea typeface="Avenir Book" charset="0"/>
                  <a:cs typeface="Avenir Book" charset="0"/>
                </a:rPr>
                <a:t>2060</a:t>
              </a:r>
              <a:endParaRPr lang="en-US" sz="2800" dirty="0">
                <a:latin typeface="Avenir Book" charset="0"/>
                <a:ea typeface="Avenir Book" charset="0"/>
                <a:cs typeface="Avenir Book" charset="0"/>
              </a:endParaRP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3425220" y="1541456"/>
              <a:ext cx="928801" cy="3952219"/>
              <a:chOff x="7383478" y="3348233"/>
              <a:chExt cx="928801" cy="3952219"/>
            </a:xfrm>
          </p:grpSpPr>
          <p:cxnSp>
            <p:nvCxnSpPr>
              <p:cNvPr id="22" name="Straight Connector 21"/>
              <p:cNvCxnSpPr/>
              <p:nvPr/>
            </p:nvCxnSpPr>
            <p:spPr>
              <a:xfrm>
                <a:off x="7383478" y="3348233"/>
                <a:ext cx="0" cy="3952219"/>
              </a:xfrm>
              <a:prstGeom prst="line">
                <a:avLst/>
              </a:prstGeom>
              <a:ln w="38100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/>
              <p:cNvCxnSpPr/>
              <p:nvPr/>
            </p:nvCxnSpPr>
            <p:spPr>
              <a:xfrm>
                <a:off x="7392414" y="4280942"/>
                <a:ext cx="910928" cy="0"/>
              </a:xfrm>
              <a:prstGeom prst="straightConnector1">
                <a:avLst/>
              </a:prstGeom>
              <a:ln w="38100">
                <a:solidFill>
                  <a:schemeClr val="accent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/>
              <p:nvPr/>
            </p:nvCxnSpPr>
            <p:spPr>
              <a:xfrm>
                <a:off x="7401351" y="6291813"/>
                <a:ext cx="910928" cy="0"/>
              </a:xfrm>
              <a:prstGeom prst="straightConnector1">
                <a:avLst/>
              </a:prstGeom>
              <a:ln w="38100">
                <a:solidFill>
                  <a:schemeClr val="accent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/>
              <p:nvPr/>
            </p:nvCxnSpPr>
            <p:spPr>
              <a:xfrm>
                <a:off x="7383478" y="5293839"/>
                <a:ext cx="910928" cy="0"/>
              </a:xfrm>
              <a:prstGeom prst="straightConnector1">
                <a:avLst/>
              </a:prstGeom>
              <a:ln w="38100">
                <a:solidFill>
                  <a:schemeClr val="accent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/>
              <p:cNvCxnSpPr/>
              <p:nvPr/>
            </p:nvCxnSpPr>
            <p:spPr>
              <a:xfrm>
                <a:off x="7383478" y="7284697"/>
                <a:ext cx="910928" cy="0"/>
              </a:xfrm>
              <a:prstGeom prst="straightConnector1">
                <a:avLst/>
              </a:prstGeom>
              <a:ln w="38100">
                <a:solidFill>
                  <a:schemeClr val="accent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TextBox 37"/>
            <p:cNvSpPr txBox="1"/>
            <p:nvPr/>
          </p:nvSpPr>
          <p:spPr>
            <a:xfrm>
              <a:off x="4657713" y="3213556"/>
              <a:ext cx="1553028" cy="523220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latin typeface="Avenir Book" charset="0"/>
                  <a:ea typeface="Avenir Book" charset="0"/>
                  <a:cs typeface="Avenir Book" charset="0"/>
                </a:rPr>
                <a:t>2030</a:t>
              </a:r>
              <a:endParaRPr lang="en-US" sz="2800" dirty="0">
                <a:latin typeface="Avenir Book" charset="0"/>
                <a:ea typeface="Avenir Book" charset="0"/>
                <a:cs typeface="Avenir Book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168768" y="3213556"/>
              <a:ext cx="1553028" cy="523220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latin typeface="Avenir Book" charset="0"/>
                  <a:ea typeface="Avenir Book" charset="0"/>
                  <a:cs typeface="Avenir Book" charset="0"/>
                </a:rPr>
                <a:t>2045</a:t>
              </a:r>
              <a:endParaRPr lang="en-US" sz="2800" dirty="0">
                <a:latin typeface="Avenir Book" charset="0"/>
                <a:ea typeface="Avenir Book" charset="0"/>
                <a:cs typeface="Avenir Book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9715088" y="3213556"/>
              <a:ext cx="1553028" cy="523220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latin typeface="Avenir Book" charset="0"/>
                  <a:ea typeface="Avenir Book" charset="0"/>
                  <a:cs typeface="Avenir Book" charset="0"/>
                </a:rPr>
                <a:t>2060</a:t>
              </a:r>
              <a:endParaRPr lang="en-US" sz="2800" dirty="0">
                <a:latin typeface="Avenir Book" charset="0"/>
                <a:ea typeface="Avenir Book" charset="0"/>
                <a:cs typeface="Avenir Book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648776" y="4223426"/>
              <a:ext cx="1553028" cy="523220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latin typeface="Avenir Book" charset="0"/>
                  <a:ea typeface="Avenir Book" charset="0"/>
                  <a:cs typeface="Avenir Book" charset="0"/>
                </a:rPr>
                <a:t>2030</a:t>
              </a:r>
              <a:endParaRPr lang="en-US" sz="2800" dirty="0">
                <a:latin typeface="Avenir Book" charset="0"/>
                <a:ea typeface="Avenir Book" charset="0"/>
                <a:cs typeface="Avenir Book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159831" y="4223426"/>
              <a:ext cx="1553028" cy="523220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latin typeface="Avenir Book" charset="0"/>
                  <a:ea typeface="Avenir Book" charset="0"/>
                  <a:cs typeface="Avenir Book" charset="0"/>
                </a:rPr>
                <a:t>2045</a:t>
              </a:r>
              <a:endParaRPr lang="en-US" sz="2800" dirty="0">
                <a:latin typeface="Avenir Book" charset="0"/>
                <a:ea typeface="Avenir Book" charset="0"/>
                <a:cs typeface="Avenir Book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9706151" y="4223426"/>
              <a:ext cx="1553028" cy="523220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latin typeface="Avenir Book" charset="0"/>
                  <a:ea typeface="Avenir Book" charset="0"/>
                  <a:cs typeface="Avenir Book" charset="0"/>
                </a:rPr>
                <a:t>2060</a:t>
              </a:r>
              <a:endParaRPr lang="en-US" sz="2800" dirty="0">
                <a:latin typeface="Avenir Book" charset="0"/>
                <a:ea typeface="Avenir Book" charset="0"/>
                <a:cs typeface="Avenir Book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659512" y="5174841"/>
              <a:ext cx="1553028" cy="523220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latin typeface="Avenir Book" charset="0"/>
                  <a:ea typeface="Avenir Book" charset="0"/>
                  <a:cs typeface="Avenir Book" charset="0"/>
                </a:rPr>
                <a:t>2030</a:t>
              </a:r>
              <a:endParaRPr lang="en-US" sz="2800" dirty="0">
                <a:latin typeface="Avenir Book" charset="0"/>
                <a:ea typeface="Avenir Book" charset="0"/>
                <a:cs typeface="Avenir Book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7170567" y="5174841"/>
              <a:ext cx="1553028" cy="523220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latin typeface="Avenir Book" charset="0"/>
                  <a:ea typeface="Avenir Book" charset="0"/>
                  <a:cs typeface="Avenir Book" charset="0"/>
                </a:rPr>
                <a:t>2045</a:t>
              </a:r>
              <a:endParaRPr lang="en-US" sz="2800" dirty="0">
                <a:latin typeface="Avenir Book" charset="0"/>
                <a:ea typeface="Avenir Book" charset="0"/>
                <a:cs typeface="Avenir Book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9716887" y="5174841"/>
              <a:ext cx="1553028" cy="523220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latin typeface="Avenir Book" charset="0"/>
                  <a:ea typeface="Avenir Book" charset="0"/>
                  <a:cs typeface="Avenir Book" charset="0"/>
                </a:rPr>
                <a:t>2060</a:t>
              </a:r>
              <a:endParaRPr lang="en-US" sz="2800" dirty="0">
                <a:latin typeface="Avenir Book" charset="0"/>
                <a:ea typeface="Avenir Book" charset="0"/>
                <a:cs typeface="Avenir Book" charset="0"/>
              </a:endParaRPr>
            </a:p>
          </p:txBody>
        </p:sp>
        <p:cxnSp>
          <p:nvCxnSpPr>
            <p:cNvPr id="47" name="Straight Arrow Connector 46"/>
            <p:cNvCxnSpPr/>
            <p:nvPr/>
          </p:nvCxnSpPr>
          <p:spPr>
            <a:xfrm>
              <a:off x="6341806" y="2509200"/>
              <a:ext cx="726680" cy="0"/>
            </a:xfrm>
            <a:prstGeom prst="straightConnector1">
              <a:avLst/>
            </a:prstGeom>
            <a:ln w="3810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>
              <a:off x="6341806" y="3479204"/>
              <a:ext cx="726680" cy="0"/>
            </a:xfrm>
            <a:prstGeom prst="straightConnector1">
              <a:avLst/>
            </a:prstGeom>
            <a:ln w="3810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>
              <a:off x="6341806" y="4485036"/>
              <a:ext cx="726680" cy="0"/>
            </a:xfrm>
            <a:prstGeom prst="straightConnector1">
              <a:avLst/>
            </a:prstGeom>
            <a:ln w="3810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>
              <a:off x="6341806" y="5433676"/>
              <a:ext cx="726680" cy="0"/>
            </a:xfrm>
            <a:prstGeom prst="straightConnector1">
              <a:avLst/>
            </a:prstGeom>
            <a:ln w="3810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>
              <a:off x="8868696" y="5433676"/>
              <a:ext cx="726680" cy="0"/>
            </a:xfrm>
            <a:prstGeom prst="straightConnector1">
              <a:avLst/>
            </a:prstGeom>
            <a:ln w="3810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>
              <a:off x="8868696" y="2530838"/>
              <a:ext cx="726680" cy="0"/>
            </a:xfrm>
            <a:prstGeom prst="straightConnector1">
              <a:avLst/>
            </a:prstGeom>
            <a:ln w="3810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>
              <a:off x="8868696" y="3473107"/>
              <a:ext cx="726680" cy="0"/>
            </a:xfrm>
            <a:prstGeom prst="straightConnector1">
              <a:avLst/>
            </a:prstGeom>
            <a:ln w="3810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>
              <a:off x="8868696" y="4491926"/>
              <a:ext cx="726680" cy="0"/>
            </a:xfrm>
            <a:prstGeom prst="straightConnector1">
              <a:avLst/>
            </a:prstGeom>
            <a:ln w="3810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Rectangle 56"/>
          <p:cNvSpPr/>
          <p:nvPr/>
        </p:nvSpPr>
        <p:spPr>
          <a:xfrm>
            <a:off x="2317546" y="2218981"/>
            <a:ext cx="302263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latin typeface="Avenir Book" charset="0"/>
                <a:ea typeface="Avenir Book" charset="0"/>
                <a:cs typeface="Avenir Book" charset="0"/>
              </a:rPr>
              <a:t>Constant </a:t>
            </a:r>
          </a:p>
          <a:p>
            <a:r>
              <a:rPr lang="en-US" sz="2200" dirty="0" smtClean="0">
                <a:latin typeface="Avenir Book" charset="0"/>
                <a:ea typeface="Avenir Book" charset="0"/>
                <a:cs typeface="Avenir Book" charset="0"/>
              </a:rPr>
              <a:t>climate</a:t>
            </a:r>
            <a:endParaRPr lang="en-US" sz="2200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2317590" y="3167475"/>
            <a:ext cx="302263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latin typeface="Avenir Book" charset="0"/>
                <a:ea typeface="Avenir Book" charset="0"/>
                <a:cs typeface="Avenir Book" charset="0"/>
              </a:rPr>
              <a:t>Scenario A </a:t>
            </a:r>
          </a:p>
          <a:p>
            <a:r>
              <a:rPr lang="en-US" sz="2200" dirty="0" smtClean="0">
                <a:latin typeface="Avenir Book" charset="0"/>
                <a:ea typeface="Avenir Book" charset="0"/>
                <a:cs typeface="Avenir Book" charset="0"/>
              </a:rPr>
              <a:t>(slow)</a:t>
            </a:r>
            <a:endParaRPr lang="en-US" sz="2200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2309197" y="4160401"/>
            <a:ext cx="302263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latin typeface="Avenir Book" charset="0"/>
                <a:ea typeface="Avenir Book" charset="0"/>
                <a:cs typeface="Avenir Book" charset="0"/>
              </a:rPr>
              <a:t>Scenario </a:t>
            </a:r>
            <a:r>
              <a:rPr lang="en-US" sz="2200" dirty="0">
                <a:latin typeface="Avenir Book" charset="0"/>
                <a:ea typeface="Avenir Book" charset="0"/>
                <a:cs typeface="Avenir Book" charset="0"/>
              </a:rPr>
              <a:t>B</a:t>
            </a:r>
            <a:r>
              <a:rPr lang="en-US" sz="2200" dirty="0" smtClean="0">
                <a:latin typeface="Avenir Book" charset="0"/>
                <a:ea typeface="Avenir Book" charset="0"/>
                <a:cs typeface="Avenir Book" charset="0"/>
              </a:rPr>
              <a:t> </a:t>
            </a:r>
          </a:p>
          <a:p>
            <a:r>
              <a:rPr lang="en-US" sz="2200" dirty="0" smtClean="0">
                <a:latin typeface="Avenir Book" charset="0"/>
                <a:ea typeface="Avenir Book" charset="0"/>
                <a:cs typeface="Avenir Book" charset="0"/>
              </a:rPr>
              <a:t>(med.)</a:t>
            </a:r>
            <a:endParaRPr lang="en-US" sz="2200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2343432" y="5137514"/>
            <a:ext cx="302263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latin typeface="Avenir Book" charset="0"/>
                <a:ea typeface="Avenir Book" charset="0"/>
                <a:cs typeface="Avenir Book" charset="0"/>
              </a:rPr>
              <a:t>Scenario C </a:t>
            </a:r>
          </a:p>
          <a:p>
            <a:r>
              <a:rPr lang="en-US" sz="2200" dirty="0" smtClean="0">
                <a:latin typeface="Avenir Book" charset="0"/>
                <a:ea typeface="Avenir Book" charset="0"/>
                <a:cs typeface="Avenir Book" charset="0"/>
              </a:rPr>
              <a:t>(fast)</a:t>
            </a:r>
            <a:endParaRPr lang="en-US" sz="2200" dirty="0">
              <a:latin typeface="Avenir Book" charset="0"/>
              <a:ea typeface="Avenir Book" charset="0"/>
              <a:cs typeface="Avenir Book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2427047" y="3258192"/>
            <a:ext cx="9468756" cy="2490667"/>
            <a:chOff x="2427047" y="3258192"/>
            <a:chExt cx="9468756" cy="2490667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2529789" y="3348233"/>
              <a:ext cx="9366014" cy="2400626"/>
            </a:xfrm>
            <a:prstGeom prst="line">
              <a:avLst/>
            </a:prstGeom>
            <a:ln w="1270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V="1">
              <a:off x="2427047" y="3258192"/>
              <a:ext cx="9468756" cy="2490667"/>
            </a:xfrm>
            <a:prstGeom prst="line">
              <a:avLst/>
            </a:prstGeom>
            <a:ln w="1270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TextBox 65"/>
          <p:cNvSpPr txBox="1"/>
          <p:nvPr/>
        </p:nvSpPr>
        <p:spPr>
          <a:xfrm>
            <a:off x="-20885" y="231417"/>
            <a:ext cx="1468222" cy="60939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The BIG</a:t>
            </a:r>
          </a:p>
          <a:p>
            <a:pPr algn="r"/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Picture</a:t>
            </a:r>
            <a:endParaRPr lang="en-US" sz="1600" dirty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 smtClean="0"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 smtClean="0"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 smtClean="0"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r>
              <a:rPr lang="en-US" sz="1600" dirty="0" smtClean="0">
                <a:solidFill>
                  <a:schemeClr val="accent5"/>
                </a:solidFill>
                <a:latin typeface="Avenir Book" charset="0"/>
                <a:ea typeface="Avenir Book" charset="0"/>
                <a:cs typeface="Avenir Book" charset="0"/>
              </a:rPr>
              <a:t>Methods</a:t>
            </a:r>
          </a:p>
          <a:p>
            <a:pPr algn="r"/>
            <a:endParaRPr lang="en-US" sz="1400" dirty="0" smtClean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 smtClean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 smtClean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Results &amp;</a:t>
            </a:r>
          </a:p>
          <a:p>
            <a:pPr algn="r"/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Products</a:t>
            </a:r>
            <a:endParaRPr lang="en-US" sz="1600" dirty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 smtClean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 smtClean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Additional</a:t>
            </a:r>
          </a:p>
          <a:p>
            <a:pPr algn="r"/>
            <a:r>
              <a:rPr lang="en-US" sz="1600" dirty="0">
                <a:solidFill>
                  <a:schemeClr val="bg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a</a:t>
            </a:r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nalyses</a:t>
            </a:r>
          </a:p>
          <a:p>
            <a:pPr algn="r"/>
            <a:endParaRPr lang="en-US" sz="1600" dirty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600" dirty="0" smtClean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600" dirty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Conclusions</a:t>
            </a:r>
          </a:p>
          <a:p>
            <a:pPr algn="r"/>
            <a:endParaRPr lang="en-US" sz="1400" dirty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 smtClean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 smtClean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Product use &amp;</a:t>
            </a:r>
          </a:p>
          <a:p>
            <a:pPr algn="r"/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applications</a:t>
            </a:r>
          </a:p>
        </p:txBody>
      </p:sp>
    </p:spTree>
    <p:extLst>
      <p:ext uri="{BB962C8B-B14F-4D97-AF65-F5344CB8AC3E}">
        <p14:creationId xmlns:p14="http://schemas.microsoft.com/office/powerpoint/2010/main" val="190655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7037E-6 L -0.57969 0.0011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84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/>
      <p:bldP spid="17" grpId="0" animBg="1"/>
      <p:bldP spid="57" grpId="0"/>
      <p:bldP spid="58" grpId="0"/>
      <p:bldP spid="59" grpId="0"/>
      <p:bldP spid="6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69590" y="89210"/>
            <a:ext cx="66907" cy="666842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02581" y="89210"/>
            <a:ext cx="9400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2"/>
                </a:solidFill>
                <a:latin typeface="Avenir Book" charset="0"/>
                <a:ea typeface="Avenir Book" charset="0"/>
                <a:cs typeface="Avenir Book" charset="0"/>
              </a:rPr>
              <a:t>Simulated maps</a:t>
            </a:r>
            <a:endParaRPr lang="en-US" dirty="0"/>
          </a:p>
          <a:p>
            <a:endParaRPr lang="en-US" dirty="0"/>
          </a:p>
        </p:txBody>
      </p:sp>
      <p:pic>
        <p:nvPicPr>
          <p:cNvPr id="9" name="Picture 8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1123" y="734471"/>
            <a:ext cx="7718723" cy="5964176"/>
          </a:xfrm>
          <a:prstGeom prst="rect">
            <a:avLst/>
          </a:prstGeom>
          <a:ln w="38100">
            <a:solidFill>
              <a:schemeClr val="tx2">
                <a:lumMod val="50000"/>
              </a:schemeClr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-20885" y="231417"/>
            <a:ext cx="1468222" cy="60939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The BIG</a:t>
            </a:r>
          </a:p>
          <a:p>
            <a:pPr algn="r"/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Picture</a:t>
            </a:r>
            <a:endParaRPr lang="en-US" sz="1600" dirty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 smtClean="0"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 smtClean="0"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 smtClean="0"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Methods</a:t>
            </a:r>
          </a:p>
          <a:p>
            <a:pPr algn="r"/>
            <a:endParaRPr lang="en-US" sz="1400" dirty="0" smtClean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 smtClean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 smtClean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r>
              <a:rPr lang="en-US" sz="1600" dirty="0" smtClean="0">
                <a:solidFill>
                  <a:schemeClr val="accent5"/>
                </a:solidFill>
                <a:latin typeface="Avenir Book" charset="0"/>
                <a:ea typeface="Avenir Book" charset="0"/>
                <a:cs typeface="Avenir Book" charset="0"/>
              </a:rPr>
              <a:t>Results &amp;</a:t>
            </a:r>
          </a:p>
          <a:p>
            <a:pPr algn="r"/>
            <a:r>
              <a:rPr lang="en-US" sz="1600" dirty="0" smtClean="0">
                <a:solidFill>
                  <a:schemeClr val="accent5"/>
                </a:solidFill>
                <a:latin typeface="Avenir Book" charset="0"/>
                <a:ea typeface="Avenir Book" charset="0"/>
                <a:cs typeface="Avenir Book" charset="0"/>
              </a:rPr>
              <a:t>Products</a:t>
            </a:r>
            <a:endParaRPr lang="en-US" sz="1600" dirty="0">
              <a:solidFill>
                <a:schemeClr val="accent5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 smtClean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 smtClean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Additional</a:t>
            </a:r>
          </a:p>
          <a:p>
            <a:pPr algn="r"/>
            <a:r>
              <a:rPr lang="en-US" sz="1600" dirty="0">
                <a:solidFill>
                  <a:schemeClr val="bg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a</a:t>
            </a:r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nalyses</a:t>
            </a:r>
          </a:p>
          <a:p>
            <a:pPr algn="r"/>
            <a:endParaRPr lang="en-US" sz="1600" dirty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600" dirty="0" smtClean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600" dirty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Conclusions</a:t>
            </a:r>
          </a:p>
          <a:p>
            <a:pPr algn="r"/>
            <a:endParaRPr lang="en-US" sz="1400" dirty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 smtClean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 smtClean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400" dirty="0">
              <a:solidFill>
                <a:schemeClr val="bg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Product use &amp;</a:t>
            </a:r>
          </a:p>
          <a:p>
            <a:pPr algn="r"/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applications</a:t>
            </a:r>
          </a:p>
        </p:txBody>
      </p:sp>
    </p:spTree>
    <p:extLst>
      <p:ext uri="{BB962C8B-B14F-4D97-AF65-F5344CB8AC3E}">
        <p14:creationId xmlns:p14="http://schemas.microsoft.com/office/powerpoint/2010/main" val="129336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4831</TotalTime>
  <Words>1886</Words>
  <Application>Microsoft Office PowerPoint</Application>
  <PresentationFormat>Widescreen</PresentationFormat>
  <Paragraphs>962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Avenir Book</vt:lpstr>
      <vt:lpstr>Avenir Heavy</vt:lpstr>
      <vt:lpstr>Calibri</vt:lpstr>
      <vt:lpstr>Calibri Light</vt:lpstr>
      <vt:lpstr>Office Theme</vt:lpstr>
      <vt:lpstr>30 years of forest conversion in the Northeast:  historical patterns and future projections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30 Years of Forest Conversion in the Northeast:  Historical Patterns and Future Projections </dc:title>
  <dc:creator>Alison Adams</dc:creator>
  <cp:lastModifiedBy>John Truong</cp:lastModifiedBy>
  <cp:revision>249</cp:revision>
  <dcterms:created xsi:type="dcterms:W3CDTF">2016-03-31T18:19:23Z</dcterms:created>
  <dcterms:modified xsi:type="dcterms:W3CDTF">2016-12-07T14:05:11Z</dcterms:modified>
</cp:coreProperties>
</file>