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Lst>
  <p:notesMasterIdLst>
    <p:notesMasterId r:id="rId22"/>
  </p:notesMasterIdLst>
  <p:handoutMasterIdLst>
    <p:handoutMasterId r:id="rId23"/>
  </p:handoutMasterIdLst>
  <p:sldIdLst>
    <p:sldId id="256" r:id="rId2"/>
    <p:sldId id="332" r:id="rId3"/>
    <p:sldId id="333" r:id="rId4"/>
    <p:sldId id="324" r:id="rId5"/>
    <p:sldId id="372" r:id="rId6"/>
    <p:sldId id="378" r:id="rId7"/>
    <p:sldId id="373" r:id="rId8"/>
    <p:sldId id="259" r:id="rId9"/>
    <p:sldId id="374" r:id="rId10"/>
    <p:sldId id="336" r:id="rId11"/>
    <p:sldId id="339" r:id="rId12"/>
    <p:sldId id="346" r:id="rId13"/>
    <p:sldId id="381" r:id="rId14"/>
    <p:sldId id="385" r:id="rId15"/>
    <p:sldId id="382" r:id="rId16"/>
    <p:sldId id="376" r:id="rId17"/>
    <p:sldId id="379" r:id="rId18"/>
    <p:sldId id="383" r:id="rId19"/>
    <p:sldId id="384" r:id="rId20"/>
    <p:sldId id="35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4E8"/>
    <a:srgbClr val="A31081"/>
    <a:srgbClr val="18A34B"/>
    <a:srgbClr val="73A5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90068" autoAdjust="0"/>
  </p:normalViewPr>
  <p:slideViewPr>
    <p:cSldViewPr snapToGrid="0" snapToObjects="1">
      <p:cViewPr varScale="1">
        <p:scale>
          <a:sx n="100" d="100"/>
          <a:sy n="100" d="100"/>
        </p:scale>
        <p:origin x="109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9" d="100"/>
          <a:sy n="79" d="100"/>
        </p:scale>
        <p:origin x="-33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keeton\Desktop\Reposit\Research\Mt%20Man\Regeneration\2015%20Regeneration.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Pre-Treatment</c:v>
          </c:tx>
          <c:invertIfNegative val="0"/>
          <c:errBars>
            <c:errBarType val="both"/>
            <c:errValType val="cust"/>
            <c:noEndCap val="0"/>
            <c:plus>
              <c:numRef>
                <c:f>'[1]H-index'!$D$4:$D$7</c:f>
                <c:numCache>
                  <c:formatCode>General</c:formatCode>
                  <c:ptCount val="4"/>
                  <c:pt idx="0">
                    <c:v>0.52468377625171403</c:v>
                  </c:pt>
                  <c:pt idx="1">
                    <c:v>0.98437970770395722</c:v>
                  </c:pt>
                  <c:pt idx="2">
                    <c:v>0.59711365124598081</c:v>
                  </c:pt>
                  <c:pt idx="3">
                    <c:v>0.83564402221091105</c:v>
                  </c:pt>
                </c:numCache>
              </c:numRef>
            </c:plus>
            <c:minus>
              <c:numRef>
                <c:f>'[1]H-index'!$D$4:$D$7</c:f>
                <c:numCache>
                  <c:formatCode>General</c:formatCode>
                  <c:ptCount val="4"/>
                  <c:pt idx="0">
                    <c:v>0.52468377625171403</c:v>
                  </c:pt>
                  <c:pt idx="1">
                    <c:v>0.98437970770395722</c:v>
                  </c:pt>
                  <c:pt idx="2">
                    <c:v>0.59711365124598081</c:v>
                  </c:pt>
                  <c:pt idx="3">
                    <c:v>0.83564402221091105</c:v>
                  </c:pt>
                </c:numCache>
              </c:numRef>
            </c:minus>
          </c:errBars>
          <c:cat>
            <c:strRef>
              <c:f>'[1]H-index'!$A$4:$A$7</c:f>
              <c:strCache>
                <c:ptCount val="4"/>
                <c:pt idx="0">
                  <c:v>Control</c:v>
                </c:pt>
                <c:pt idx="1">
                  <c:v>Group Selection</c:v>
                </c:pt>
                <c:pt idx="2">
                  <c:v>Structural Complexity Enhancement</c:v>
                </c:pt>
                <c:pt idx="3">
                  <c:v>Single-Tree Selection</c:v>
                </c:pt>
              </c:strCache>
            </c:strRef>
          </c:cat>
          <c:val>
            <c:numRef>
              <c:f>'[1]H-index'!$S$29:$S$32</c:f>
              <c:numCache>
                <c:formatCode>General</c:formatCode>
                <c:ptCount val="4"/>
                <c:pt idx="0">
                  <c:v>1.0493675525034281</c:v>
                </c:pt>
                <c:pt idx="1">
                  <c:v>1.3921231331597994</c:v>
                </c:pt>
                <c:pt idx="2">
                  <c:v>1.1942273024919616</c:v>
                </c:pt>
                <c:pt idx="3">
                  <c:v>1.1817791095266743</c:v>
                </c:pt>
              </c:numCache>
            </c:numRef>
          </c:val>
          <c:extLst>
            <c:ext xmlns:c16="http://schemas.microsoft.com/office/drawing/2014/chart" uri="{C3380CC4-5D6E-409C-BE32-E72D297353CC}">
              <c16:uniqueId val="{00000000-D0C5-49A0-8C2E-46EF3D827A6A}"/>
            </c:ext>
          </c:extLst>
        </c:ser>
        <c:ser>
          <c:idx val="1"/>
          <c:order val="1"/>
          <c:tx>
            <c:v>Immediately Post-Treatment</c:v>
          </c:tx>
          <c:invertIfNegative val="0"/>
          <c:errBars>
            <c:errBarType val="both"/>
            <c:errValType val="cust"/>
            <c:noEndCap val="0"/>
            <c:plus>
              <c:numRef>
                <c:f>'[1]H-index'!$G$4:$G$7</c:f>
                <c:numCache>
                  <c:formatCode>General</c:formatCode>
                  <c:ptCount val="4"/>
                  <c:pt idx="0">
                    <c:v>0.53844507101404471</c:v>
                  </c:pt>
                  <c:pt idx="1">
                    <c:v>0.36478372028642675</c:v>
                  </c:pt>
                  <c:pt idx="2">
                    <c:v>0.57315641192792754</c:v>
                  </c:pt>
                  <c:pt idx="3">
                    <c:v>0.6185564026666166</c:v>
                  </c:pt>
                </c:numCache>
              </c:numRef>
            </c:plus>
            <c:minus>
              <c:numRef>
                <c:f>'[1]H-index'!$G$4:$G$7</c:f>
                <c:numCache>
                  <c:formatCode>General</c:formatCode>
                  <c:ptCount val="4"/>
                  <c:pt idx="0">
                    <c:v>0.53844507101404471</c:v>
                  </c:pt>
                  <c:pt idx="1">
                    <c:v>0.36478372028642675</c:v>
                  </c:pt>
                  <c:pt idx="2">
                    <c:v>0.57315641192792754</c:v>
                  </c:pt>
                  <c:pt idx="3">
                    <c:v>0.6185564026666166</c:v>
                  </c:pt>
                </c:numCache>
              </c:numRef>
            </c:minus>
          </c:errBars>
          <c:cat>
            <c:strRef>
              <c:f>'[1]H-index'!$A$4:$A$7</c:f>
              <c:strCache>
                <c:ptCount val="4"/>
                <c:pt idx="0">
                  <c:v>Control</c:v>
                </c:pt>
                <c:pt idx="1">
                  <c:v>Group Selection</c:v>
                </c:pt>
                <c:pt idx="2">
                  <c:v>Structural Complexity Enhancement</c:v>
                </c:pt>
                <c:pt idx="3">
                  <c:v>Single-Tree Selection</c:v>
                </c:pt>
              </c:strCache>
            </c:strRef>
          </c:cat>
          <c:val>
            <c:numRef>
              <c:f>'[1]H-index'!$E$4:$E$7</c:f>
              <c:numCache>
                <c:formatCode>General</c:formatCode>
                <c:ptCount val="4"/>
                <c:pt idx="0">
                  <c:v>1.0768901420280894</c:v>
                </c:pt>
                <c:pt idx="1">
                  <c:v>0.51588208456197826</c:v>
                </c:pt>
                <c:pt idx="2">
                  <c:v>1.1463128238558551</c:v>
                </c:pt>
                <c:pt idx="3">
                  <c:v>0.87477085374384256</c:v>
                </c:pt>
              </c:numCache>
            </c:numRef>
          </c:val>
          <c:extLst>
            <c:ext xmlns:c16="http://schemas.microsoft.com/office/drawing/2014/chart" uri="{C3380CC4-5D6E-409C-BE32-E72D297353CC}">
              <c16:uniqueId val="{00000001-D0C5-49A0-8C2E-46EF3D827A6A}"/>
            </c:ext>
          </c:extLst>
        </c:ser>
        <c:ser>
          <c:idx val="2"/>
          <c:order val="2"/>
          <c:tx>
            <c:v>10-Years Post-Treatment</c:v>
          </c:tx>
          <c:invertIfNegative val="0"/>
          <c:errBars>
            <c:errBarType val="both"/>
            <c:errValType val="cust"/>
            <c:noEndCap val="0"/>
            <c:plus>
              <c:numRef>
                <c:f>'[1]H-index'!$J$43:$J$46</c:f>
                <c:numCache>
                  <c:formatCode>General</c:formatCode>
                  <c:ptCount val="4"/>
                  <c:pt idx="0">
                    <c:v>0.55815549162085332</c:v>
                  </c:pt>
                  <c:pt idx="1">
                    <c:v>0.82760305048011684</c:v>
                  </c:pt>
                  <c:pt idx="2">
                    <c:v>0.77701571790485324</c:v>
                  </c:pt>
                  <c:pt idx="3">
                    <c:v>0.67896299546572636</c:v>
                  </c:pt>
                </c:numCache>
              </c:numRef>
            </c:plus>
            <c:minus>
              <c:numRef>
                <c:f>'[1]H-index'!$J$43:$J$46</c:f>
                <c:numCache>
                  <c:formatCode>General</c:formatCode>
                  <c:ptCount val="4"/>
                  <c:pt idx="0">
                    <c:v>0.55815549162085332</c:v>
                  </c:pt>
                  <c:pt idx="1">
                    <c:v>0.82760305048011684</c:v>
                  </c:pt>
                  <c:pt idx="2">
                    <c:v>0.77701571790485324</c:v>
                  </c:pt>
                  <c:pt idx="3">
                    <c:v>0.67896299546572636</c:v>
                  </c:pt>
                </c:numCache>
              </c:numRef>
            </c:minus>
          </c:errBars>
          <c:cat>
            <c:strRef>
              <c:f>'[1]H-index'!$A$4:$A$7</c:f>
              <c:strCache>
                <c:ptCount val="4"/>
                <c:pt idx="0">
                  <c:v>Control</c:v>
                </c:pt>
                <c:pt idx="1">
                  <c:v>Group Selection</c:v>
                </c:pt>
                <c:pt idx="2">
                  <c:v>Structural Complexity Enhancement</c:v>
                </c:pt>
                <c:pt idx="3">
                  <c:v>Single-Tree Selection</c:v>
                </c:pt>
              </c:strCache>
            </c:strRef>
          </c:cat>
          <c:val>
            <c:numRef>
              <c:f>'[1]H-index'!$H$4:$H$7</c:f>
              <c:numCache>
                <c:formatCode>General</c:formatCode>
                <c:ptCount val="4"/>
                <c:pt idx="0">
                  <c:v>1.1163109832417066</c:v>
                </c:pt>
                <c:pt idx="1">
                  <c:v>1.1704074582503265</c:v>
                </c:pt>
                <c:pt idx="2">
                  <c:v>1.5540314358097065</c:v>
                </c:pt>
                <c:pt idx="3">
                  <c:v>0.96019867653709245</c:v>
                </c:pt>
              </c:numCache>
            </c:numRef>
          </c:val>
          <c:extLst>
            <c:ext xmlns:c16="http://schemas.microsoft.com/office/drawing/2014/chart" uri="{C3380CC4-5D6E-409C-BE32-E72D297353CC}">
              <c16:uniqueId val="{00000002-D0C5-49A0-8C2E-46EF3D827A6A}"/>
            </c:ext>
          </c:extLst>
        </c:ser>
        <c:dLbls>
          <c:showLegendKey val="0"/>
          <c:showVal val="0"/>
          <c:showCatName val="0"/>
          <c:showSerName val="0"/>
          <c:showPercent val="0"/>
          <c:showBubbleSize val="0"/>
        </c:dLbls>
        <c:gapWidth val="150"/>
        <c:axId val="1748268080"/>
        <c:axId val="1748268624"/>
      </c:barChart>
      <c:catAx>
        <c:axId val="1748268080"/>
        <c:scaling>
          <c:orientation val="minMax"/>
        </c:scaling>
        <c:delete val="0"/>
        <c:axPos val="b"/>
        <c:numFmt formatCode="General" sourceLinked="1"/>
        <c:majorTickMark val="out"/>
        <c:minorTickMark val="none"/>
        <c:tickLblPos val="nextTo"/>
        <c:txPr>
          <a:bodyPr/>
          <a:lstStyle/>
          <a:p>
            <a:pPr>
              <a:defRPr sz="1600"/>
            </a:pPr>
            <a:endParaRPr lang="en-US"/>
          </a:p>
        </c:txPr>
        <c:crossAx val="1748268624"/>
        <c:crosses val="autoZero"/>
        <c:auto val="1"/>
        <c:lblAlgn val="ctr"/>
        <c:lblOffset val="100"/>
        <c:noMultiLvlLbl val="0"/>
      </c:catAx>
      <c:valAx>
        <c:axId val="1748268624"/>
        <c:scaling>
          <c:orientation val="minMax"/>
        </c:scaling>
        <c:delete val="0"/>
        <c:axPos val="l"/>
        <c:majorGridlines/>
        <c:title>
          <c:tx>
            <c:rich>
              <a:bodyPr rot="-5400000" vert="horz"/>
              <a:lstStyle/>
              <a:p>
                <a:pPr>
                  <a:defRPr sz="1800"/>
                </a:pPr>
                <a:r>
                  <a:rPr lang="en-US" sz="1800"/>
                  <a:t>Shannon-Weiner</a:t>
                </a:r>
                <a:r>
                  <a:rPr lang="en-US" sz="1800" baseline="0"/>
                  <a:t> </a:t>
                </a:r>
                <a:r>
                  <a:rPr lang="en-US" sz="1800" i="1" baseline="0"/>
                  <a:t>H</a:t>
                </a:r>
                <a:r>
                  <a:rPr lang="en-US" sz="1800" i="0" baseline="0"/>
                  <a:t>-Index</a:t>
                </a:r>
                <a:endParaRPr lang="en-US" sz="1800"/>
              </a:p>
            </c:rich>
          </c:tx>
          <c:overlay val="0"/>
        </c:title>
        <c:numFmt formatCode="General" sourceLinked="1"/>
        <c:majorTickMark val="out"/>
        <c:minorTickMark val="none"/>
        <c:tickLblPos val="nextTo"/>
        <c:txPr>
          <a:bodyPr/>
          <a:lstStyle/>
          <a:p>
            <a:pPr>
              <a:defRPr sz="1600"/>
            </a:pPr>
            <a:endParaRPr lang="en-US"/>
          </a:p>
        </c:txPr>
        <c:crossAx val="1748268080"/>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3351B-0EC9-6345-9E69-92F165C1501F}" type="doc">
      <dgm:prSet loTypeId="urn:microsoft.com/office/officeart/2005/8/layout/process1" loCatId="" qsTypeId="urn:microsoft.com/office/officeart/2005/8/quickstyle/3D4" qsCatId="3D" csTypeId="urn:microsoft.com/office/officeart/2005/8/colors/accent1_2" csCatId="accent1" phldr="1"/>
      <dgm:spPr/>
    </dgm:pt>
    <dgm:pt modelId="{0C2465A4-7349-964C-885A-93DEA2876DB9}">
      <dgm:prSet phldrT="[Text]" custT="1"/>
      <dgm:spPr>
        <a:solidFill>
          <a:schemeClr val="accent6">
            <a:lumMod val="40000"/>
            <a:lumOff val="60000"/>
          </a:schemeClr>
        </a:solidFill>
      </dgm:spPr>
      <dgm:t>
        <a:bodyPr/>
        <a:lstStyle/>
        <a:p>
          <a:r>
            <a:rPr lang="en-US" sz="2400" b="1" dirty="0" smtClean="0">
              <a:solidFill>
                <a:srgbClr val="000000"/>
              </a:solidFill>
            </a:rPr>
            <a:t>2001</a:t>
          </a:r>
        </a:p>
        <a:p>
          <a:r>
            <a:rPr lang="en-US" sz="2000" dirty="0" smtClean="0">
              <a:solidFill>
                <a:srgbClr val="000000"/>
              </a:solidFill>
            </a:rPr>
            <a:t> Study Initiated</a:t>
          </a:r>
        </a:p>
        <a:p>
          <a:r>
            <a:rPr lang="en-US" sz="2000" dirty="0" smtClean="0">
              <a:solidFill>
                <a:srgbClr val="000000"/>
              </a:solidFill>
            </a:rPr>
            <a:t>(Pre-treatment data)</a:t>
          </a:r>
          <a:endParaRPr lang="en-US" sz="2000" dirty="0">
            <a:solidFill>
              <a:srgbClr val="000000"/>
            </a:solidFill>
          </a:endParaRPr>
        </a:p>
      </dgm:t>
    </dgm:pt>
    <dgm:pt modelId="{49105CDF-4547-2647-8A63-343AB3EF7ED8}" type="parTrans" cxnId="{CFF74BD2-747C-954B-B47B-209EFC58715E}">
      <dgm:prSet/>
      <dgm:spPr/>
      <dgm:t>
        <a:bodyPr/>
        <a:lstStyle/>
        <a:p>
          <a:endParaRPr lang="en-US"/>
        </a:p>
      </dgm:t>
    </dgm:pt>
    <dgm:pt modelId="{D04C3C92-2E26-DA40-85EF-2FF6498F323F}" type="sibTrans" cxnId="{CFF74BD2-747C-954B-B47B-209EFC58715E}">
      <dgm:prSet/>
      <dgm:spPr/>
      <dgm:t>
        <a:bodyPr/>
        <a:lstStyle/>
        <a:p>
          <a:endParaRPr lang="en-US"/>
        </a:p>
      </dgm:t>
    </dgm:pt>
    <dgm:pt modelId="{1C631119-1E66-DA47-8413-5DE3126B545F}">
      <dgm:prSet phldrT="[Text]" custT="1"/>
      <dgm:spPr>
        <a:solidFill>
          <a:schemeClr val="accent6">
            <a:lumMod val="40000"/>
            <a:lumOff val="60000"/>
          </a:schemeClr>
        </a:solidFill>
      </dgm:spPr>
      <dgm:t>
        <a:bodyPr/>
        <a:lstStyle/>
        <a:p>
          <a:r>
            <a:rPr lang="en-US" sz="2400" b="1" dirty="0" smtClean="0">
              <a:solidFill>
                <a:srgbClr val="000000"/>
              </a:solidFill>
            </a:rPr>
            <a:t>2003</a:t>
          </a:r>
        </a:p>
        <a:p>
          <a:r>
            <a:rPr lang="en-US" sz="2000" dirty="0" smtClean="0">
              <a:solidFill>
                <a:srgbClr val="000000"/>
              </a:solidFill>
            </a:rPr>
            <a:t>Treatment Implementation (First year post-treatment data)</a:t>
          </a:r>
          <a:endParaRPr lang="en-US" sz="2000" dirty="0">
            <a:solidFill>
              <a:srgbClr val="000000"/>
            </a:solidFill>
          </a:endParaRPr>
        </a:p>
      </dgm:t>
    </dgm:pt>
    <dgm:pt modelId="{C68F2DFE-4A82-DA4E-A9B4-1E7753366E56}" type="parTrans" cxnId="{8210BC45-6CEF-6B44-A893-3F0145D8DFCA}">
      <dgm:prSet/>
      <dgm:spPr/>
      <dgm:t>
        <a:bodyPr/>
        <a:lstStyle/>
        <a:p>
          <a:endParaRPr lang="en-US"/>
        </a:p>
      </dgm:t>
    </dgm:pt>
    <dgm:pt modelId="{2D58C2DF-EA8A-7347-B4A6-80F3C57BFCDB}" type="sibTrans" cxnId="{8210BC45-6CEF-6B44-A893-3F0145D8DFCA}">
      <dgm:prSet/>
      <dgm:spPr/>
      <dgm:t>
        <a:bodyPr/>
        <a:lstStyle/>
        <a:p>
          <a:endParaRPr lang="en-US"/>
        </a:p>
      </dgm:t>
    </dgm:pt>
    <dgm:pt modelId="{B5B4F93F-016C-7F43-A1A8-6825961CA2EF}">
      <dgm:prSet phldrT="[Text]" custT="1"/>
      <dgm:spPr>
        <a:solidFill>
          <a:schemeClr val="accent6">
            <a:lumMod val="40000"/>
            <a:lumOff val="60000"/>
          </a:schemeClr>
        </a:solidFill>
      </dgm:spPr>
      <dgm:t>
        <a:bodyPr/>
        <a:lstStyle/>
        <a:p>
          <a:r>
            <a:rPr lang="en-US" sz="2400" b="1" dirty="0" smtClean="0">
              <a:solidFill>
                <a:srgbClr val="000000"/>
              </a:solidFill>
            </a:rPr>
            <a:t>2015</a:t>
          </a:r>
          <a:r>
            <a:rPr lang="en-US" sz="2000" b="1" dirty="0" smtClean="0">
              <a:solidFill>
                <a:srgbClr val="000000"/>
              </a:solidFill>
            </a:rPr>
            <a:t> </a:t>
          </a:r>
        </a:p>
        <a:p>
          <a:r>
            <a:rPr lang="en-US" sz="2000" dirty="0" smtClean="0">
              <a:solidFill>
                <a:srgbClr val="000000"/>
              </a:solidFill>
            </a:rPr>
            <a:t>Field Inventory</a:t>
          </a:r>
          <a:br>
            <a:rPr lang="en-US" sz="2000" dirty="0" smtClean="0">
              <a:solidFill>
                <a:srgbClr val="000000"/>
              </a:solidFill>
            </a:rPr>
          </a:br>
          <a:r>
            <a:rPr lang="en-US" sz="2000" dirty="0" smtClean="0">
              <a:solidFill>
                <a:srgbClr val="000000"/>
              </a:solidFill>
            </a:rPr>
            <a:t>(12-years post- treatment data) </a:t>
          </a:r>
          <a:endParaRPr lang="en-US" sz="2000" dirty="0">
            <a:solidFill>
              <a:srgbClr val="000000"/>
            </a:solidFill>
          </a:endParaRPr>
        </a:p>
      </dgm:t>
    </dgm:pt>
    <dgm:pt modelId="{047E3CBF-E3AC-4842-A3AD-1545CA85AD76}" type="parTrans" cxnId="{7B8954A5-927F-C246-95E2-BE99A43FD810}">
      <dgm:prSet/>
      <dgm:spPr/>
      <dgm:t>
        <a:bodyPr/>
        <a:lstStyle/>
        <a:p>
          <a:endParaRPr lang="en-US"/>
        </a:p>
      </dgm:t>
    </dgm:pt>
    <dgm:pt modelId="{03657879-735F-234B-A384-9E275E434947}" type="sibTrans" cxnId="{7B8954A5-927F-C246-95E2-BE99A43FD810}">
      <dgm:prSet/>
      <dgm:spPr/>
      <dgm:t>
        <a:bodyPr/>
        <a:lstStyle/>
        <a:p>
          <a:endParaRPr lang="en-US"/>
        </a:p>
      </dgm:t>
    </dgm:pt>
    <dgm:pt modelId="{EF8825D9-B2D5-7B4C-81C1-B21D7B0BD523}" type="pres">
      <dgm:prSet presAssocID="{FDA3351B-0EC9-6345-9E69-92F165C1501F}" presName="Name0" presStyleCnt="0">
        <dgm:presLayoutVars>
          <dgm:dir/>
          <dgm:resizeHandles val="exact"/>
        </dgm:presLayoutVars>
      </dgm:prSet>
      <dgm:spPr/>
    </dgm:pt>
    <dgm:pt modelId="{7C78BF91-DD32-854C-9355-7AD0689601B3}" type="pres">
      <dgm:prSet presAssocID="{0C2465A4-7349-964C-885A-93DEA2876DB9}" presName="node" presStyleLbl="node1" presStyleIdx="0" presStyleCnt="3">
        <dgm:presLayoutVars>
          <dgm:bulletEnabled val="1"/>
        </dgm:presLayoutVars>
      </dgm:prSet>
      <dgm:spPr/>
      <dgm:t>
        <a:bodyPr/>
        <a:lstStyle/>
        <a:p>
          <a:endParaRPr lang="en-US"/>
        </a:p>
      </dgm:t>
    </dgm:pt>
    <dgm:pt modelId="{786EED74-9668-4B49-BA8A-BB4364608CD7}" type="pres">
      <dgm:prSet presAssocID="{D04C3C92-2E26-DA40-85EF-2FF6498F323F}" presName="sibTrans" presStyleLbl="sibTrans2D1" presStyleIdx="0" presStyleCnt="2"/>
      <dgm:spPr/>
      <dgm:t>
        <a:bodyPr/>
        <a:lstStyle/>
        <a:p>
          <a:endParaRPr lang="en-US"/>
        </a:p>
      </dgm:t>
    </dgm:pt>
    <dgm:pt modelId="{F75F444B-9EF3-F64E-92DA-3F4CAF64CD67}" type="pres">
      <dgm:prSet presAssocID="{D04C3C92-2E26-DA40-85EF-2FF6498F323F}" presName="connectorText" presStyleLbl="sibTrans2D1" presStyleIdx="0" presStyleCnt="2"/>
      <dgm:spPr/>
      <dgm:t>
        <a:bodyPr/>
        <a:lstStyle/>
        <a:p>
          <a:endParaRPr lang="en-US"/>
        </a:p>
      </dgm:t>
    </dgm:pt>
    <dgm:pt modelId="{9DDF0EA0-B652-3E48-B3CD-6782A03A10B7}" type="pres">
      <dgm:prSet presAssocID="{1C631119-1E66-DA47-8413-5DE3126B545F}" presName="node" presStyleLbl="node1" presStyleIdx="1" presStyleCnt="3">
        <dgm:presLayoutVars>
          <dgm:bulletEnabled val="1"/>
        </dgm:presLayoutVars>
      </dgm:prSet>
      <dgm:spPr/>
      <dgm:t>
        <a:bodyPr/>
        <a:lstStyle/>
        <a:p>
          <a:endParaRPr lang="en-US"/>
        </a:p>
      </dgm:t>
    </dgm:pt>
    <dgm:pt modelId="{21639DF1-2927-9640-8F97-734CF73C7AB8}" type="pres">
      <dgm:prSet presAssocID="{2D58C2DF-EA8A-7347-B4A6-80F3C57BFCDB}" presName="sibTrans" presStyleLbl="sibTrans2D1" presStyleIdx="1" presStyleCnt="2"/>
      <dgm:spPr/>
      <dgm:t>
        <a:bodyPr/>
        <a:lstStyle/>
        <a:p>
          <a:endParaRPr lang="en-US"/>
        </a:p>
      </dgm:t>
    </dgm:pt>
    <dgm:pt modelId="{56F441D0-EE16-8945-AD2F-D1784DA6417C}" type="pres">
      <dgm:prSet presAssocID="{2D58C2DF-EA8A-7347-B4A6-80F3C57BFCDB}" presName="connectorText" presStyleLbl="sibTrans2D1" presStyleIdx="1" presStyleCnt="2"/>
      <dgm:spPr/>
      <dgm:t>
        <a:bodyPr/>
        <a:lstStyle/>
        <a:p>
          <a:endParaRPr lang="en-US"/>
        </a:p>
      </dgm:t>
    </dgm:pt>
    <dgm:pt modelId="{07F16DCC-3169-0B4A-846D-92DDB3F46B3E}" type="pres">
      <dgm:prSet presAssocID="{B5B4F93F-016C-7F43-A1A8-6825961CA2EF}" presName="node" presStyleLbl="node1" presStyleIdx="2" presStyleCnt="3">
        <dgm:presLayoutVars>
          <dgm:bulletEnabled val="1"/>
        </dgm:presLayoutVars>
      </dgm:prSet>
      <dgm:spPr/>
      <dgm:t>
        <a:bodyPr/>
        <a:lstStyle/>
        <a:p>
          <a:endParaRPr lang="en-US"/>
        </a:p>
      </dgm:t>
    </dgm:pt>
  </dgm:ptLst>
  <dgm:cxnLst>
    <dgm:cxn modelId="{89A5A655-0A73-9C49-9DAA-5BE21A916D1C}" type="presOf" srcId="{0C2465A4-7349-964C-885A-93DEA2876DB9}" destId="{7C78BF91-DD32-854C-9355-7AD0689601B3}" srcOrd="0" destOrd="0" presId="urn:microsoft.com/office/officeart/2005/8/layout/process1"/>
    <dgm:cxn modelId="{BA0D9FD4-F031-DE40-BC03-58BAC368A258}" type="presOf" srcId="{FDA3351B-0EC9-6345-9E69-92F165C1501F}" destId="{EF8825D9-B2D5-7B4C-81C1-B21D7B0BD523}" srcOrd="0" destOrd="0" presId="urn:microsoft.com/office/officeart/2005/8/layout/process1"/>
    <dgm:cxn modelId="{8210BC45-6CEF-6B44-A893-3F0145D8DFCA}" srcId="{FDA3351B-0EC9-6345-9E69-92F165C1501F}" destId="{1C631119-1E66-DA47-8413-5DE3126B545F}" srcOrd="1" destOrd="0" parTransId="{C68F2DFE-4A82-DA4E-A9B4-1E7753366E56}" sibTransId="{2D58C2DF-EA8A-7347-B4A6-80F3C57BFCDB}"/>
    <dgm:cxn modelId="{495A344F-0847-ED43-A0E3-78815EA0C778}" type="presOf" srcId="{1C631119-1E66-DA47-8413-5DE3126B545F}" destId="{9DDF0EA0-B652-3E48-B3CD-6782A03A10B7}" srcOrd="0" destOrd="0" presId="urn:microsoft.com/office/officeart/2005/8/layout/process1"/>
    <dgm:cxn modelId="{4EB4CEF6-FDCB-9E45-8FFA-790794ED7FBA}" type="presOf" srcId="{D04C3C92-2E26-DA40-85EF-2FF6498F323F}" destId="{786EED74-9668-4B49-BA8A-BB4364608CD7}" srcOrd="0" destOrd="0" presId="urn:microsoft.com/office/officeart/2005/8/layout/process1"/>
    <dgm:cxn modelId="{AD0A1D8A-131F-744A-B512-8AB0F45D1142}" type="presOf" srcId="{B5B4F93F-016C-7F43-A1A8-6825961CA2EF}" destId="{07F16DCC-3169-0B4A-846D-92DDB3F46B3E}" srcOrd="0" destOrd="0" presId="urn:microsoft.com/office/officeart/2005/8/layout/process1"/>
    <dgm:cxn modelId="{9CD7F280-CE32-1446-B23A-272975C6119A}" type="presOf" srcId="{2D58C2DF-EA8A-7347-B4A6-80F3C57BFCDB}" destId="{56F441D0-EE16-8945-AD2F-D1784DA6417C}" srcOrd="1" destOrd="0" presId="urn:microsoft.com/office/officeart/2005/8/layout/process1"/>
    <dgm:cxn modelId="{7B8954A5-927F-C246-95E2-BE99A43FD810}" srcId="{FDA3351B-0EC9-6345-9E69-92F165C1501F}" destId="{B5B4F93F-016C-7F43-A1A8-6825961CA2EF}" srcOrd="2" destOrd="0" parTransId="{047E3CBF-E3AC-4842-A3AD-1545CA85AD76}" sibTransId="{03657879-735F-234B-A384-9E275E434947}"/>
    <dgm:cxn modelId="{CFF74BD2-747C-954B-B47B-209EFC58715E}" srcId="{FDA3351B-0EC9-6345-9E69-92F165C1501F}" destId="{0C2465A4-7349-964C-885A-93DEA2876DB9}" srcOrd="0" destOrd="0" parTransId="{49105CDF-4547-2647-8A63-343AB3EF7ED8}" sibTransId="{D04C3C92-2E26-DA40-85EF-2FF6498F323F}"/>
    <dgm:cxn modelId="{BE7ADEE0-66D2-3E46-8420-16914AC465DF}" type="presOf" srcId="{D04C3C92-2E26-DA40-85EF-2FF6498F323F}" destId="{F75F444B-9EF3-F64E-92DA-3F4CAF64CD67}" srcOrd="1" destOrd="0" presId="urn:microsoft.com/office/officeart/2005/8/layout/process1"/>
    <dgm:cxn modelId="{AEC272C4-6A3C-C344-9A98-7EEE46E3EDC8}" type="presOf" srcId="{2D58C2DF-EA8A-7347-B4A6-80F3C57BFCDB}" destId="{21639DF1-2927-9640-8F97-734CF73C7AB8}" srcOrd="0" destOrd="0" presId="urn:microsoft.com/office/officeart/2005/8/layout/process1"/>
    <dgm:cxn modelId="{345D3BF2-E098-1740-A1A5-594B88D97218}" type="presParOf" srcId="{EF8825D9-B2D5-7B4C-81C1-B21D7B0BD523}" destId="{7C78BF91-DD32-854C-9355-7AD0689601B3}" srcOrd="0" destOrd="0" presId="urn:microsoft.com/office/officeart/2005/8/layout/process1"/>
    <dgm:cxn modelId="{8FE22D7A-E9F4-D348-A58D-5C5BFF4733D2}" type="presParOf" srcId="{EF8825D9-B2D5-7B4C-81C1-B21D7B0BD523}" destId="{786EED74-9668-4B49-BA8A-BB4364608CD7}" srcOrd="1" destOrd="0" presId="urn:microsoft.com/office/officeart/2005/8/layout/process1"/>
    <dgm:cxn modelId="{724A2901-F687-B740-BED3-34B7CC1FCCF5}" type="presParOf" srcId="{786EED74-9668-4B49-BA8A-BB4364608CD7}" destId="{F75F444B-9EF3-F64E-92DA-3F4CAF64CD67}" srcOrd="0" destOrd="0" presId="urn:microsoft.com/office/officeart/2005/8/layout/process1"/>
    <dgm:cxn modelId="{8E3C4FC9-E4CF-784C-A2FC-38DDE22F75DC}" type="presParOf" srcId="{EF8825D9-B2D5-7B4C-81C1-B21D7B0BD523}" destId="{9DDF0EA0-B652-3E48-B3CD-6782A03A10B7}" srcOrd="2" destOrd="0" presId="urn:microsoft.com/office/officeart/2005/8/layout/process1"/>
    <dgm:cxn modelId="{B1916EC7-B7FD-9D4E-9616-E05D276C0B95}" type="presParOf" srcId="{EF8825D9-B2D5-7B4C-81C1-B21D7B0BD523}" destId="{21639DF1-2927-9640-8F97-734CF73C7AB8}" srcOrd="3" destOrd="0" presId="urn:microsoft.com/office/officeart/2005/8/layout/process1"/>
    <dgm:cxn modelId="{06B1AA6A-FA77-464A-A27B-7103ADC3CC9E}" type="presParOf" srcId="{21639DF1-2927-9640-8F97-734CF73C7AB8}" destId="{56F441D0-EE16-8945-AD2F-D1784DA6417C}" srcOrd="0" destOrd="0" presId="urn:microsoft.com/office/officeart/2005/8/layout/process1"/>
    <dgm:cxn modelId="{94127FC2-BBB8-804B-9762-E2E640FBEBCF}" type="presParOf" srcId="{EF8825D9-B2D5-7B4C-81C1-B21D7B0BD523}" destId="{07F16DCC-3169-0B4A-846D-92DDB3F46B3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BF91-DD32-854C-9355-7AD0689601B3}">
      <dsp:nvSpPr>
        <dsp:cNvPr id="0" name=""/>
        <dsp:cNvSpPr/>
      </dsp:nvSpPr>
      <dsp:spPr>
        <a:xfrm>
          <a:off x="7221" y="1228978"/>
          <a:ext cx="2158409" cy="1909686"/>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2001</a:t>
          </a:r>
        </a:p>
        <a:p>
          <a:pPr lvl="0" algn="ctr" defTabSz="1066800">
            <a:lnSpc>
              <a:spcPct val="90000"/>
            </a:lnSpc>
            <a:spcBef>
              <a:spcPct val="0"/>
            </a:spcBef>
            <a:spcAft>
              <a:spcPct val="35000"/>
            </a:spcAft>
          </a:pPr>
          <a:r>
            <a:rPr lang="en-US" sz="2000" kern="1200" dirty="0" smtClean="0">
              <a:solidFill>
                <a:srgbClr val="000000"/>
              </a:solidFill>
            </a:rPr>
            <a:t> Study Initiated</a:t>
          </a:r>
        </a:p>
        <a:p>
          <a:pPr lvl="0" algn="ctr" defTabSz="1066800">
            <a:lnSpc>
              <a:spcPct val="90000"/>
            </a:lnSpc>
            <a:spcBef>
              <a:spcPct val="0"/>
            </a:spcBef>
            <a:spcAft>
              <a:spcPct val="35000"/>
            </a:spcAft>
          </a:pPr>
          <a:r>
            <a:rPr lang="en-US" sz="2000" kern="1200" dirty="0" smtClean="0">
              <a:solidFill>
                <a:srgbClr val="000000"/>
              </a:solidFill>
            </a:rPr>
            <a:t>(Pre-treatment data)</a:t>
          </a:r>
          <a:endParaRPr lang="en-US" sz="2000" kern="1200" dirty="0">
            <a:solidFill>
              <a:srgbClr val="000000"/>
            </a:solidFill>
          </a:endParaRPr>
        </a:p>
      </dsp:txBody>
      <dsp:txXfrm>
        <a:off x="63154" y="1284911"/>
        <a:ext cx="2046543" cy="1797820"/>
      </dsp:txXfrm>
    </dsp:sp>
    <dsp:sp modelId="{786EED74-9668-4B49-BA8A-BB4364608CD7}">
      <dsp:nvSpPr>
        <dsp:cNvPr id="0" name=""/>
        <dsp:cNvSpPr/>
      </dsp:nvSpPr>
      <dsp:spPr>
        <a:xfrm>
          <a:off x="2381472" y="1916178"/>
          <a:ext cx="457582" cy="53528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81472" y="2023235"/>
        <a:ext cx="320307" cy="321171"/>
      </dsp:txXfrm>
    </dsp:sp>
    <dsp:sp modelId="{9DDF0EA0-B652-3E48-B3CD-6782A03A10B7}">
      <dsp:nvSpPr>
        <dsp:cNvPr id="0" name=""/>
        <dsp:cNvSpPr/>
      </dsp:nvSpPr>
      <dsp:spPr>
        <a:xfrm>
          <a:off x="3028995" y="1228978"/>
          <a:ext cx="2158409" cy="1909686"/>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2003</a:t>
          </a:r>
        </a:p>
        <a:p>
          <a:pPr lvl="0" algn="ctr" defTabSz="1066800">
            <a:lnSpc>
              <a:spcPct val="90000"/>
            </a:lnSpc>
            <a:spcBef>
              <a:spcPct val="0"/>
            </a:spcBef>
            <a:spcAft>
              <a:spcPct val="35000"/>
            </a:spcAft>
          </a:pPr>
          <a:r>
            <a:rPr lang="en-US" sz="2000" kern="1200" dirty="0" smtClean="0">
              <a:solidFill>
                <a:srgbClr val="000000"/>
              </a:solidFill>
            </a:rPr>
            <a:t>Treatment Implementation (First year post-treatment data)</a:t>
          </a:r>
          <a:endParaRPr lang="en-US" sz="2000" kern="1200" dirty="0">
            <a:solidFill>
              <a:srgbClr val="000000"/>
            </a:solidFill>
          </a:endParaRPr>
        </a:p>
      </dsp:txBody>
      <dsp:txXfrm>
        <a:off x="3084928" y="1284911"/>
        <a:ext cx="2046543" cy="1797820"/>
      </dsp:txXfrm>
    </dsp:sp>
    <dsp:sp modelId="{21639DF1-2927-9640-8F97-734CF73C7AB8}">
      <dsp:nvSpPr>
        <dsp:cNvPr id="0" name=""/>
        <dsp:cNvSpPr/>
      </dsp:nvSpPr>
      <dsp:spPr>
        <a:xfrm>
          <a:off x="5403245" y="1916178"/>
          <a:ext cx="457582" cy="53528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403245" y="2023235"/>
        <a:ext cx="320307" cy="321171"/>
      </dsp:txXfrm>
    </dsp:sp>
    <dsp:sp modelId="{07F16DCC-3169-0B4A-846D-92DDB3F46B3E}">
      <dsp:nvSpPr>
        <dsp:cNvPr id="0" name=""/>
        <dsp:cNvSpPr/>
      </dsp:nvSpPr>
      <dsp:spPr>
        <a:xfrm>
          <a:off x="6050768" y="1228978"/>
          <a:ext cx="2158409" cy="1909686"/>
        </a:xfrm>
        <a:prstGeom prst="roundRect">
          <a:avLst>
            <a:gd name="adj" fmla="val 10000"/>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2015</a:t>
          </a:r>
          <a:r>
            <a:rPr lang="en-US" sz="2000" b="1" kern="1200" dirty="0" smtClean="0">
              <a:solidFill>
                <a:srgbClr val="000000"/>
              </a:solidFill>
            </a:rPr>
            <a:t> </a:t>
          </a:r>
        </a:p>
        <a:p>
          <a:pPr lvl="0" algn="ctr" defTabSz="1066800">
            <a:lnSpc>
              <a:spcPct val="90000"/>
            </a:lnSpc>
            <a:spcBef>
              <a:spcPct val="0"/>
            </a:spcBef>
            <a:spcAft>
              <a:spcPct val="35000"/>
            </a:spcAft>
          </a:pPr>
          <a:r>
            <a:rPr lang="en-US" sz="2000" kern="1200" dirty="0" smtClean="0">
              <a:solidFill>
                <a:srgbClr val="000000"/>
              </a:solidFill>
            </a:rPr>
            <a:t>Field Inventory</a:t>
          </a:r>
          <a:br>
            <a:rPr lang="en-US" sz="2000" kern="1200" dirty="0" smtClean="0">
              <a:solidFill>
                <a:srgbClr val="000000"/>
              </a:solidFill>
            </a:rPr>
          </a:br>
          <a:r>
            <a:rPr lang="en-US" sz="2000" kern="1200" dirty="0" smtClean="0">
              <a:solidFill>
                <a:srgbClr val="000000"/>
              </a:solidFill>
            </a:rPr>
            <a:t>(12-years post- treatment data) </a:t>
          </a:r>
          <a:endParaRPr lang="en-US" sz="2000" kern="1200" dirty="0">
            <a:solidFill>
              <a:srgbClr val="000000"/>
            </a:solidFill>
          </a:endParaRPr>
        </a:p>
      </dsp:txBody>
      <dsp:txXfrm>
        <a:off x="6106701" y="1284911"/>
        <a:ext cx="2046543" cy="17978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5998A8-265C-C544-A768-B67895E16CB6}" type="datetimeFigureOut">
              <a:rPr lang="en-US" smtClean="0"/>
              <a:t>12/18/2015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6AD0F6-9F93-7A4C-9E37-6B3426FCDF82}" type="slidenum">
              <a:rPr lang="en-US" smtClean="0"/>
              <a:t>‹#›</a:t>
            </a:fld>
            <a:endParaRPr lang="en-US"/>
          </a:p>
        </p:txBody>
      </p:sp>
    </p:spTree>
    <p:extLst>
      <p:ext uri="{BB962C8B-B14F-4D97-AF65-F5344CB8AC3E}">
        <p14:creationId xmlns:p14="http://schemas.microsoft.com/office/powerpoint/2010/main" val="24458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47A48-2DDB-3A44-A3E1-23B3B2ADA4D7}" type="datetimeFigureOut">
              <a:rPr lang="en-US" smtClean="0"/>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BC4EA-894C-A34A-8346-C21ED497E403}" type="slidenum">
              <a:rPr lang="en-US" smtClean="0"/>
              <a:t>‹#›</a:t>
            </a:fld>
            <a:endParaRPr lang="en-US"/>
          </a:p>
        </p:txBody>
      </p:sp>
    </p:spTree>
    <p:extLst>
      <p:ext uri="{BB962C8B-B14F-4D97-AF65-F5344CB8AC3E}">
        <p14:creationId xmlns:p14="http://schemas.microsoft.com/office/powerpoint/2010/main" val="1899343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BC4EA-894C-A34A-8346-C21ED497E403}" type="slidenum">
              <a:rPr lang="en-US" smtClean="0"/>
              <a:t>1</a:t>
            </a:fld>
            <a:endParaRPr lang="en-US"/>
          </a:p>
        </p:txBody>
      </p:sp>
    </p:spTree>
    <p:extLst>
      <p:ext uri="{BB962C8B-B14F-4D97-AF65-F5344CB8AC3E}">
        <p14:creationId xmlns:p14="http://schemas.microsoft.com/office/powerpoint/2010/main" val="351966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clear that when</a:t>
            </a:r>
            <a:r>
              <a:rPr lang="en-US" sz="1200" kern="1200" baseline="0" dirty="0" smtClean="0">
                <a:solidFill>
                  <a:schemeClr val="tx1"/>
                </a:solidFill>
                <a:effectLst/>
                <a:latin typeface="+mn-lt"/>
                <a:ea typeface="+mn-ea"/>
                <a:cs typeface="+mn-cs"/>
              </a:rPr>
              <a:t> we look at mean values, old-growth forests have higher biomass, woody debris volumes, and many other characteristics of significant ecological importance as compared to younger forests.  We saw this same contrast in our recent review of published data on temperate old-growth forests globally.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But what of the variability around these means?  Is all old-growth of similarly exemplary structure, or does old-growth encompass a range of conditions we should be on the look out for?</a:t>
            </a:r>
            <a:r>
              <a:rPr lang="en-US" sz="1200" kern="1200" dirty="0" smtClean="0">
                <a:solidFill>
                  <a:schemeClr val="tx1"/>
                </a:solidFill>
                <a:effectLst/>
                <a:latin typeface="+mn-lt"/>
                <a:ea typeface="+mn-ea"/>
                <a:cs typeface="+mn-cs"/>
              </a:rPr>
              <a:t>   Our data from Ukraine suggest a</a:t>
            </a:r>
            <a:r>
              <a:rPr lang="en-US" sz="1200" kern="1200" baseline="0" dirty="0" smtClean="0">
                <a:solidFill>
                  <a:schemeClr val="tx1"/>
                </a:solidFill>
                <a:effectLst/>
                <a:latin typeface="+mn-lt"/>
                <a:ea typeface="+mn-ea"/>
                <a:cs typeface="+mn-cs"/>
              </a:rPr>
              <a:t> wide range of variability, even based on the small set of sites presented here.  Variability in structure within and among regions and forest types was also a key finding of the global analysis.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Take for example the ranges of variability for coarse woody debris volumes and large tree densities in this slide.  [START ANIMATION]  For several general forest types globally the variability around means is much greater than the contrast between age classes.</a:t>
            </a:r>
          </a:p>
          <a:p>
            <a:endParaRPr lang="en-US" dirty="0"/>
          </a:p>
        </p:txBody>
      </p:sp>
      <p:sp>
        <p:nvSpPr>
          <p:cNvPr id="4" name="Slide Number Placeholder 3"/>
          <p:cNvSpPr>
            <a:spLocks noGrp="1"/>
          </p:cNvSpPr>
          <p:nvPr>
            <p:ph type="sldNum" sz="quarter" idx="10"/>
          </p:nvPr>
        </p:nvSpPr>
        <p:spPr/>
        <p:txBody>
          <a:bodyPr/>
          <a:lstStyle/>
          <a:p>
            <a:fld id="{ED49CC66-1092-418A-A542-819D5197AE32}" type="slidenum">
              <a:rPr lang="en-US" smtClean="0"/>
              <a:t>6</a:t>
            </a:fld>
            <a:endParaRPr lang="en-US" dirty="0"/>
          </a:p>
        </p:txBody>
      </p:sp>
    </p:spTree>
    <p:extLst>
      <p:ext uri="{BB962C8B-B14F-4D97-AF65-F5344CB8AC3E}">
        <p14:creationId xmlns:p14="http://schemas.microsoft.com/office/powerpoint/2010/main" val="272056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Treatments</a:t>
            </a:r>
            <a:r>
              <a:rPr lang="en-US" baseline="0" dirty="0" smtClean="0"/>
              <a:t> implemented in Northern hardwood-conifer forests in Mt. Mansfield and Jericho VT</a:t>
            </a:r>
            <a:endParaRPr lang="en-US" dirty="0" smtClean="0"/>
          </a:p>
        </p:txBody>
      </p:sp>
      <p:sp>
        <p:nvSpPr>
          <p:cNvPr id="4" name="Slide Number Placeholder 3"/>
          <p:cNvSpPr>
            <a:spLocks noGrp="1"/>
          </p:cNvSpPr>
          <p:nvPr>
            <p:ph type="sldNum" sz="quarter" idx="10"/>
          </p:nvPr>
        </p:nvSpPr>
        <p:spPr/>
        <p:txBody>
          <a:bodyPr/>
          <a:lstStyle/>
          <a:p>
            <a:fld id="{0BFBC4EA-894C-A34A-8346-C21ED497E403}" type="slidenum">
              <a:rPr lang="en-US" smtClean="0"/>
              <a:t>8</a:t>
            </a:fld>
            <a:endParaRPr lang="en-US"/>
          </a:p>
        </p:txBody>
      </p:sp>
    </p:spTree>
    <p:extLst>
      <p:ext uri="{BB962C8B-B14F-4D97-AF65-F5344CB8AC3E}">
        <p14:creationId xmlns:p14="http://schemas.microsoft.com/office/powerpoint/2010/main" val="25588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30E34-C20E-4BE3-89BA-780B470C2F27}" type="slidenum">
              <a:rPr lang="en-US" altLang="en-US"/>
              <a:pPr/>
              <a:t>10</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Note:  The image for SCE does not display the tip-up mounds or small canopy gaps found in this unit.  SCE: more heterogeneous vertically and horizontally, more big trees lefts (live and dead), more downed logs and tip ups.  Single tree selection:  Does a pretty good job of maintaining a multi-layered canopy, but no very big trees, few if any dead trees or downed logs, and homogeneous hortizontal structure (even spacing, few gaps, etc.).  These images were generated from the actual plot data at the Mt. Mansfield Study Site.  They represent the condition before and immediately after treatment.  Remember that for SCE the desired condition is not expected to fully develop for 50 years or so.  The treatment is intended to ACCELERATE the rate at which that condition develops.  This is very hard to display visually.</a:t>
            </a:r>
          </a:p>
        </p:txBody>
      </p:sp>
    </p:spTree>
    <p:extLst>
      <p:ext uri="{BB962C8B-B14F-4D97-AF65-F5344CB8AC3E}">
        <p14:creationId xmlns:p14="http://schemas.microsoft.com/office/powerpoint/2010/main" val="88629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err="1" smtClean="0">
                <a:solidFill>
                  <a:schemeClr val="bg1"/>
                </a:solidFill>
              </a:rPr>
              <a:t>Tukey</a:t>
            </a:r>
            <a:r>
              <a:rPr lang="en-US" u="sng" dirty="0" smtClean="0">
                <a:solidFill>
                  <a:schemeClr val="bg1"/>
                </a:solidFill>
              </a:rPr>
              <a:t> Kramer HSD (α = 0.05)</a:t>
            </a:r>
            <a:r>
              <a:rPr lang="en-US" dirty="0" smtClean="0">
                <a:solidFill>
                  <a:schemeClr val="bg1"/>
                </a:solidFill>
              </a:rPr>
              <a:t> </a:t>
            </a:r>
          </a:p>
          <a:p>
            <a:r>
              <a:rPr lang="en-US" dirty="0" smtClean="0">
                <a:solidFill>
                  <a:schemeClr val="bg1"/>
                </a:solidFill>
              </a:rPr>
              <a:t>Live Tree: Control &gt; Conv. (</a:t>
            </a:r>
            <a:r>
              <a:rPr lang="en-US" i="1" dirty="0" smtClean="0">
                <a:solidFill>
                  <a:schemeClr val="bg1"/>
                </a:solidFill>
              </a:rPr>
              <a:t>P</a:t>
            </a:r>
            <a:r>
              <a:rPr lang="en-US" dirty="0" smtClean="0">
                <a:solidFill>
                  <a:schemeClr val="bg1"/>
                </a:solidFill>
              </a:rPr>
              <a:t> = 0.001)</a:t>
            </a:r>
          </a:p>
          <a:p>
            <a:r>
              <a:rPr lang="en-US" dirty="0" smtClean="0">
                <a:solidFill>
                  <a:schemeClr val="bg1"/>
                </a:solidFill>
              </a:rPr>
              <a:t>Standing Dead: Control &gt; Conv. (</a:t>
            </a:r>
            <a:r>
              <a:rPr lang="en-US" i="1" dirty="0" smtClean="0">
                <a:solidFill>
                  <a:schemeClr val="bg1"/>
                </a:solidFill>
              </a:rPr>
              <a:t>P</a:t>
            </a:r>
            <a:r>
              <a:rPr lang="en-US" dirty="0" smtClean="0">
                <a:solidFill>
                  <a:schemeClr val="bg1"/>
                </a:solidFill>
              </a:rPr>
              <a:t> = 0.009)</a:t>
            </a:r>
          </a:p>
          <a:p>
            <a:r>
              <a:rPr lang="en-US" dirty="0" smtClean="0">
                <a:solidFill>
                  <a:schemeClr val="bg1"/>
                </a:solidFill>
              </a:rPr>
              <a:t>			  Control &gt; SCE (</a:t>
            </a:r>
            <a:r>
              <a:rPr lang="en-US" i="1" dirty="0" smtClean="0">
                <a:solidFill>
                  <a:schemeClr val="bg1"/>
                </a:solidFill>
              </a:rPr>
              <a:t>P</a:t>
            </a:r>
            <a:r>
              <a:rPr lang="en-US" dirty="0" smtClean="0">
                <a:solidFill>
                  <a:schemeClr val="bg1"/>
                </a:solidFill>
              </a:rPr>
              <a:t> = 0.023) </a:t>
            </a:r>
          </a:p>
          <a:p>
            <a:r>
              <a:rPr lang="en-US" dirty="0" smtClean="0">
                <a:solidFill>
                  <a:schemeClr val="bg1"/>
                </a:solidFill>
              </a:rPr>
              <a:t>Downed Log: SCE &gt; Control (</a:t>
            </a:r>
            <a:r>
              <a:rPr lang="en-US" i="1" dirty="0" smtClean="0">
                <a:solidFill>
                  <a:schemeClr val="bg1"/>
                </a:solidFill>
              </a:rPr>
              <a:t>P</a:t>
            </a:r>
            <a:r>
              <a:rPr lang="en-US" dirty="0" smtClean="0">
                <a:solidFill>
                  <a:schemeClr val="bg1"/>
                </a:solidFill>
              </a:rPr>
              <a:t> = 0.003)</a:t>
            </a:r>
          </a:p>
          <a:p>
            <a:r>
              <a:rPr lang="en-US" dirty="0" smtClean="0">
                <a:solidFill>
                  <a:schemeClr val="bg1"/>
                </a:solidFill>
              </a:rPr>
              <a:t>		      SCE &gt; Conv. (</a:t>
            </a:r>
            <a:r>
              <a:rPr lang="en-US" i="1" dirty="0" smtClean="0">
                <a:solidFill>
                  <a:schemeClr val="bg1"/>
                </a:solidFill>
              </a:rPr>
              <a:t>P</a:t>
            </a:r>
            <a:r>
              <a:rPr lang="en-US" dirty="0" smtClean="0">
                <a:solidFill>
                  <a:schemeClr val="bg1"/>
                </a:solidFill>
              </a:rPr>
              <a:t> = 0.020)</a:t>
            </a:r>
          </a:p>
          <a:p>
            <a:endParaRPr lang="en-US" baseline="0" dirty="0" smtClean="0"/>
          </a:p>
          <a:p>
            <a:r>
              <a:rPr lang="en-US" baseline="0" dirty="0" smtClean="0"/>
              <a:t>F definition</a:t>
            </a:r>
            <a:endParaRPr lang="en-US" dirty="0"/>
          </a:p>
        </p:txBody>
      </p:sp>
      <p:sp>
        <p:nvSpPr>
          <p:cNvPr id="4" name="Slide Number Placeholder 3"/>
          <p:cNvSpPr>
            <a:spLocks noGrp="1"/>
          </p:cNvSpPr>
          <p:nvPr>
            <p:ph type="sldNum" sz="quarter" idx="10"/>
          </p:nvPr>
        </p:nvSpPr>
        <p:spPr/>
        <p:txBody>
          <a:bodyPr/>
          <a:lstStyle/>
          <a:p>
            <a:fld id="{0BFBC4EA-894C-A34A-8346-C21ED497E403}" type="slidenum">
              <a:rPr lang="en-US" smtClean="0"/>
              <a:t>15</a:t>
            </a:fld>
            <a:endParaRPr lang="en-US"/>
          </a:p>
        </p:txBody>
      </p:sp>
    </p:spTree>
    <p:extLst>
      <p:ext uri="{BB962C8B-B14F-4D97-AF65-F5344CB8AC3E}">
        <p14:creationId xmlns:p14="http://schemas.microsoft.com/office/powerpoint/2010/main" val="167274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BC4EA-894C-A34A-8346-C21ED497E403}" type="slidenum">
              <a:rPr lang="en-US" smtClean="0"/>
              <a:t>16</a:t>
            </a:fld>
            <a:endParaRPr lang="en-US"/>
          </a:p>
        </p:txBody>
      </p:sp>
    </p:spTree>
    <p:extLst>
      <p:ext uri="{BB962C8B-B14F-4D97-AF65-F5344CB8AC3E}">
        <p14:creationId xmlns:p14="http://schemas.microsoft.com/office/powerpoint/2010/main" val="29492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BC4EA-894C-A34A-8346-C21ED497E403}" type="slidenum">
              <a:rPr lang="en-US" smtClean="0"/>
              <a:t>17</a:t>
            </a:fld>
            <a:endParaRPr lang="en-US"/>
          </a:p>
        </p:txBody>
      </p:sp>
    </p:spTree>
    <p:extLst>
      <p:ext uri="{BB962C8B-B14F-4D97-AF65-F5344CB8AC3E}">
        <p14:creationId xmlns:p14="http://schemas.microsoft.com/office/powerpoint/2010/main" val="5261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6FC16-A7E7-4D44-AA2A-7470DC23CDC4}"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FC16-A7E7-4D44-AA2A-7470DC23CDC4}"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FC16-A7E7-4D44-AA2A-7470DC23CDC4}"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FC16-A7E7-4D44-AA2A-7470DC23CDC4}"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6FC16-A7E7-4D44-AA2A-7470DC23CDC4}"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6FC16-A7E7-4D44-AA2A-7470DC23CDC4}"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6FC16-A7E7-4D44-AA2A-7470DC23CDC4}" type="datetimeFigureOut">
              <a:rPr lang="en-US" smtClean="0"/>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6FC16-A7E7-4D44-AA2A-7470DC23CDC4}" type="datetimeFigureOut">
              <a:rPr lang="en-US" smtClean="0"/>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6FC16-A7E7-4D44-AA2A-7470DC23CDC4}" type="datetimeFigureOut">
              <a:rPr lang="en-US" smtClean="0"/>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6FC16-A7E7-4D44-AA2A-7470DC23CDC4}"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6FC16-A7E7-4D44-AA2A-7470DC23CDC4}"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7730-03D8-C842-86D2-674D643ABA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6FC16-A7E7-4D44-AA2A-7470DC23CDC4}" type="datetimeFigureOut">
              <a:rPr lang="en-US" smtClean="0"/>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7730-03D8-C842-86D2-674D643ABA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email">
            <a:alphaModFix amt="34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3363888"/>
            <a:ext cx="8407400" cy="1752600"/>
          </a:xfrm>
        </p:spPr>
        <p:txBody>
          <a:bodyPr>
            <a:noAutofit/>
          </a:bodyPr>
          <a:lstStyle/>
          <a:p>
            <a:pPr algn="r"/>
            <a:r>
              <a:rPr lang="en-US" sz="2400" dirty="0" smtClean="0">
                <a:solidFill>
                  <a:srgbClr val="000000"/>
                </a:solidFill>
              </a:rPr>
              <a:t/>
            </a:r>
            <a:br>
              <a:rPr lang="en-US" sz="2400" dirty="0" smtClean="0">
                <a:solidFill>
                  <a:srgbClr val="000000"/>
                </a:solidFill>
              </a:rPr>
            </a:br>
            <a:r>
              <a:rPr lang="en-US" sz="2400" dirty="0" smtClean="0">
                <a:solidFill>
                  <a:srgbClr val="000000"/>
                </a:solidFill>
              </a:rPr>
              <a:t>William S. Keeton, Ph.D.</a:t>
            </a:r>
          </a:p>
          <a:p>
            <a:pPr algn="r"/>
            <a:r>
              <a:rPr lang="en-US" sz="2400" dirty="0" smtClean="0">
                <a:solidFill>
                  <a:srgbClr val="000000"/>
                </a:solidFill>
              </a:rPr>
              <a:t>Prof. of Forest Ecology and Forestry</a:t>
            </a:r>
          </a:p>
          <a:p>
            <a:pPr algn="r"/>
            <a:r>
              <a:rPr lang="en-US" sz="2400" dirty="0" smtClean="0">
                <a:solidFill>
                  <a:srgbClr val="000000"/>
                </a:solidFill>
              </a:rPr>
              <a:t>School of Environment and Natural Resources</a:t>
            </a:r>
            <a:br>
              <a:rPr lang="en-US" sz="2400" dirty="0" smtClean="0">
                <a:solidFill>
                  <a:srgbClr val="000000"/>
                </a:solidFill>
              </a:rPr>
            </a:br>
            <a:r>
              <a:rPr lang="en-US" sz="2400" dirty="0" smtClean="0">
                <a:solidFill>
                  <a:srgbClr val="000000"/>
                </a:solidFill>
              </a:rPr>
              <a:t>University of Vermont</a:t>
            </a:r>
          </a:p>
          <a:p>
            <a:pPr algn="r"/>
            <a:endParaRPr lang="en-US" sz="2400" dirty="0" smtClean="0">
              <a:solidFill>
                <a:srgbClr val="000000"/>
              </a:solidFill>
            </a:endParaRPr>
          </a:p>
          <a:p>
            <a:pPr algn="r"/>
            <a:endParaRPr lang="en-US" sz="2400" dirty="0" smtClean="0">
              <a:solidFill>
                <a:srgbClr val="000000"/>
              </a:solidFill>
            </a:endParaRPr>
          </a:p>
        </p:txBody>
      </p:sp>
      <p:pic>
        <p:nvPicPr>
          <p:cNvPr id="4" name="Picture 11" descr="CDL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8459" y="5897279"/>
            <a:ext cx="2639295" cy="870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UVM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6400" y="5869568"/>
            <a:ext cx="2428240" cy="897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53506" y="631722"/>
            <a:ext cx="7569200" cy="2062103"/>
          </a:xfrm>
          <a:prstGeom prst="rect">
            <a:avLst/>
          </a:prstGeom>
          <a:noFill/>
        </p:spPr>
        <p:txBody>
          <a:bodyPr wrap="square" rtlCol="0">
            <a:spAutoFit/>
          </a:bodyPr>
          <a:lstStyle/>
          <a:p>
            <a:r>
              <a:rPr lang="en-US" sz="3200" b="1" dirty="0">
                <a:solidFill>
                  <a:schemeClr val="bg1"/>
                </a:solidFill>
              </a:rPr>
              <a:t>Carbon, mushrooms, and timber – what more could you want? 15 years of the Vermont Forest Ecosystem Management Demonstration Project</a:t>
            </a:r>
            <a:endParaRPr lang="en-US" sz="3200" dirty="0">
              <a:solidFill>
                <a:schemeClr val="bg1"/>
              </a:solidFill>
            </a:endParaRPr>
          </a:p>
        </p:txBody>
      </p:sp>
      <p:sp>
        <p:nvSpPr>
          <p:cNvPr id="6" name="TextBox 5"/>
          <p:cNvSpPr txBox="1"/>
          <p:nvPr/>
        </p:nvSpPr>
        <p:spPr>
          <a:xfrm>
            <a:off x="406400" y="3186138"/>
            <a:ext cx="5944236" cy="1938992"/>
          </a:xfrm>
          <a:prstGeom prst="rect">
            <a:avLst/>
          </a:prstGeom>
          <a:noFill/>
        </p:spPr>
        <p:txBody>
          <a:bodyPr wrap="square" rtlCol="0">
            <a:spAutoFit/>
          </a:bodyPr>
          <a:lstStyle/>
          <a:p>
            <a:r>
              <a:rPr lang="en-US" sz="2400" dirty="0" smtClean="0">
                <a:solidFill>
                  <a:schemeClr val="bg1"/>
                </a:solidFill>
              </a:rPr>
              <a:t>Contributors:</a:t>
            </a:r>
          </a:p>
          <a:p>
            <a:r>
              <a:rPr lang="en-US" sz="2400" dirty="0" smtClean="0">
                <a:solidFill>
                  <a:schemeClr val="bg1"/>
                </a:solidFill>
              </a:rPr>
              <a:t>Sarah Ford, Jared </a:t>
            </a:r>
            <a:r>
              <a:rPr lang="en-US" sz="2400" dirty="0" err="1" smtClean="0">
                <a:solidFill>
                  <a:schemeClr val="bg1"/>
                </a:solidFill>
              </a:rPr>
              <a:t>Nunery</a:t>
            </a:r>
            <a:r>
              <a:rPr lang="en-US" sz="2400" dirty="0" smtClean="0">
                <a:solidFill>
                  <a:schemeClr val="bg1"/>
                </a:solidFill>
              </a:rPr>
              <a:t>, Kimberly Smith, Heather </a:t>
            </a:r>
            <a:r>
              <a:rPr lang="en-US" sz="2400" dirty="0" err="1" smtClean="0">
                <a:solidFill>
                  <a:schemeClr val="bg1"/>
                </a:solidFill>
              </a:rPr>
              <a:t>McKenny</a:t>
            </a:r>
            <a:r>
              <a:rPr lang="en-US" sz="2400" dirty="0" smtClean="0">
                <a:solidFill>
                  <a:schemeClr val="bg1"/>
                </a:solidFill>
              </a:rPr>
              <a:t>, Nicholas Dove, Aviva Gottesman, Andrea </a:t>
            </a:r>
            <a:r>
              <a:rPr lang="en-US" sz="2400" dirty="0" err="1" smtClean="0">
                <a:solidFill>
                  <a:schemeClr val="bg1"/>
                </a:solidFill>
              </a:rPr>
              <a:t>Urbano</a:t>
            </a:r>
            <a:r>
              <a:rPr lang="en-US" sz="2400" dirty="0" smtClean="0">
                <a:solidFill>
                  <a:schemeClr val="bg1"/>
                </a:solidFill>
              </a:rPr>
              <a:t>, Katherine </a:t>
            </a:r>
            <a:r>
              <a:rPr lang="en-US" sz="2400" dirty="0" err="1" smtClean="0">
                <a:solidFill>
                  <a:schemeClr val="bg1"/>
                </a:solidFill>
              </a:rPr>
              <a:t>Manaras</a:t>
            </a:r>
            <a:r>
              <a:rPr lang="en-US" sz="2400" dirty="0" smtClean="0">
                <a:solidFill>
                  <a:schemeClr val="bg1"/>
                </a:solidFill>
              </a:rPr>
              <a:t>-Smith, Thomas Buchholz, Austin Troy</a:t>
            </a:r>
            <a:endParaRPr lang="en-US" sz="2400" dirty="0">
              <a:solidFill>
                <a:schemeClr val="bg1"/>
              </a:solidFill>
            </a:endParaRPr>
          </a:p>
        </p:txBody>
      </p:sp>
      <p:sp>
        <p:nvSpPr>
          <p:cNvPr id="2" name="TextBox 1"/>
          <p:cNvSpPr txBox="1"/>
          <p:nvPr/>
        </p:nvSpPr>
        <p:spPr>
          <a:xfrm>
            <a:off x="7315201" y="6456613"/>
            <a:ext cx="1998932" cy="276999"/>
          </a:xfrm>
          <a:prstGeom prst="rect">
            <a:avLst/>
          </a:prstGeom>
          <a:noFill/>
        </p:spPr>
        <p:txBody>
          <a:bodyPr wrap="square" rtlCol="0">
            <a:spAutoFit/>
          </a:bodyPr>
          <a:lstStyle/>
          <a:p>
            <a:r>
              <a:rPr lang="en-US" sz="1200" dirty="0" smtClean="0">
                <a:solidFill>
                  <a:schemeClr val="bg1"/>
                </a:solidFill>
              </a:rPr>
              <a:t>Photo credit: Sarah Ford</a:t>
            </a:r>
            <a:endParaRPr lang="en-US" sz="1200" dirty="0">
              <a:solidFill>
                <a:schemeClr val="bg1"/>
              </a:solidFill>
            </a:endParaRPr>
          </a:p>
        </p:txBody>
      </p:sp>
    </p:spTree>
    <p:extLst>
      <p:ext uri="{BB962C8B-B14F-4D97-AF65-F5344CB8AC3E}">
        <p14:creationId xmlns:p14="http://schemas.microsoft.com/office/powerpoint/2010/main" val="29010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0"/>
            <a:ext cx="7848600" cy="660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69280" y="0"/>
            <a:ext cx="660400"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63360" y="3454400"/>
            <a:ext cx="660400" cy="3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69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3988"/>
            <a:ext cx="8229600" cy="1143000"/>
          </a:xfrm>
        </p:spPr>
        <p:txBody>
          <a:bodyPr>
            <a:normAutofit/>
          </a:bodyPr>
          <a:lstStyle/>
          <a:p>
            <a:r>
              <a:rPr lang="en-US" altLang="en-US" sz="3000" i="1" dirty="0" smtClean="0">
                <a:latin typeface="Arial" panose="020B0604020202020204" pitchFamily="34" charset="0"/>
                <a:cs typeface="Arial" panose="020B0604020202020204" pitchFamily="34" charset="0"/>
              </a:rPr>
              <a:t>Emulating Natural Disturbances</a:t>
            </a:r>
          </a:p>
        </p:txBody>
      </p:sp>
      <p:sp>
        <p:nvSpPr>
          <p:cNvPr id="3" name="TextBox 2"/>
          <p:cNvSpPr txBox="1"/>
          <p:nvPr/>
        </p:nvSpPr>
        <p:spPr>
          <a:xfrm>
            <a:off x="381000" y="1447800"/>
            <a:ext cx="3657600" cy="2031325"/>
          </a:xfrm>
          <a:prstGeom prst="rect">
            <a:avLst/>
          </a:prstGeom>
          <a:noFill/>
        </p:spPr>
        <p:txBody>
          <a:bodyPr>
            <a:spAutoFit/>
          </a:bodyPr>
          <a:lstStyle/>
          <a:p>
            <a:pPr marL="285750" indent="-285750">
              <a:buFont typeface="Arial" pitchFamily="34" charset="0"/>
              <a:buChar char="•"/>
              <a:defRPr/>
            </a:pPr>
            <a:r>
              <a:rPr lang="en-US" dirty="0" smtClean="0">
                <a:latin typeface="Arial" charset="0"/>
              </a:rPr>
              <a:t>Structural Complexity Enhancement:  Variable density with small gaps (0.02 ha mean)</a:t>
            </a: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pic>
        <p:nvPicPr>
          <p:cNvPr id="7172"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7800" y="2892425"/>
            <a:ext cx="2590800" cy="3689350"/>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8200" y="1472069"/>
            <a:ext cx="4038600" cy="1200329"/>
          </a:xfrm>
          <a:prstGeom prst="rect">
            <a:avLst/>
          </a:prstGeom>
          <a:noFill/>
        </p:spPr>
        <p:txBody>
          <a:bodyPr wrap="square">
            <a:spAutoFit/>
          </a:bodyPr>
          <a:lstStyle/>
          <a:p>
            <a:pPr marL="285750" indent="-285750">
              <a:buFont typeface="Arial" panose="020B0604020202020204" pitchFamily="34" charset="0"/>
              <a:buChar char="•"/>
              <a:defRPr/>
            </a:pPr>
            <a:r>
              <a:rPr lang="en-US" dirty="0" smtClean="0">
                <a:latin typeface="Arial" charset="0"/>
              </a:rPr>
              <a:t>Modified Group Selection: Irregular sized gaps (0.05 ha mean) with light retention in gaps</a:t>
            </a:r>
            <a:endParaRPr lang="en-US" dirty="0">
              <a:latin typeface="Arial" charset="0"/>
            </a:endParaRPr>
          </a:p>
          <a:p>
            <a:pPr>
              <a:defRPr/>
            </a:pPr>
            <a:endParaRPr lang="en-US" dirty="0">
              <a:latin typeface="Arial" charset="0"/>
            </a:endParaRPr>
          </a:p>
        </p:txBody>
      </p:sp>
      <p:pic>
        <p:nvPicPr>
          <p:cNvPr id="7174" name="Picture 7" descr="\\files.campus.ad.uvm.edu\wkeeton\MyDocs\My Pictures\Photo Stream\My Photo Stream\IMG_44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2892425"/>
            <a:ext cx="3763963" cy="2822575"/>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3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hart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13360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4"/>
          <p:cNvSpPr txBox="1">
            <a:spLocks noChangeArrowheads="1"/>
          </p:cNvSpPr>
          <p:nvPr/>
        </p:nvSpPr>
        <p:spPr bwMode="auto">
          <a:xfrm>
            <a:off x="644525" y="838200"/>
            <a:ext cx="55022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Fungal Responses;</a:t>
            </a:r>
          </a:p>
          <a:p>
            <a:pPr eaLnBrk="1" hangingPunct="1"/>
            <a:r>
              <a:rPr lang="en-US" altLang="en-US" dirty="0"/>
              <a:t>Aboveground </a:t>
            </a:r>
            <a:r>
              <a:rPr lang="en-US" altLang="en-US" dirty="0" err="1"/>
              <a:t>Sporocarps</a:t>
            </a:r>
            <a:endParaRPr lang="en-US" altLang="en-US" dirty="0"/>
          </a:p>
        </p:txBody>
      </p:sp>
      <p:sp>
        <p:nvSpPr>
          <p:cNvPr id="17412" name="TextBox 5"/>
          <p:cNvSpPr txBox="1">
            <a:spLocks noChangeArrowheads="1"/>
          </p:cNvSpPr>
          <p:nvPr/>
        </p:nvSpPr>
        <p:spPr bwMode="auto">
          <a:xfrm>
            <a:off x="609600" y="59436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Dove and </a:t>
            </a:r>
            <a:r>
              <a:rPr lang="en-US" altLang="en-US" sz="1200" dirty="0"/>
              <a:t>Keeton</a:t>
            </a:r>
            <a:r>
              <a:rPr lang="en-US" altLang="en-US" sz="1400" dirty="0"/>
              <a:t>. </a:t>
            </a:r>
            <a:r>
              <a:rPr lang="en-US" altLang="en-US" sz="1400" dirty="0" smtClean="0"/>
              <a:t>2015. </a:t>
            </a:r>
            <a:r>
              <a:rPr lang="en-US" altLang="en-US" sz="1400" dirty="0"/>
              <a:t>Fungal Ecology</a:t>
            </a:r>
          </a:p>
        </p:txBody>
      </p:sp>
      <p:pic>
        <p:nvPicPr>
          <p:cNvPr id="17413" name="Picture 6" descr="Field cr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936625"/>
            <a:ext cx="3192463" cy="2393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8" descr="Field cre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3678238"/>
            <a:ext cx="3175000" cy="2381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10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828800" y="228600"/>
            <a:ext cx="5502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Fungi </a:t>
            </a:r>
            <a:r>
              <a:rPr lang="en-US" altLang="en-US" sz="2400" dirty="0" smtClean="0"/>
              <a:t>Species Richness:  Classification </a:t>
            </a:r>
            <a:r>
              <a:rPr lang="en-US" altLang="en-US" sz="2400" dirty="0"/>
              <a:t>and Regression Tree</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92350" y="1447800"/>
            <a:ext cx="6411913"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6" name="TextBox 5"/>
          <p:cNvSpPr txBox="1">
            <a:spLocks noChangeArrowheads="1"/>
          </p:cNvSpPr>
          <p:nvPr/>
        </p:nvSpPr>
        <p:spPr bwMode="auto">
          <a:xfrm>
            <a:off x="6418263" y="592455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Dove and </a:t>
            </a:r>
            <a:r>
              <a:rPr lang="en-US" altLang="en-US" sz="1200" dirty="0"/>
              <a:t>Keeton</a:t>
            </a:r>
            <a:r>
              <a:rPr lang="en-US" altLang="en-US" sz="1400" dirty="0"/>
              <a:t>. </a:t>
            </a:r>
            <a:r>
              <a:rPr lang="en-US" altLang="en-US" sz="1400" dirty="0" smtClean="0"/>
              <a:t>2015. </a:t>
            </a:r>
            <a:r>
              <a:rPr lang="en-US" altLang="en-US" sz="1400" dirty="0"/>
              <a:t>Fungal Ecology</a:t>
            </a:r>
          </a:p>
        </p:txBody>
      </p:sp>
      <p:sp>
        <p:nvSpPr>
          <p:cNvPr id="18437" name="TextBox 1"/>
          <p:cNvSpPr txBox="1">
            <a:spLocks noChangeArrowheads="1"/>
          </p:cNvSpPr>
          <p:nvPr/>
        </p:nvSpPr>
        <p:spPr bwMode="auto">
          <a:xfrm>
            <a:off x="44450" y="2514600"/>
            <a:ext cx="224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Initial formula included 7 structural variables</a:t>
            </a:r>
          </a:p>
        </p:txBody>
      </p:sp>
      <p:sp>
        <p:nvSpPr>
          <p:cNvPr id="2" name="Right Brace 1"/>
          <p:cNvSpPr/>
          <p:nvPr/>
        </p:nvSpPr>
        <p:spPr>
          <a:xfrm>
            <a:off x="7081520" y="5049520"/>
            <a:ext cx="249555" cy="447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337425" y="4949874"/>
            <a:ext cx="1117600" cy="646331"/>
          </a:xfrm>
          <a:prstGeom prst="rect">
            <a:avLst/>
          </a:prstGeom>
          <a:noFill/>
        </p:spPr>
        <p:txBody>
          <a:bodyPr wrap="square" rtlCol="0">
            <a:spAutoFit/>
          </a:bodyPr>
          <a:lstStyle/>
          <a:p>
            <a:r>
              <a:rPr lang="en-US" dirty="0" smtClean="0">
                <a:solidFill>
                  <a:schemeClr val="bg1"/>
                </a:solidFill>
              </a:rPr>
              <a:t>Fungi Richness</a:t>
            </a:r>
            <a:endParaRPr lang="en-US" dirty="0">
              <a:solidFill>
                <a:schemeClr val="bg1"/>
              </a:solidFill>
            </a:endParaRPr>
          </a:p>
        </p:txBody>
      </p:sp>
    </p:spTree>
    <p:extLst>
      <p:ext uri="{BB962C8B-B14F-4D97-AF65-F5344CB8AC3E}">
        <p14:creationId xmlns:p14="http://schemas.microsoft.com/office/powerpoint/2010/main" val="3034438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4049" y="-571145"/>
            <a:ext cx="6732583" cy="7429145"/>
          </a:xfrm>
          <a:prstGeom prst="rect">
            <a:avLst/>
          </a:prstGeom>
        </p:spPr>
      </p:pic>
      <p:sp>
        <p:nvSpPr>
          <p:cNvPr id="7" name="TextBox 6"/>
          <p:cNvSpPr txBox="1"/>
          <p:nvPr/>
        </p:nvSpPr>
        <p:spPr>
          <a:xfrm>
            <a:off x="319177" y="1889185"/>
            <a:ext cx="2613804" cy="3693319"/>
          </a:xfrm>
          <a:prstGeom prst="rect">
            <a:avLst/>
          </a:prstGeom>
          <a:noFill/>
        </p:spPr>
        <p:txBody>
          <a:bodyPr wrap="square" rtlCol="0">
            <a:spAutoFit/>
          </a:bodyPr>
          <a:lstStyle/>
          <a:p>
            <a:r>
              <a:rPr lang="en-US" b="1" dirty="0">
                <a:solidFill>
                  <a:schemeClr val="bg1"/>
                </a:solidFill>
              </a:rPr>
              <a:t>Carbon pool </a:t>
            </a:r>
            <a:r>
              <a:rPr lang="en-US" b="1" dirty="0" smtClean="0">
                <a:solidFill>
                  <a:schemeClr val="bg1"/>
                </a:solidFill>
              </a:rPr>
              <a:t>comparisons </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P</a:t>
            </a:r>
            <a:r>
              <a:rPr lang="en-US" b="1" dirty="0" smtClean="0">
                <a:solidFill>
                  <a:schemeClr val="bg1"/>
                </a:solidFill>
              </a:rPr>
              <a:t>re- </a:t>
            </a:r>
            <a:r>
              <a:rPr lang="en-US" b="1" dirty="0">
                <a:solidFill>
                  <a:schemeClr val="bg1"/>
                </a:solidFill>
              </a:rPr>
              <a:t>(2001) and post-harvest (2003 and 2013) </a:t>
            </a:r>
            <a:endParaRPr lang="en-US" b="1" dirty="0" smtClean="0">
              <a:solidFill>
                <a:schemeClr val="bg1"/>
              </a:solidFill>
            </a:endParaRPr>
          </a:p>
          <a:p>
            <a:pPr marL="285750" indent="-285750">
              <a:buFont typeface="Arial" panose="020B0604020202020204" pitchFamily="34" charset="0"/>
              <a:buChar char="•"/>
            </a:pPr>
            <a:r>
              <a:rPr lang="en-US" b="1" dirty="0" smtClean="0">
                <a:solidFill>
                  <a:schemeClr val="bg1"/>
                </a:solidFill>
              </a:rPr>
              <a:t>“Conventional” is combined single and group-selection</a:t>
            </a:r>
          </a:p>
          <a:p>
            <a:pPr marL="285750" indent="-285750">
              <a:buFont typeface="Arial" panose="020B0604020202020204" pitchFamily="34" charset="0"/>
              <a:buChar char="•"/>
            </a:pPr>
            <a:r>
              <a:rPr lang="en-US" b="1" dirty="0" smtClean="0">
                <a:solidFill>
                  <a:schemeClr val="bg1"/>
                </a:solidFill>
              </a:rPr>
              <a:t>Error </a:t>
            </a:r>
            <a:r>
              <a:rPr lang="en-US" b="1" dirty="0">
                <a:solidFill>
                  <a:schemeClr val="bg1"/>
                </a:solidFill>
              </a:rPr>
              <a:t>bars </a:t>
            </a:r>
            <a:r>
              <a:rPr lang="en-US" b="1" dirty="0" smtClean="0">
                <a:solidFill>
                  <a:schemeClr val="bg1"/>
                </a:solidFill>
              </a:rPr>
              <a:t>= +/- </a:t>
            </a:r>
            <a:r>
              <a:rPr lang="en-US" b="1" dirty="0">
                <a:solidFill>
                  <a:schemeClr val="bg1"/>
                </a:solidFill>
              </a:rPr>
              <a:t>one </a:t>
            </a:r>
            <a:r>
              <a:rPr lang="en-US" b="1" dirty="0" smtClean="0">
                <a:solidFill>
                  <a:schemeClr val="bg1"/>
                </a:solidFill>
              </a:rPr>
              <a:t>standard error of the mean</a:t>
            </a:r>
          </a:p>
          <a:p>
            <a:pPr marL="285750" indent="-285750">
              <a:buFont typeface="Arial" panose="020B0604020202020204" pitchFamily="34" charset="0"/>
              <a:buChar char="•"/>
            </a:pPr>
            <a:r>
              <a:rPr lang="en-US" b="1" dirty="0">
                <a:solidFill>
                  <a:schemeClr val="bg1"/>
                </a:solidFill>
              </a:rPr>
              <a:t>W</a:t>
            </a:r>
            <a:r>
              <a:rPr lang="en-US" b="1" dirty="0" smtClean="0">
                <a:solidFill>
                  <a:schemeClr val="bg1"/>
                </a:solidFill>
              </a:rPr>
              <a:t>hiskers indicate spread </a:t>
            </a:r>
            <a:r>
              <a:rPr lang="en-US" b="1" dirty="0">
                <a:solidFill>
                  <a:schemeClr val="bg1"/>
                </a:solidFill>
              </a:rPr>
              <a:t>of data. </a:t>
            </a:r>
            <a:endParaRPr lang="en-US" dirty="0">
              <a:solidFill>
                <a:schemeClr val="bg1"/>
              </a:solidFill>
            </a:endParaRPr>
          </a:p>
        </p:txBody>
      </p:sp>
    </p:spTree>
    <p:extLst>
      <p:ext uri="{BB962C8B-B14F-4D97-AF65-F5344CB8AC3E}">
        <p14:creationId xmlns:p14="http://schemas.microsoft.com/office/powerpoint/2010/main" val="401366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619760" y="-106107"/>
            <a:ext cx="7879833" cy="1339009"/>
          </a:xfrm>
        </p:spPr>
        <p:txBody>
          <a:bodyPr>
            <a:normAutofit fontScale="90000"/>
          </a:bodyPr>
          <a:lstStyle/>
          <a:p>
            <a:pPr algn="l"/>
            <a:r>
              <a:rPr lang="en-US" sz="3200" i="1" dirty="0" smtClean="0"/>
              <a:t>Carbon stocks 10-years post-harvest: Difference compared to simulated “No Harvest” baseline</a:t>
            </a:r>
            <a:endParaRPr lang="en-US" sz="3200" i="1" dirty="0"/>
          </a:p>
        </p:txBody>
      </p:sp>
      <p:pic>
        <p:nvPicPr>
          <p:cNvPr id="9" name="Picture 8" descr="PercDiffCh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7412" y="1079172"/>
            <a:ext cx="6660375" cy="4635500"/>
          </a:xfrm>
          <a:prstGeom prst="rect">
            <a:avLst/>
          </a:prstGeom>
        </p:spPr>
      </p:pic>
      <p:sp>
        <p:nvSpPr>
          <p:cNvPr id="10" name="TextBox 9"/>
          <p:cNvSpPr txBox="1"/>
          <p:nvPr/>
        </p:nvSpPr>
        <p:spPr>
          <a:xfrm rot="16200000">
            <a:off x="348003" y="3067119"/>
            <a:ext cx="1750449" cy="461665"/>
          </a:xfrm>
          <a:prstGeom prst="rect">
            <a:avLst/>
          </a:prstGeom>
          <a:noFill/>
        </p:spPr>
        <p:txBody>
          <a:bodyPr wrap="none" rtlCol="0">
            <a:spAutoFit/>
          </a:bodyPr>
          <a:lstStyle/>
          <a:p>
            <a:r>
              <a:rPr lang="en-US" sz="2400" dirty="0" smtClean="0"/>
              <a:t>% Difference</a:t>
            </a:r>
            <a:endParaRPr lang="en-US" sz="2400" dirty="0"/>
          </a:p>
        </p:txBody>
      </p:sp>
      <p:sp>
        <p:nvSpPr>
          <p:cNvPr id="13" name="TextBox 12"/>
          <p:cNvSpPr txBox="1"/>
          <p:nvPr/>
        </p:nvSpPr>
        <p:spPr>
          <a:xfrm>
            <a:off x="2098040" y="5714672"/>
            <a:ext cx="5014238" cy="400110"/>
          </a:xfrm>
          <a:prstGeom prst="rect">
            <a:avLst/>
          </a:prstGeom>
          <a:noFill/>
        </p:spPr>
        <p:txBody>
          <a:bodyPr wrap="none" rtlCol="0">
            <a:spAutoFit/>
          </a:bodyPr>
          <a:lstStyle/>
          <a:p>
            <a:r>
              <a:rPr lang="en-US" sz="2000" dirty="0" smtClean="0"/>
              <a:t>Live Tree     	    Standing Dead      Downed Log</a:t>
            </a:r>
            <a:endParaRPr lang="en-US" sz="2000" dirty="0"/>
          </a:p>
        </p:txBody>
      </p:sp>
      <p:sp>
        <p:nvSpPr>
          <p:cNvPr id="17" name="TextBox 16"/>
          <p:cNvSpPr txBox="1"/>
          <p:nvPr/>
        </p:nvSpPr>
        <p:spPr>
          <a:xfrm>
            <a:off x="2383135" y="2928620"/>
            <a:ext cx="1062335" cy="369332"/>
          </a:xfrm>
          <a:prstGeom prst="rect">
            <a:avLst/>
          </a:prstGeom>
          <a:noFill/>
        </p:spPr>
        <p:txBody>
          <a:bodyPr wrap="none" rtlCol="0">
            <a:spAutoFit/>
          </a:bodyPr>
          <a:lstStyle/>
          <a:p>
            <a:r>
              <a:rPr lang="en-US" i="1" dirty="0" smtClean="0">
                <a:solidFill>
                  <a:schemeClr val="bg1"/>
                </a:solidFill>
              </a:rPr>
              <a:t>P</a:t>
            </a:r>
            <a:r>
              <a:rPr lang="en-US" dirty="0" smtClean="0">
                <a:solidFill>
                  <a:schemeClr val="bg1"/>
                </a:solidFill>
              </a:rPr>
              <a:t> = 0.001 </a:t>
            </a:r>
            <a:endParaRPr lang="en-US" dirty="0">
              <a:solidFill>
                <a:schemeClr val="bg1"/>
              </a:solidFill>
            </a:endParaRPr>
          </a:p>
        </p:txBody>
      </p:sp>
      <p:sp>
        <p:nvSpPr>
          <p:cNvPr id="18" name="TextBox 17"/>
          <p:cNvSpPr txBox="1"/>
          <p:nvPr/>
        </p:nvSpPr>
        <p:spPr>
          <a:xfrm>
            <a:off x="5659120" y="2441262"/>
            <a:ext cx="1062335" cy="369332"/>
          </a:xfrm>
          <a:prstGeom prst="rect">
            <a:avLst/>
          </a:prstGeom>
          <a:noFill/>
        </p:spPr>
        <p:txBody>
          <a:bodyPr wrap="none" rtlCol="0">
            <a:spAutoFit/>
          </a:bodyPr>
          <a:lstStyle/>
          <a:p>
            <a:r>
              <a:rPr lang="en-US" i="1" dirty="0" smtClean="0">
                <a:solidFill>
                  <a:schemeClr val="bg1"/>
                </a:solidFill>
              </a:rPr>
              <a:t>P</a:t>
            </a:r>
            <a:r>
              <a:rPr lang="en-US" dirty="0" smtClean="0">
                <a:solidFill>
                  <a:schemeClr val="bg1"/>
                </a:solidFill>
              </a:rPr>
              <a:t> = 0.003 </a:t>
            </a:r>
            <a:endParaRPr lang="en-US" dirty="0">
              <a:solidFill>
                <a:schemeClr val="bg1"/>
              </a:solidFill>
            </a:endParaRPr>
          </a:p>
        </p:txBody>
      </p:sp>
    </p:spTree>
    <p:extLst>
      <p:ext uri="{BB962C8B-B14F-4D97-AF65-F5344CB8AC3E}">
        <p14:creationId xmlns:p14="http://schemas.microsoft.com/office/powerpoint/2010/main" val="84454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914400"/>
            <a:ext cx="7251700" cy="5245100"/>
          </a:xfrm>
          <a:prstGeom prst="rect">
            <a:avLst/>
          </a:prstGeom>
          <a:solidFill>
            <a:schemeClr val="bg1">
              <a:lumMod val="85000"/>
              <a:alpha val="52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1089024" y="-309563"/>
            <a:ext cx="7272339" cy="1339009"/>
          </a:xfrm>
        </p:spPr>
        <p:txBody>
          <a:bodyPr>
            <a:normAutofit/>
          </a:bodyPr>
          <a:lstStyle/>
          <a:p>
            <a:r>
              <a:rPr lang="en-US" sz="4000" dirty="0" smtClean="0"/>
              <a:t>Carbon Management Implications</a:t>
            </a:r>
            <a:endParaRPr lang="en-US" sz="4000" dirty="0"/>
          </a:p>
        </p:txBody>
      </p:sp>
      <p:sp>
        <p:nvSpPr>
          <p:cNvPr id="7" name="TextBox 6"/>
          <p:cNvSpPr txBox="1"/>
          <p:nvPr/>
        </p:nvSpPr>
        <p:spPr>
          <a:xfrm>
            <a:off x="1917700" y="6165334"/>
            <a:ext cx="1003300" cy="461665"/>
          </a:xfrm>
          <a:prstGeom prst="rect">
            <a:avLst/>
          </a:prstGeom>
          <a:noFill/>
        </p:spPr>
        <p:txBody>
          <a:bodyPr wrap="square" rtlCol="0">
            <a:spAutoFit/>
          </a:bodyPr>
          <a:lstStyle/>
          <a:p>
            <a:r>
              <a:rPr lang="en-US" sz="2400" dirty="0" smtClean="0"/>
              <a:t>Time</a:t>
            </a:r>
            <a:endParaRPr lang="en-US" sz="2400" dirty="0"/>
          </a:p>
        </p:txBody>
      </p:sp>
      <p:sp>
        <p:nvSpPr>
          <p:cNvPr id="8" name="Right Arrow 7"/>
          <p:cNvSpPr/>
          <p:nvPr/>
        </p:nvSpPr>
        <p:spPr>
          <a:xfrm>
            <a:off x="2921000" y="6337300"/>
            <a:ext cx="1155700" cy="248166"/>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838200" y="1485900"/>
            <a:ext cx="7200900" cy="869378"/>
          </a:xfrm>
          <a:custGeom>
            <a:avLst/>
            <a:gdLst>
              <a:gd name="connsiteX0" fmla="*/ 0 w 7200900"/>
              <a:gd name="connsiteY0" fmla="*/ 787400 h 869378"/>
              <a:gd name="connsiteX1" fmla="*/ 1600200 w 7200900"/>
              <a:gd name="connsiteY1" fmla="*/ 825500 h 869378"/>
              <a:gd name="connsiteX2" fmla="*/ 3390900 w 7200900"/>
              <a:gd name="connsiteY2" fmla="*/ 254000 h 869378"/>
              <a:gd name="connsiteX3" fmla="*/ 5410200 w 7200900"/>
              <a:gd name="connsiteY3" fmla="*/ 203200 h 869378"/>
              <a:gd name="connsiteX4" fmla="*/ 7200900 w 7200900"/>
              <a:gd name="connsiteY4" fmla="*/ 0 h 86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00" h="869378">
                <a:moveTo>
                  <a:pt x="0" y="787400"/>
                </a:moveTo>
                <a:cubicBezTo>
                  <a:pt x="517525" y="850900"/>
                  <a:pt x="1035050" y="914400"/>
                  <a:pt x="1600200" y="825500"/>
                </a:cubicBezTo>
                <a:cubicBezTo>
                  <a:pt x="2165350" y="736600"/>
                  <a:pt x="2755900" y="357717"/>
                  <a:pt x="3390900" y="254000"/>
                </a:cubicBezTo>
                <a:cubicBezTo>
                  <a:pt x="4025900" y="150283"/>
                  <a:pt x="4775200" y="245533"/>
                  <a:pt x="5410200" y="203200"/>
                </a:cubicBezTo>
                <a:cubicBezTo>
                  <a:pt x="6045200" y="160867"/>
                  <a:pt x="7200900" y="0"/>
                  <a:pt x="7200900" y="0"/>
                </a:cubicBezTo>
              </a:path>
            </a:pathLst>
          </a:custGeom>
          <a:ln w="57150" cmpd="sng">
            <a:solidFill>
              <a:srgbClr val="18A34B"/>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4013200" y="2540000"/>
            <a:ext cx="4051300" cy="3619500"/>
          </a:xfrm>
          <a:custGeom>
            <a:avLst/>
            <a:gdLst>
              <a:gd name="connsiteX0" fmla="*/ 0 w 4051300"/>
              <a:gd name="connsiteY0" fmla="*/ 3619500 h 3619500"/>
              <a:gd name="connsiteX1" fmla="*/ 1460500 w 4051300"/>
              <a:gd name="connsiteY1" fmla="*/ 3238500 h 3619500"/>
              <a:gd name="connsiteX2" fmla="*/ 2476500 w 4051300"/>
              <a:gd name="connsiteY2" fmla="*/ 1981200 h 3619500"/>
              <a:gd name="connsiteX3" fmla="*/ 2908300 w 4051300"/>
              <a:gd name="connsiteY3" fmla="*/ 520700 h 3619500"/>
              <a:gd name="connsiteX4" fmla="*/ 4051300 w 4051300"/>
              <a:gd name="connsiteY4" fmla="*/ 0 h 3619500"/>
              <a:gd name="connsiteX5" fmla="*/ 4051300 w 4051300"/>
              <a:gd name="connsiteY5" fmla="*/ 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300" h="3619500">
                <a:moveTo>
                  <a:pt x="0" y="3619500"/>
                </a:moveTo>
                <a:cubicBezTo>
                  <a:pt x="523875" y="3565525"/>
                  <a:pt x="1047750" y="3511550"/>
                  <a:pt x="1460500" y="3238500"/>
                </a:cubicBezTo>
                <a:cubicBezTo>
                  <a:pt x="1873250" y="2965450"/>
                  <a:pt x="2235200" y="2434167"/>
                  <a:pt x="2476500" y="1981200"/>
                </a:cubicBezTo>
                <a:cubicBezTo>
                  <a:pt x="2717800" y="1528233"/>
                  <a:pt x="2645833" y="850900"/>
                  <a:pt x="2908300" y="520700"/>
                </a:cubicBezTo>
                <a:cubicBezTo>
                  <a:pt x="3170767" y="190500"/>
                  <a:pt x="4051300" y="0"/>
                  <a:pt x="4051300" y="0"/>
                </a:cubicBezTo>
                <a:lnTo>
                  <a:pt x="4051300" y="0"/>
                </a:ln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rot="16200000">
            <a:off x="-974983" y="3144451"/>
            <a:ext cx="2915167" cy="461665"/>
          </a:xfrm>
          <a:prstGeom prst="rect">
            <a:avLst/>
          </a:prstGeom>
          <a:noFill/>
        </p:spPr>
        <p:txBody>
          <a:bodyPr wrap="square" rtlCol="0">
            <a:spAutoFit/>
          </a:bodyPr>
          <a:lstStyle/>
          <a:p>
            <a:r>
              <a:rPr lang="en-US" sz="2400" dirty="0" smtClean="0"/>
              <a:t>Biomass/Carbon</a:t>
            </a:r>
            <a:endParaRPr lang="en-US" sz="2400" dirty="0"/>
          </a:p>
        </p:txBody>
      </p:sp>
      <p:sp>
        <p:nvSpPr>
          <p:cNvPr id="17" name="TextBox 16"/>
          <p:cNvSpPr txBox="1"/>
          <p:nvPr/>
        </p:nvSpPr>
        <p:spPr>
          <a:xfrm>
            <a:off x="939800" y="1271368"/>
            <a:ext cx="3136900" cy="646331"/>
          </a:xfrm>
          <a:prstGeom prst="rect">
            <a:avLst/>
          </a:prstGeom>
          <a:noFill/>
        </p:spPr>
        <p:txBody>
          <a:bodyPr wrap="square" rtlCol="0">
            <a:spAutoFit/>
          </a:bodyPr>
          <a:lstStyle/>
          <a:p>
            <a:r>
              <a:rPr lang="en-US" dirty="0" smtClean="0"/>
              <a:t>Late-successional/no-harvest biomass (structure)</a:t>
            </a:r>
            <a:endParaRPr lang="en-US" dirty="0"/>
          </a:p>
        </p:txBody>
      </p:sp>
      <p:sp>
        <p:nvSpPr>
          <p:cNvPr id="24" name="Freeform 23"/>
          <p:cNvSpPr/>
          <p:nvPr/>
        </p:nvSpPr>
        <p:spPr>
          <a:xfrm>
            <a:off x="4267200" y="3594100"/>
            <a:ext cx="3810000" cy="2562116"/>
          </a:xfrm>
          <a:custGeom>
            <a:avLst/>
            <a:gdLst>
              <a:gd name="connsiteX0" fmla="*/ 0 w 3810000"/>
              <a:gd name="connsiteY0" fmla="*/ 2552700 h 2562116"/>
              <a:gd name="connsiteX1" fmla="*/ 1447800 w 3810000"/>
              <a:gd name="connsiteY1" fmla="*/ 2476500 h 2562116"/>
              <a:gd name="connsiteX2" fmla="*/ 2362200 w 3810000"/>
              <a:gd name="connsiteY2" fmla="*/ 1930400 h 2562116"/>
              <a:gd name="connsiteX3" fmla="*/ 3022600 w 3810000"/>
              <a:gd name="connsiteY3" fmla="*/ 533400 h 2562116"/>
              <a:gd name="connsiteX4" fmla="*/ 3517900 w 3810000"/>
              <a:gd name="connsiteY4" fmla="*/ 114300 h 2562116"/>
              <a:gd name="connsiteX5" fmla="*/ 3810000 w 3810000"/>
              <a:gd name="connsiteY5" fmla="*/ 0 h 2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0" h="2562116">
                <a:moveTo>
                  <a:pt x="0" y="2552700"/>
                </a:moveTo>
                <a:cubicBezTo>
                  <a:pt x="527050" y="2566458"/>
                  <a:pt x="1054100" y="2580217"/>
                  <a:pt x="1447800" y="2476500"/>
                </a:cubicBezTo>
                <a:cubicBezTo>
                  <a:pt x="1841500" y="2372783"/>
                  <a:pt x="2099733" y="2254250"/>
                  <a:pt x="2362200" y="1930400"/>
                </a:cubicBezTo>
                <a:cubicBezTo>
                  <a:pt x="2624667" y="1606550"/>
                  <a:pt x="2829983" y="836083"/>
                  <a:pt x="3022600" y="533400"/>
                </a:cubicBezTo>
                <a:cubicBezTo>
                  <a:pt x="3215217" y="230717"/>
                  <a:pt x="3386667" y="203200"/>
                  <a:pt x="3517900" y="114300"/>
                </a:cubicBezTo>
                <a:cubicBezTo>
                  <a:pt x="3649133" y="25400"/>
                  <a:pt x="3810000" y="0"/>
                  <a:pt x="3810000" y="0"/>
                </a:cubicBezTo>
              </a:path>
            </a:pathLst>
          </a:cu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863600" y="4584700"/>
            <a:ext cx="7175500" cy="1448107"/>
          </a:xfrm>
          <a:custGeom>
            <a:avLst/>
            <a:gdLst>
              <a:gd name="connsiteX0" fmla="*/ 0 w 7175500"/>
              <a:gd name="connsiteY0" fmla="*/ 0 h 1448107"/>
              <a:gd name="connsiteX1" fmla="*/ 1333500 w 7175500"/>
              <a:gd name="connsiteY1" fmla="*/ 419100 h 1448107"/>
              <a:gd name="connsiteX2" fmla="*/ 3759200 w 7175500"/>
              <a:gd name="connsiteY2" fmla="*/ 749300 h 1448107"/>
              <a:gd name="connsiteX3" fmla="*/ 5092700 w 7175500"/>
              <a:gd name="connsiteY3" fmla="*/ 812800 h 1448107"/>
              <a:gd name="connsiteX4" fmla="*/ 5981700 w 7175500"/>
              <a:gd name="connsiteY4" fmla="*/ 1016000 h 1448107"/>
              <a:gd name="connsiteX5" fmla="*/ 6934200 w 7175500"/>
              <a:gd name="connsiteY5" fmla="*/ 1384300 h 1448107"/>
              <a:gd name="connsiteX6" fmla="*/ 7175500 w 7175500"/>
              <a:gd name="connsiteY6" fmla="*/ 1447800 h 144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0" h="1448107">
                <a:moveTo>
                  <a:pt x="0" y="0"/>
                </a:moveTo>
                <a:cubicBezTo>
                  <a:pt x="353483" y="147108"/>
                  <a:pt x="706967" y="294217"/>
                  <a:pt x="1333500" y="419100"/>
                </a:cubicBezTo>
                <a:cubicBezTo>
                  <a:pt x="1960033" y="543983"/>
                  <a:pt x="3132667" y="683683"/>
                  <a:pt x="3759200" y="749300"/>
                </a:cubicBezTo>
                <a:cubicBezTo>
                  <a:pt x="4385733" y="814917"/>
                  <a:pt x="4722283" y="768350"/>
                  <a:pt x="5092700" y="812800"/>
                </a:cubicBezTo>
                <a:cubicBezTo>
                  <a:pt x="5463117" y="857250"/>
                  <a:pt x="5674784" y="920750"/>
                  <a:pt x="5981700" y="1016000"/>
                </a:cubicBezTo>
                <a:cubicBezTo>
                  <a:pt x="6288616" y="1111250"/>
                  <a:pt x="6735233" y="1312333"/>
                  <a:pt x="6934200" y="1384300"/>
                </a:cubicBezTo>
                <a:cubicBezTo>
                  <a:pt x="7133167" y="1456267"/>
                  <a:pt x="7175500" y="1447800"/>
                  <a:pt x="7175500" y="1447800"/>
                </a:cubicBezTo>
              </a:path>
            </a:pathLst>
          </a:custGeom>
          <a:ln>
            <a:solidFill>
              <a:srgbClr val="18A34B"/>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1282700" y="3984535"/>
            <a:ext cx="2207567" cy="646331"/>
          </a:xfrm>
          <a:prstGeom prst="rect">
            <a:avLst/>
          </a:prstGeom>
          <a:noFill/>
        </p:spPr>
        <p:txBody>
          <a:bodyPr wrap="square" rtlCol="0">
            <a:spAutoFit/>
          </a:bodyPr>
          <a:lstStyle/>
          <a:p>
            <a:r>
              <a:rPr lang="en-US" dirty="0" smtClean="0"/>
              <a:t>Loss of biomass post-harvest</a:t>
            </a:r>
            <a:endParaRPr lang="en-US" dirty="0"/>
          </a:p>
        </p:txBody>
      </p:sp>
      <p:sp>
        <p:nvSpPr>
          <p:cNvPr id="39" name="TextBox 38"/>
          <p:cNvSpPr txBox="1"/>
          <p:nvPr/>
        </p:nvSpPr>
        <p:spPr>
          <a:xfrm>
            <a:off x="7033260" y="1731941"/>
            <a:ext cx="1722120" cy="923330"/>
          </a:xfrm>
          <a:prstGeom prst="rect">
            <a:avLst/>
          </a:prstGeom>
          <a:noFill/>
        </p:spPr>
        <p:txBody>
          <a:bodyPr wrap="square" rtlCol="0">
            <a:spAutoFit/>
          </a:bodyPr>
          <a:lstStyle/>
          <a:p>
            <a:r>
              <a:rPr lang="en-US" dirty="0" smtClean="0"/>
              <a:t>Structural Complexity Enhancement</a:t>
            </a:r>
            <a:endParaRPr lang="en-US" dirty="0"/>
          </a:p>
        </p:txBody>
      </p:sp>
      <p:sp>
        <p:nvSpPr>
          <p:cNvPr id="40" name="TextBox 39"/>
          <p:cNvSpPr txBox="1"/>
          <p:nvPr/>
        </p:nvSpPr>
        <p:spPr>
          <a:xfrm>
            <a:off x="7188200" y="3200400"/>
            <a:ext cx="1917700" cy="369332"/>
          </a:xfrm>
          <a:prstGeom prst="rect">
            <a:avLst/>
          </a:prstGeom>
          <a:noFill/>
        </p:spPr>
        <p:txBody>
          <a:bodyPr wrap="square" rtlCol="0">
            <a:spAutoFit/>
          </a:bodyPr>
          <a:lstStyle/>
          <a:p>
            <a:r>
              <a:rPr lang="en-US" dirty="0" smtClean="0"/>
              <a:t>CONVENTIONAL</a:t>
            </a:r>
            <a:endParaRPr lang="en-US" dirty="0"/>
          </a:p>
        </p:txBody>
      </p:sp>
      <p:sp>
        <p:nvSpPr>
          <p:cNvPr id="41" name="TextBox 40"/>
          <p:cNvSpPr txBox="1"/>
          <p:nvPr/>
        </p:nvSpPr>
        <p:spPr>
          <a:xfrm>
            <a:off x="5359400" y="6223000"/>
            <a:ext cx="3352800" cy="369332"/>
          </a:xfrm>
          <a:prstGeom prst="rect">
            <a:avLst/>
          </a:prstGeom>
          <a:noFill/>
        </p:spPr>
        <p:txBody>
          <a:bodyPr wrap="square" rtlCol="0">
            <a:spAutoFit/>
          </a:bodyPr>
          <a:lstStyle/>
          <a:p>
            <a:r>
              <a:rPr lang="en-US" dirty="0" smtClean="0"/>
              <a:t>Adapted from </a:t>
            </a:r>
            <a:r>
              <a:rPr lang="en-US" dirty="0" err="1" smtClean="0"/>
              <a:t>Bauhus</a:t>
            </a:r>
            <a:r>
              <a:rPr lang="en-US" dirty="0" smtClean="0"/>
              <a:t> et al. 2009</a:t>
            </a:r>
            <a:endParaRPr lang="en-US" dirty="0"/>
          </a:p>
        </p:txBody>
      </p:sp>
      <p:sp>
        <p:nvSpPr>
          <p:cNvPr id="2" name="Left Brace 1"/>
          <p:cNvSpPr/>
          <p:nvPr/>
        </p:nvSpPr>
        <p:spPr>
          <a:xfrm>
            <a:off x="6420325" y="1830057"/>
            <a:ext cx="309880" cy="1228243"/>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5359400" y="2152657"/>
            <a:ext cx="1201737" cy="523220"/>
          </a:xfrm>
          <a:prstGeom prst="rect">
            <a:avLst/>
          </a:prstGeom>
          <a:noFill/>
        </p:spPr>
        <p:txBody>
          <a:bodyPr wrap="square" rtlCol="0">
            <a:spAutoFit/>
          </a:bodyPr>
          <a:lstStyle/>
          <a:p>
            <a:r>
              <a:rPr lang="en-US" sz="2800" dirty="0" smtClean="0"/>
              <a:t>15.9%</a:t>
            </a:r>
            <a:endParaRPr lang="en-US" sz="2800" dirty="0"/>
          </a:p>
        </p:txBody>
      </p:sp>
      <p:sp>
        <p:nvSpPr>
          <p:cNvPr id="18" name="Left Brace 17"/>
          <p:cNvSpPr/>
          <p:nvPr/>
        </p:nvSpPr>
        <p:spPr>
          <a:xfrm>
            <a:off x="6423813" y="1812638"/>
            <a:ext cx="357191" cy="3195907"/>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373528" y="3146707"/>
            <a:ext cx="1201737" cy="523220"/>
          </a:xfrm>
          <a:prstGeom prst="rect">
            <a:avLst/>
          </a:prstGeom>
          <a:noFill/>
        </p:spPr>
        <p:txBody>
          <a:bodyPr wrap="square" rtlCol="0">
            <a:spAutoFit/>
          </a:bodyPr>
          <a:lstStyle/>
          <a:p>
            <a:r>
              <a:rPr lang="en-US" sz="2800" dirty="0" smtClean="0"/>
              <a:t>44.9%</a:t>
            </a:r>
            <a:endParaRPr lang="en-US" sz="2800" dirty="0"/>
          </a:p>
        </p:txBody>
      </p:sp>
      <p:sp>
        <p:nvSpPr>
          <p:cNvPr id="4" name="TextBox 3"/>
          <p:cNvSpPr txBox="1"/>
          <p:nvPr/>
        </p:nvSpPr>
        <p:spPr>
          <a:xfrm>
            <a:off x="3120558" y="2590542"/>
            <a:ext cx="2519680" cy="646331"/>
          </a:xfrm>
          <a:prstGeom prst="rect">
            <a:avLst/>
          </a:prstGeom>
          <a:noFill/>
        </p:spPr>
        <p:txBody>
          <a:bodyPr wrap="square" rtlCol="0">
            <a:spAutoFit/>
          </a:bodyPr>
          <a:lstStyle/>
          <a:p>
            <a:r>
              <a:rPr lang="en-US" dirty="0" smtClean="0"/>
              <a:t>Measured carbon response after 10 years</a:t>
            </a:r>
            <a:endParaRPr lang="en-US" dirty="0"/>
          </a:p>
        </p:txBody>
      </p:sp>
    </p:spTree>
    <p:extLst>
      <p:ext uri="{BB962C8B-B14F-4D97-AF65-F5344CB8AC3E}">
        <p14:creationId xmlns:p14="http://schemas.microsoft.com/office/powerpoint/2010/main" val="4920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1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Research\Field Photos\Unit 3 log pi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72000" y="421159"/>
            <a:ext cx="8403200" cy="4849178"/>
          </a:xfrm>
          <a:prstGeom prst="rect">
            <a:avLst/>
          </a:prstGeom>
          <a:solidFill>
            <a:schemeClr val="tx1">
              <a:lumMod val="75000"/>
            </a:schemeClr>
          </a:solidFill>
          <a:ln>
            <a:noFill/>
          </a:ln>
          <a:effectLst/>
        </p:spPr>
      </p:pic>
      <p:sp>
        <p:nvSpPr>
          <p:cNvPr id="2" name="TextBox 1"/>
          <p:cNvSpPr txBox="1"/>
          <p:nvPr/>
        </p:nvSpPr>
        <p:spPr>
          <a:xfrm>
            <a:off x="548640" y="5671175"/>
            <a:ext cx="5283200" cy="954107"/>
          </a:xfrm>
          <a:prstGeom prst="rect">
            <a:avLst/>
          </a:prstGeom>
          <a:solidFill>
            <a:schemeClr val="tx1">
              <a:lumMod val="50000"/>
              <a:alpha val="71000"/>
            </a:schemeClr>
          </a:solidFill>
        </p:spPr>
        <p:txBody>
          <a:bodyPr wrap="square" rtlCol="0">
            <a:spAutoFit/>
          </a:bodyPr>
          <a:lstStyle/>
          <a:p>
            <a:r>
              <a:rPr lang="en-US" sz="2800" b="1" i="1" dirty="0" smtClean="0">
                <a:solidFill>
                  <a:schemeClr val="bg1"/>
                </a:solidFill>
              </a:rPr>
              <a:t>Can management for old-growth characteristics generate a profit?</a:t>
            </a:r>
            <a:endParaRPr lang="en-US" sz="2800" b="1" i="1" dirty="0">
              <a:solidFill>
                <a:schemeClr val="bg1"/>
              </a:solidFill>
            </a:endParaRPr>
          </a:p>
        </p:txBody>
      </p:sp>
      <p:sp>
        <p:nvSpPr>
          <p:cNvPr id="5" name="Text Box 6"/>
          <p:cNvSpPr txBox="1">
            <a:spLocks noChangeArrowheads="1"/>
          </p:cNvSpPr>
          <p:nvPr/>
        </p:nvSpPr>
        <p:spPr bwMode="auto">
          <a:xfrm>
            <a:off x="5323620" y="791844"/>
            <a:ext cx="263652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dirty="0">
                <a:solidFill>
                  <a:schemeClr val="bg1"/>
                </a:solidFill>
              </a:rPr>
              <a:t> </a:t>
            </a:r>
            <a:r>
              <a:rPr lang="en-US" altLang="en-US" dirty="0" smtClean="0">
                <a:solidFill>
                  <a:schemeClr val="bg1"/>
                </a:solidFill>
              </a:rPr>
              <a:t>60</a:t>
            </a:r>
            <a:r>
              <a:rPr lang="en-US" altLang="en-US" dirty="0">
                <a:solidFill>
                  <a:schemeClr val="bg1"/>
                </a:solidFill>
              </a:rPr>
              <a:t>% of </a:t>
            </a:r>
            <a:r>
              <a:rPr lang="en-US" altLang="en-US" dirty="0" smtClean="0">
                <a:solidFill>
                  <a:schemeClr val="bg1"/>
                </a:solidFill>
              </a:rPr>
              <a:t>conventional harvest </a:t>
            </a:r>
            <a:r>
              <a:rPr lang="en-US" altLang="en-US" dirty="0">
                <a:solidFill>
                  <a:schemeClr val="bg1"/>
                </a:solidFill>
              </a:rPr>
              <a:t>volume</a:t>
            </a:r>
          </a:p>
          <a:p>
            <a:pPr>
              <a:spcBef>
                <a:spcPct val="50000"/>
              </a:spcBef>
              <a:buFontTx/>
              <a:buChar char="•"/>
            </a:pPr>
            <a:r>
              <a:rPr lang="en-US" altLang="en-US" dirty="0" smtClean="0">
                <a:solidFill>
                  <a:schemeClr val="bg1"/>
                </a:solidFill>
              </a:rPr>
              <a:t> Profit</a:t>
            </a:r>
            <a:r>
              <a:rPr lang="en-US" altLang="en-US" dirty="0">
                <a:solidFill>
                  <a:schemeClr val="bg1"/>
                </a:solidFill>
              </a:rPr>
              <a:t>: </a:t>
            </a:r>
            <a:r>
              <a:rPr lang="en-US" altLang="en-US" dirty="0" smtClean="0">
                <a:solidFill>
                  <a:schemeClr val="bg1"/>
                </a:solidFill>
              </a:rPr>
              <a:t>f(economies </a:t>
            </a:r>
            <a:r>
              <a:rPr lang="en-US" altLang="en-US" dirty="0">
                <a:solidFill>
                  <a:schemeClr val="bg1"/>
                </a:solidFill>
              </a:rPr>
              <a:t>of scale, market and site conditions)</a:t>
            </a:r>
          </a:p>
        </p:txBody>
      </p:sp>
    </p:spTree>
    <p:extLst>
      <p:ext uri="{BB962C8B-B14F-4D97-AF65-F5344CB8AC3E}">
        <p14:creationId xmlns:p14="http://schemas.microsoft.com/office/powerpoint/2010/main" val="30852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406400" y="1513840"/>
          <a:ext cx="8554720" cy="510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89280" y="416560"/>
            <a:ext cx="7447280" cy="954107"/>
          </a:xfrm>
          <a:prstGeom prst="rect">
            <a:avLst/>
          </a:prstGeom>
          <a:noFill/>
        </p:spPr>
        <p:txBody>
          <a:bodyPr wrap="square" rtlCol="0">
            <a:spAutoFit/>
          </a:bodyPr>
          <a:lstStyle/>
          <a:p>
            <a:pPr algn="ctr"/>
            <a:r>
              <a:rPr lang="en-US" sz="2800" dirty="0" smtClean="0"/>
              <a:t>Tree Regeneration Diversity by Treatment, 12 Years Post-Harvest</a:t>
            </a:r>
            <a:endParaRPr lang="en-US" sz="2800" dirty="0"/>
          </a:p>
        </p:txBody>
      </p:sp>
    </p:spTree>
    <p:extLst>
      <p:ext uri="{BB962C8B-B14F-4D97-AF65-F5344CB8AC3E}">
        <p14:creationId xmlns:p14="http://schemas.microsoft.com/office/powerpoint/2010/main" val="77140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283845" y="1240479"/>
            <a:ext cx="6781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smtClean="0">
                <a:solidFill>
                  <a:srgbClr val="FFFF00"/>
                </a:solidFill>
              </a:rPr>
              <a:t>When, Where, and Why?</a:t>
            </a:r>
            <a:endParaRPr lang="en-US" altLang="en-US" sz="3600" b="1" dirty="0">
              <a:solidFill>
                <a:srgbClr val="FFFF00"/>
              </a:solidFill>
            </a:endParaRPr>
          </a:p>
          <a:p>
            <a:pPr algn="ctr">
              <a:spcBef>
                <a:spcPct val="50000"/>
              </a:spcBef>
            </a:pPr>
            <a:endParaRPr lang="en-US" altLang="en-US" sz="3600" b="1" dirty="0">
              <a:solidFill>
                <a:srgbClr val="FFFF00"/>
              </a:solidFill>
            </a:endParaRPr>
          </a:p>
        </p:txBody>
      </p:sp>
      <p:graphicFrame>
        <p:nvGraphicFramePr>
          <p:cNvPr id="81923" name="Object 3"/>
          <p:cNvGraphicFramePr>
            <a:graphicFrameLocks noChangeAspect="1"/>
          </p:cNvGraphicFramePr>
          <p:nvPr>
            <p:extLst>
              <p:ext uri="{D42A27DB-BD31-4B8C-83A1-F6EECF244321}">
                <p14:modId xmlns:p14="http://schemas.microsoft.com/office/powerpoint/2010/main" val="486434345"/>
              </p:ext>
            </p:extLst>
          </p:nvPr>
        </p:nvGraphicFramePr>
        <p:xfrm>
          <a:off x="642810" y="2569735"/>
          <a:ext cx="8608713" cy="3112946"/>
        </p:xfrm>
        <a:graphic>
          <a:graphicData uri="http://schemas.openxmlformats.org/presentationml/2006/ole">
            <mc:AlternateContent xmlns:mc="http://schemas.openxmlformats.org/markup-compatibility/2006">
              <mc:Choice xmlns:v="urn:schemas-microsoft-com:vml" Requires="v">
                <p:oleObj spid="_x0000_s8201" name="Document" r:id="rId3" imgW="5615781" imgH="2030598" progId="Word.Document.8">
                  <p:embed/>
                </p:oleObj>
              </mc:Choice>
              <mc:Fallback>
                <p:oleObj name="Document" r:id="rId3" imgW="5615781" imgH="2030598" progId="Word.Document.8">
                  <p:embed/>
                  <p:pic>
                    <p:nvPicPr>
                      <p:cNvPr id="0" name=""/>
                      <p:cNvPicPr>
                        <a:picLocks noChangeAspect="1" noChangeArrowheads="1"/>
                      </p:cNvPicPr>
                      <p:nvPr/>
                    </p:nvPicPr>
                    <p:blipFill>
                      <a:blip r:embed="rId4"/>
                      <a:srcRect/>
                      <a:stretch>
                        <a:fillRect/>
                      </a:stretch>
                    </p:blipFill>
                    <p:spPr bwMode="auto">
                      <a:xfrm>
                        <a:off x="642810" y="2569735"/>
                        <a:ext cx="8608713" cy="3112946"/>
                      </a:xfrm>
                      <a:prstGeom prst="rect">
                        <a:avLst/>
                      </a:prstGeom>
                      <a:noFill/>
                      <a:ln>
                        <a:noFill/>
                      </a:ln>
                      <a:effectLst/>
                      <a:extLst/>
                    </p:spPr>
                  </p:pic>
                </p:oleObj>
              </mc:Fallback>
            </mc:AlternateContent>
          </a:graphicData>
        </a:graphic>
      </p:graphicFrame>
      <p:sp>
        <p:nvSpPr>
          <p:cNvPr id="2" name="TextBox 1"/>
          <p:cNvSpPr txBox="1"/>
          <p:nvPr/>
        </p:nvSpPr>
        <p:spPr>
          <a:xfrm rot="16200000">
            <a:off x="-338842" y="4038371"/>
            <a:ext cx="2537488" cy="707886"/>
          </a:xfrm>
          <a:prstGeom prst="rect">
            <a:avLst/>
          </a:prstGeom>
          <a:noFill/>
        </p:spPr>
        <p:txBody>
          <a:bodyPr wrap="square" rtlCol="0">
            <a:spAutoFit/>
          </a:bodyPr>
          <a:lstStyle/>
          <a:p>
            <a:pPr algn="ctr"/>
            <a:r>
              <a:rPr lang="en-US" sz="2000" dirty="0" smtClean="0"/>
              <a:t>CARBON </a:t>
            </a:r>
            <a:r>
              <a:rPr lang="en-US" sz="2000" cap="all" dirty="0" smtClean="0"/>
              <a:t>Emphasis</a:t>
            </a:r>
          </a:p>
          <a:p>
            <a:r>
              <a:rPr lang="en-US" sz="2000" dirty="0" smtClean="0"/>
              <a:t>Low                         High </a:t>
            </a:r>
            <a:endParaRPr lang="en-US" sz="2000" dirty="0"/>
          </a:p>
        </p:txBody>
      </p:sp>
    </p:spTree>
    <p:extLst>
      <p:ext uri="{BB962C8B-B14F-4D97-AF65-F5344CB8AC3E}">
        <p14:creationId xmlns:p14="http://schemas.microsoft.com/office/powerpoint/2010/main" val="6953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522269"/>
            <a:ext cx="8851515" cy="599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3131434" y="2061746"/>
            <a:ext cx="4874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bg1"/>
                </a:solidFill>
              </a:rPr>
              <a:t>Vertebrate habitat associations in </a:t>
            </a:r>
            <a:r>
              <a:rPr lang="en-US" altLang="en-US" dirty="0" smtClean="0">
                <a:solidFill>
                  <a:schemeClr val="bg1"/>
                </a:solidFill>
              </a:rPr>
              <a:t>the U.S. Northeast</a:t>
            </a:r>
            <a:endParaRPr lang="en-US" altLang="en-US" dirty="0">
              <a:solidFill>
                <a:schemeClr val="bg1"/>
              </a:solidFill>
            </a:endParaRPr>
          </a:p>
        </p:txBody>
      </p:sp>
      <p:sp>
        <p:nvSpPr>
          <p:cNvPr id="2" name="TextBox 1"/>
          <p:cNvSpPr txBox="1"/>
          <p:nvPr/>
        </p:nvSpPr>
        <p:spPr>
          <a:xfrm>
            <a:off x="6624320" y="6094214"/>
            <a:ext cx="2133600" cy="369332"/>
          </a:xfrm>
          <a:prstGeom prst="rect">
            <a:avLst/>
          </a:prstGeom>
          <a:noFill/>
        </p:spPr>
        <p:txBody>
          <a:bodyPr wrap="square" rtlCol="0">
            <a:spAutoFit/>
          </a:bodyPr>
          <a:lstStyle/>
          <a:p>
            <a:r>
              <a:rPr lang="en-US" dirty="0" smtClean="0">
                <a:solidFill>
                  <a:schemeClr val="bg1"/>
                </a:solidFill>
              </a:rPr>
              <a:t>Keeton et al. 2005</a:t>
            </a:r>
            <a:endParaRPr lang="en-US" dirty="0">
              <a:solidFill>
                <a:schemeClr val="bg1"/>
              </a:solidFill>
            </a:endParaRPr>
          </a:p>
        </p:txBody>
      </p:sp>
      <p:sp>
        <p:nvSpPr>
          <p:cNvPr id="3" name="TextBox 2"/>
          <p:cNvSpPr txBox="1"/>
          <p:nvPr/>
        </p:nvSpPr>
        <p:spPr>
          <a:xfrm>
            <a:off x="1931477" y="279400"/>
            <a:ext cx="6583680" cy="1569660"/>
          </a:xfrm>
          <a:prstGeom prst="rect">
            <a:avLst/>
          </a:prstGeom>
          <a:noFill/>
        </p:spPr>
        <p:txBody>
          <a:bodyPr wrap="square" rtlCol="0">
            <a:spAutoFit/>
          </a:bodyPr>
          <a:lstStyle/>
          <a:p>
            <a:r>
              <a:rPr lang="en-US" sz="3200" b="1" dirty="0" smtClean="0">
                <a:solidFill>
                  <a:schemeClr val="bg2"/>
                </a:solidFill>
              </a:rPr>
              <a:t>Sustaining a Broader Array of Forest Biodiversity in Temperate Forest Ecosystems?</a:t>
            </a:r>
            <a:endParaRPr lang="en-US" sz="3200" b="1" dirty="0">
              <a:solidFill>
                <a:schemeClr val="bg2"/>
              </a:solidFill>
            </a:endParaRPr>
          </a:p>
        </p:txBody>
      </p:sp>
      <p:sp>
        <p:nvSpPr>
          <p:cNvPr id="4" name="Oval 3"/>
          <p:cNvSpPr/>
          <p:nvPr/>
        </p:nvSpPr>
        <p:spPr>
          <a:xfrm>
            <a:off x="4866640" y="2580640"/>
            <a:ext cx="3342640" cy="3513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3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solidFill>
                  <a:srgbClr val="FFFF00"/>
                </a:solidFill>
              </a:rPr>
              <a:t>Acknowledgements</a:t>
            </a:r>
          </a:p>
        </p:txBody>
      </p:sp>
      <p:sp>
        <p:nvSpPr>
          <p:cNvPr id="21507" name="Rectangle 3"/>
          <p:cNvSpPr>
            <a:spLocks noGrp="1" noChangeArrowheads="1"/>
          </p:cNvSpPr>
          <p:nvPr>
            <p:ph type="body" idx="1"/>
          </p:nvPr>
        </p:nvSpPr>
        <p:spPr>
          <a:xfrm>
            <a:off x="167640" y="1844040"/>
            <a:ext cx="4485640" cy="4525963"/>
          </a:xfrm>
        </p:spPr>
        <p:txBody>
          <a:bodyPr/>
          <a:lstStyle/>
          <a:p>
            <a:pPr eaLnBrk="1" hangingPunct="1"/>
            <a:r>
              <a:rPr lang="en-US" altLang="en-US" sz="2000" dirty="0" smtClean="0"/>
              <a:t>Vermont Monitoring Cooperative</a:t>
            </a:r>
          </a:p>
          <a:p>
            <a:pPr eaLnBrk="1" hangingPunct="1"/>
            <a:endParaRPr lang="en-US" altLang="en-US" sz="2000" dirty="0" smtClean="0"/>
          </a:p>
          <a:p>
            <a:pPr eaLnBrk="1" hangingPunct="1"/>
            <a:r>
              <a:rPr lang="en-US" altLang="en-US" sz="2000" dirty="0" smtClean="0"/>
              <a:t>U.S. National Science Foundation</a:t>
            </a:r>
          </a:p>
          <a:p>
            <a:pPr eaLnBrk="1" hangingPunct="1"/>
            <a:endParaRPr lang="en-US" altLang="en-US" sz="2000" dirty="0" smtClean="0"/>
          </a:p>
          <a:p>
            <a:pPr eaLnBrk="1" hangingPunct="1"/>
            <a:r>
              <a:rPr lang="en-US" altLang="en-US" sz="2000" dirty="0" smtClean="0"/>
              <a:t>Northeastern States Research Cooperative</a:t>
            </a:r>
          </a:p>
          <a:p>
            <a:pPr eaLnBrk="1" hangingPunct="1"/>
            <a:endParaRPr lang="en-US" altLang="en-US" sz="2000" dirty="0" smtClean="0"/>
          </a:p>
          <a:p>
            <a:pPr eaLnBrk="1" hangingPunct="1"/>
            <a:r>
              <a:rPr lang="en-US" altLang="en-US" sz="2000" dirty="0" smtClean="0"/>
              <a:t>USDA McIntire-Stennis Forest Research Program</a:t>
            </a:r>
          </a:p>
          <a:p>
            <a:pPr eaLnBrk="1" hangingPunct="1">
              <a:buFontTx/>
              <a:buNone/>
            </a:pPr>
            <a:endParaRPr lang="en-US" altLang="en-US" sz="2000" dirty="0" smtClean="0"/>
          </a:p>
          <a:p>
            <a:pPr eaLnBrk="1" hangingPunct="1"/>
            <a:r>
              <a:rPr lang="en-US" altLang="en-US" sz="2000" dirty="0" smtClean="0"/>
              <a:t>USDA National Research Initiative</a:t>
            </a:r>
          </a:p>
          <a:p>
            <a:pPr eaLnBrk="1" hangingPunct="1">
              <a:buFontTx/>
              <a:buNone/>
            </a:pPr>
            <a:endParaRPr lang="en-US" altLang="en-US" sz="2000" dirty="0" smtClean="0"/>
          </a:p>
          <a:p>
            <a:pPr eaLnBrk="1" hangingPunct="1">
              <a:buFontTx/>
              <a:buNone/>
            </a:pPr>
            <a:endParaRPr lang="en-US" altLang="en-US" sz="2000" dirty="0" smtClean="0"/>
          </a:p>
        </p:txBody>
      </p:sp>
      <p:pic>
        <p:nvPicPr>
          <p:cNvPr id="9218" name="Picture 2" descr="https://scontent-lga3-1.xx.fbcdn.net/hphotos-xpa1/v/t1.0-9/10421107_10203851709311591_5107528168882725937_n.jpg?oh=7ac28a4b29ee64fbdb728754c2d30c46&amp;oe=56D6A5F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276" y="1417638"/>
            <a:ext cx="3562686" cy="4750249"/>
          </a:xfrm>
          <a:prstGeom prst="rect">
            <a:avLst/>
          </a:prstGeom>
          <a:noFill/>
          <a:ln w="12700">
            <a:solidFill>
              <a:srgbClr val="5C24E8"/>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275" y="6167887"/>
            <a:ext cx="3817513" cy="461665"/>
          </a:xfrm>
          <a:prstGeom prst="rect">
            <a:avLst/>
          </a:prstGeom>
          <a:noFill/>
        </p:spPr>
        <p:txBody>
          <a:bodyPr wrap="square" rtlCol="0">
            <a:spAutoFit/>
          </a:bodyPr>
          <a:lstStyle/>
          <a:p>
            <a:r>
              <a:rPr lang="en-US" sz="1200" dirty="0" smtClean="0"/>
              <a:t>Structural Complexity Enhancement unit, Mt. Mansfield State Forest, VT. June 2014</a:t>
            </a:r>
            <a:endParaRPr lang="en-US" sz="1200" dirty="0"/>
          </a:p>
        </p:txBody>
      </p:sp>
    </p:spTree>
    <p:extLst>
      <p:ext uri="{BB962C8B-B14F-4D97-AF65-F5344CB8AC3E}">
        <p14:creationId xmlns:p14="http://schemas.microsoft.com/office/powerpoint/2010/main" val="149124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688" y="1717675"/>
            <a:ext cx="863758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Box 1"/>
          <p:cNvSpPr txBox="1">
            <a:spLocks noChangeArrowheads="1"/>
          </p:cNvSpPr>
          <p:nvPr/>
        </p:nvSpPr>
        <p:spPr bwMode="auto">
          <a:xfrm>
            <a:off x="293688" y="457200"/>
            <a:ext cx="831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solidFill>
                  <a:srgbClr val="FFFF00"/>
                </a:solidFill>
              </a:rPr>
              <a:t>Emulating natural disturbances as an element of sustainable forestry</a:t>
            </a:r>
            <a:endParaRPr lang="en-US" sz="2400" dirty="0">
              <a:solidFill>
                <a:srgbClr val="FFFF00"/>
              </a:solidFill>
            </a:endParaRPr>
          </a:p>
        </p:txBody>
      </p:sp>
      <p:sp>
        <p:nvSpPr>
          <p:cNvPr id="5124" name="TextBox 2"/>
          <p:cNvSpPr txBox="1">
            <a:spLocks noChangeArrowheads="1"/>
          </p:cNvSpPr>
          <p:nvPr/>
        </p:nvSpPr>
        <p:spPr bwMode="auto">
          <a:xfrm>
            <a:off x="1611313" y="56388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From: </a:t>
            </a:r>
            <a:r>
              <a:rPr lang="en-US" sz="1400" dirty="0" err="1"/>
              <a:t>Burrascano</a:t>
            </a:r>
            <a:r>
              <a:rPr lang="en-US" sz="1400" dirty="0"/>
              <a:t>, S., W.S. Keeton, F.M. Sabatini, and C. </a:t>
            </a:r>
            <a:r>
              <a:rPr lang="en-US" sz="1400" dirty="0" err="1"/>
              <a:t>Blasi</a:t>
            </a:r>
            <a:r>
              <a:rPr lang="en-US" sz="1400" dirty="0"/>
              <a:t>. 2013. Commonality and variability in the structural attributes of moist temperate old-growth forests: A global review. Forest Ecology and Management 291:458–479.   </a:t>
            </a:r>
          </a:p>
        </p:txBody>
      </p:sp>
      <p:pic>
        <p:nvPicPr>
          <p:cNvPr id="8" name="Picture 2" descr="JF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688" y="3280910"/>
            <a:ext cx="1935480" cy="12982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Arrow Connector 3"/>
          <p:cNvCxnSpPr>
            <a:stCxn id="8" idx="0"/>
          </p:cNvCxnSpPr>
          <p:nvPr/>
        </p:nvCxnSpPr>
        <p:spPr>
          <a:xfrm flipV="1">
            <a:off x="1515428" y="2590800"/>
            <a:ext cx="866140" cy="69011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22" name="Picture 4" descr="Gap with snag and Mirand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7399" y="2992755"/>
            <a:ext cx="1635082" cy="2458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3298508" y="2590800"/>
            <a:ext cx="304800" cy="401956"/>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29" name="Picture 3" descr="matrix0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981" y="1346830"/>
            <a:ext cx="1882917" cy="12629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0" name="Straight Arrow Connector 29"/>
          <p:cNvCxnSpPr>
            <a:stCxn id="29" idx="3"/>
          </p:cNvCxnSpPr>
          <p:nvPr/>
        </p:nvCxnSpPr>
        <p:spPr>
          <a:xfrm>
            <a:off x="2025898" y="1978307"/>
            <a:ext cx="321109" cy="500733"/>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3349308" y="2479040"/>
            <a:ext cx="2287984" cy="156464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14" name="Picture 7" descr="IMG_056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2520" y="1367150"/>
            <a:ext cx="2418080" cy="181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H="1">
            <a:off x="5019040" y="2273930"/>
            <a:ext cx="1173480" cy="159388"/>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83168" y="3463156"/>
            <a:ext cx="4760912" cy="478919"/>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18" name="Picture 2"/>
          <p:cNvPicPr>
            <a:picLocks noRot="1"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37292" y="3271504"/>
            <a:ext cx="2651092" cy="19883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371600" y="914400"/>
            <a:ext cx="0" cy="449580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Line 3"/>
          <p:cNvSpPr>
            <a:spLocks noChangeShapeType="1"/>
          </p:cNvSpPr>
          <p:nvPr/>
        </p:nvSpPr>
        <p:spPr bwMode="auto">
          <a:xfrm>
            <a:off x="1371600" y="5410200"/>
            <a:ext cx="5943600"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6" name="Freeform 4"/>
          <p:cNvSpPr>
            <a:spLocks/>
          </p:cNvSpPr>
          <p:nvPr/>
        </p:nvSpPr>
        <p:spPr bwMode="auto">
          <a:xfrm>
            <a:off x="1295400" y="1905000"/>
            <a:ext cx="6057900" cy="3162300"/>
          </a:xfrm>
          <a:custGeom>
            <a:avLst/>
            <a:gdLst>
              <a:gd name="T0" fmla="*/ 2147483647 w 3816"/>
              <a:gd name="T1" fmla="*/ 2147483647 h 1992"/>
              <a:gd name="T2" fmla="*/ 2147483647 w 3816"/>
              <a:gd name="T3" fmla="*/ 2147483647 h 1992"/>
              <a:gd name="T4" fmla="*/ 2147483647 w 3816"/>
              <a:gd name="T5" fmla="*/ 2147483647 h 1992"/>
              <a:gd name="T6" fmla="*/ 2147483647 w 3816"/>
              <a:gd name="T7" fmla="*/ 2147483647 h 1992"/>
              <a:gd name="T8" fmla="*/ 2147483647 w 3816"/>
              <a:gd name="T9" fmla="*/ 0 h 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6" h="1992">
                <a:moveTo>
                  <a:pt x="120" y="1968"/>
                </a:moveTo>
                <a:cubicBezTo>
                  <a:pt x="60" y="1980"/>
                  <a:pt x="0" y="1992"/>
                  <a:pt x="168" y="1968"/>
                </a:cubicBezTo>
                <a:cubicBezTo>
                  <a:pt x="336" y="1944"/>
                  <a:pt x="776" y="1936"/>
                  <a:pt x="1128" y="1824"/>
                </a:cubicBezTo>
                <a:cubicBezTo>
                  <a:pt x="1480" y="1712"/>
                  <a:pt x="1832" y="1600"/>
                  <a:pt x="2280" y="1296"/>
                </a:cubicBezTo>
                <a:cubicBezTo>
                  <a:pt x="2728" y="992"/>
                  <a:pt x="3272" y="496"/>
                  <a:pt x="3816" y="0"/>
                </a:cubicBezTo>
              </a:path>
            </a:pathLst>
          </a:custGeom>
          <a:noFill/>
          <a:ln w="22225" cap="rnd">
            <a:solidFill>
              <a:srgbClr val="99CC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7" name="Freeform 5"/>
          <p:cNvSpPr>
            <a:spLocks/>
          </p:cNvSpPr>
          <p:nvPr/>
        </p:nvSpPr>
        <p:spPr bwMode="auto">
          <a:xfrm>
            <a:off x="1371600" y="1676400"/>
            <a:ext cx="5029200" cy="3594100"/>
          </a:xfrm>
          <a:custGeom>
            <a:avLst/>
            <a:gdLst>
              <a:gd name="T0" fmla="*/ 0 w 3168"/>
              <a:gd name="T1" fmla="*/ 0 h 2264"/>
              <a:gd name="T2" fmla="*/ 2147483647 w 3168"/>
              <a:gd name="T3" fmla="*/ 2147483647 h 2264"/>
              <a:gd name="T4" fmla="*/ 2147483647 w 3168"/>
              <a:gd name="T5" fmla="*/ 2147483647 h 2264"/>
              <a:gd name="T6" fmla="*/ 2147483647 w 3168"/>
              <a:gd name="T7" fmla="*/ 2147483647 h 2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8" h="2264">
                <a:moveTo>
                  <a:pt x="0" y="0"/>
                </a:moveTo>
                <a:cubicBezTo>
                  <a:pt x="76" y="636"/>
                  <a:pt x="152" y="1272"/>
                  <a:pt x="480" y="1632"/>
                </a:cubicBezTo>
                <a:cubicBezTo>
                  <a:pt x="808" y="1992"/>
                  <a:pt x="1520" y="2056"/>
                  <a:pt x="1968" y="2160"/>
                </a:cubicBezTo>
                <a:cubicBezTo>
                  <a:pt x="2416" y="2264"/>
                  <a:pt x="2968" y="2240"/>
                  <a:pt x="3168" y="2256"/>
                </a:cubicBezTo>
              </a:path>
            </a:pathLst>
          </a:custGeom>
          <a:noFill/>
          <a:ln w="1587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Text Box 6"/>
          <p:cNvSpPr txBox="1">
            <a:spLocks noChangeArrowheads="1"/>
          </p:cNvSpPr>
          <p:nvPr/>
        </p:nvSpPr>
        <p:spPr bwMode="auto">
          <a:xfrm>
            <a:off x="2057400" y="59436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Stand Age/Structural Condition</a:t>
            </a:r>
          </a:p>
        </p:txBody>
      </p:sp>
      <p:sp>
        <p:nvSpPr>
          <p:cNvPr id="15367" name="Text Box 7"/>
          <p:cNvSpPr txBox="1">
            <a:spLocks noChangeArrowheads="1"/>
          </p:cNvSpPr>
          <p:nvPr/>
        </p:nvSpPr>
        <p:spPr bwMode="auto">
          <a:xfrm>
            <a:off x="1447800" y="5486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Young</a:t>
            </a:r>
          </a:p>
        </p:txBody>
      </p:sp>
      <p:sp>
        <p:nvSpPr>
          <p:cNvPr id="15368" name="Text Box 8"/>
          <p:cNvSpPr txBox="1">
            <a:spLocks noChangeArrowheads="1"/>
          </p:cNvSpPr>
          <p:nvPr/>
        </p:nvSpPr>
        <p:spPr bwMode="auto">
          <a:xfrm>
            <a:off x="3657600" y="5486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dirty="0"/>
              <a:t>Mature</a:t>
            </a:r>
          </a:p>
        </p:txBody>
      </p:sp>
      <p:sp>
        <p:nvSpPr>
          <p:cNvPr id="15369" name="Text Box 9"/>
          <p:cNvSpPr txBox="1">
            <a:spLocks noChangeArrowheads="1"/>
          </p:cNvSpPr>
          <p:nvPr/>
        </p:nvSpPr>
        <p:spPr bwMode="auto">
          <a:xfrm>
            <a:off x="5867400" y="5486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dirty="0"/>
              <a:t>Old-</a:t>
            </a:r>
            <a:r>
              <a:rPr lang="en-US" altLang="en-US" sz="1800" dirty="0"/>
              <a:t>growth</a:t>
            </a:r>
          </a:p>
        </p:txBody>
      </p:sp>
      <p:sp>
        <p:nvSpPr>
          <p:cNvPr id="177162" name="Text Box 10"/>
          <p:cNvSpPr txBox="1">
            <a:spLocks noChangeArrowheads="1"/>
          </p:cNvSpPr>
          <p:nvPr/>
        </p:nvSpPr>
        <p:spPr bwMode="auto">
          <a:xfrm>
            <a:off x="1676400" y="2209800"/>
            <a:ext cx="129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19</a:t>
            </a:r>
            <a:r>
              <a:rPr lang="en-US" altLang="en-US" baseline="30000"/>
              <a:t>th</a:t>
            </a:r>
            <a:r>
              <a:rPr lang="en-US" altLang="en-US"/>
              <a:t> century</a:t>
            </a:r>
          </a:p>
        </p:txBody>
      </p:sp>
      <p:sp>
        <p:nvSpPr>
          <p:cNvPr id="177163" name="Text Box 11"/>
          <p:cNvSpPr txBox="1">
            <a:spLocks noChangeArrowheads="1"/>
          </p:cNvSpPr>
          <p:nvPr/>
        </p:nvSpPr>
        <p:spPr bwMode="auto">
          <a:xfrm>
            <a:off x="3505200" y="2209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t>Current</a:t>
            </a:r>
          </a:p>
        </p:txBody>
      </p:sp>
      <p:sp>
        <p:nvSpPr>
          <p:cNvPr id="177164" name="Text Box 12"/>
          <p:cNvSpPr txBox="1">
            <a:spLocks noChangeArrowheads="1"/>
          </p:cNvSpPr>
          <p:nvPr/>
        </p:nvSpPr>
        <p:spPr bwMode="auto">
          <a:xfrm>
            <a:off x="6248400" y="3124200"/>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smtClean="0"/>
              <a:t>Pre-European Settlement</a:t>
            </a:r>
            <a:endParaRPr lang="en-US" altLang="en-US" dirty="0"/>
          </a:p>
        </p:txBody>
      </p:sp>
      <p:sp>
        <p:nvSpPr>
          <p:cNvPr id="15373" name="Text Box 13"/>
          <p:cNvSpPr txBox="1">
            <a:spLocks noChangeArrowheads="1"/>
          </p:cNvSpPr>
          <p:nvPr/>
        </p:nvSpPr>
        <p:spPr bwMode="auto">
          <a:xfrm rot="-5400000">
            <a:off x="-1104900" y="29337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t>Proportion of Forest Cover</a:t>
            </a:r>
          </a:p>
        </p:txBody>
      </p:sp>
      <p:sp>
        <p:nvSpPr>
          <p:cNvPr id="177166" name="Freeform 14"/>
          <p:cNvSpPr>
            <a:spLocks/>
          </p:cNvSpPr>
          <p:nvPr/>
        </p:nvSpPr>
        <p:spPr bwMode="auto">
          <a:xfrm>
            <a:off x="1371600" y="2743200"/>
            <a:ext cx="4343400" cy="2489200"/>
          </a:xfrm>
          <a:custGeom>
            <a:avLst/>
            <a:gdLst>
              <a:gd name="T0" fmla="*/ 0 w 2736"/>
              <a:gd name="T1" fmla="*/ 2147483647 h 1568"/>
              <a:gd name="T2" fmla="*/ 2147483647 w 2736"/>
              <a:gd name="T3" fmla="*/ 2147483647 h 1568"/>
              <a:gd name="T4" fmla="*/ 2147483647 w 2736"/>
              <a:gd name="T5" fmla="*/ 2147483647 h 1568"/>
              <a:gd name="T6" fmla="*/ 2147483647 w 2736"/>
              <a:gd name="T7" fmla="*/ 2147483647 h 1568"/>
              <a:gd name="T8" fmla="*/ 2147483647 w 2736"/>
              <a:gd name="T9" fmla="*/ 2147483647 h 1568"/>
              <a:gd name="T10" fmla="*/ 2147483647 w 2736"/>
              <a:gd name="T11" fmla="*/ 2147483647 h 1568"/>
              <a:gd name="T12" fmla="*/ 2147483647 w 2736"/>
              <a:gd name="T13" fmla="*/ 2147483647 h 1568"/>
              <a:gd name="T14" fmla="*/ 2147483647 w 2736"/>
              <a:gd name="T15" fmla="*/ 2147483647 h 1568"/>
              <a:gd name="T16" fmla="*/ 2147483647 w 2736"/>
              <a:gd name="T17" fmla="*/ 2147483647 h 1568"/>
              <a:gd name="T18" fmla="*/ 2147483647 w 2736"/>
              <a:gd name="T19" fmla="*/ 2147483647 h 1568"/>
              <a:gd name="T20" fmla="*/ 2147483647 w 2736"/>
              <a:gd name="T21" fmla="*/ 2147483647 h 1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36" h="1568">
                <a:moveTo>
                  <a:pt x="0" y="1280"/>
                </a:moveTo>
                <a:cubicBezTo>
                  <a:pt x="108" y="1252"/>
                  <a:pt x="216" y="1224"/>
                  <a:pt x="336" y="1136"/>
                </a:cubicBezTo>
                <a:cubicBezTo>
                  <a:pt x="456" y="1048"/>
                  <a:pt x="608" y="904"/>
                  <a:pt x="720" y="752"/>
                </a:cubicBezTo>
                <a:cubicBezTo>
                  <a:pt x="832" y="600"/>
                  <a:pt x="912" y="344"/>
                  <a:pt x="1008" y="224"/>
                </a:cubicBezTo>
                <a:cubicBezTo>
                  <a:pt x="1104" y="104"/>
                  <a:pt x="1224" y="64"/>
                  <a:pt x="1296" y="32"/>
                </a:cubicBezTo>
                <a:cubicBezTo>
                  <a:pt x="1368" y="0"/>
                  <a:pt x="1384" y="16"/>
                  <a:pt x="1440" y="32"/>
                </a:cubicBezTo>
                <a:cubicBezTo>
                  <a:pt x="1496" y="48"/>
                  <a:pt x="1560" y="48"/>
                  <a:pt x="1632" y="128"/>
                </a:cubicBezTo>
                <a:cubicBezTo>
                  <a:pt x="1704" y="208"/>
                  <a:pt x="1816" y="376"/>
                  <a:pt x="1872" y="512"/>
                </a:cubicBezTo>
                <a:cubicBezTo>
                  <a:pt x="1928" y="648"/>
                  <a:pt x="1880" y="792"/>
                  <a:pt x="1968" y="944"/>
                </a:cubicBezTo>
                <a:cubicBezTo>
                  <a:pt x="2056" y="1096"/>
                  <a:pt x="2272" y="1320"/>
                  <a:pt x="2400" y="1424"/>
                </a:cubicBezTo>
                <a:cubicBezTo>
                  <a:pt x="2528" y="1528"/>
                  <a:pt x="2632" y="1548"/>
                  <a:pt x="2736" y="1568"/>
                </a:cubicBezTo>
              </a:path>
            </a:pathLst>
          </a:cu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Text Box 15"/>
          <p:cNvSpPr txBox="1">
            <a:spLocks noChangeArrowheads="1"/>
          </p:cNvSpPr>
          <p:nvPr/>
        </p:nvSpPr>
        <p:spPr bwMode="auto">
          <a:xfrm>
            <a:off x="1066800" y="241391"/>
            <a:ext cx="713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smtClean="0">
                <a:solidFill>
                  <a:srgbClr val="FFFF00"/>
                </a:solidFill>
              </a:rPr>
              <a:t>Forest Age-Class Distributions Since 1600</a:t>
            </a:r>
            <a:endParaRPr lang="en-US" altLang="en-US" sz="3200" dirty="0">
              <a:solidFill>
                <a:srgbClr val="FFFF00"/>
              </a:solidFill>
            </a:endParaRPr>
          </a:p>
        </p:txBody>
      </p:sp>
      <p:sp>
        <p:nvSpPr>
          <p:cNvPr id="15376" name="Text Box 16"/>
          <p:cNvSpPr txBox="1">
            <a:spLocks noChangeArrowheads="1"/>
          </p:cNvSpPr>
          <p:nvPr/>
        </p:nvSpPr>
        <p:spPr bwMode="auto">
          <a:xfrm>
            <a:off x="914400" y="83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a:t>1.0</a:t>
            </a:r>
          </a:p>
        </p:txBody>
      </p:sp>
      <p:sp>
        <p:nvSpPr>
          <p:cNvPr id="15377" name="Text Box 17"/>
          <p:cNvSpPr txBox="1">
            <a:spLocks noChangeArrowheads="1"/>
          </p:cNvSpPr>
          <p:nvPr/>
        </p:nvSpPr>
        <p:spPr bwMode="auto">
          <a:xfrm>
            <a:off x="1066800" y="5181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400" dirty="0"/>
              <a:t>0</a:t>
            </a:r>
          </a:p>
        </p:txBody>
      </p:sp>
      <p:sp>
        <p:nvSpPr>
          <p:cNvPr id="177170" name="AutoShape 18"/>
          <p:cNvSpPr>
            <a:spLocks noChangeArrowheads="1"/>
          </p:cNvSpPr>
          <p:nvPr/>
        </p:nvSpPr>
        <p:spPr bwMode="auto">
          <a:xfrm>
            <a:off x="2133600" y="3657600"/>
            <a:ext cx="1143000" cy="533400"/>
          </a:xfrm>
          <a:prstGeom prst="lef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7171" name="AutoShape 19"/>
          <p:cNvSpPr>
            <a:spLocks noChangeArrowheads="1"/>
          </p:cNvSpPr>
          <p:nvPr/>
        </p:nvSpPr>
        <p:spPr bwMode="auto">
          <a:xfrm>
            <a:off x="3581400" y="3657600"/>
            <a:ext cx="1143000" cy="533400"/>
          </a:xfrm>
          <a:prstGeom prst="rightArrow">
            <a:avLst>
              <a:gd name="adj1" fmla="val 50000"/>
              <a:gd name="adj2" fmla="val 53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80" name="Text Box 20"/>
          <p:cNvSpPr txBox="1">
            <a:spLocks noChangeArrowheads="1"/>
          </p:cNvSpPr>
          <p:nvPr/>
        </p:nvSpPr>
        <p:spPr bwMode="auto">
          <a:xfrm>
            <a:off x="6477000" y="4038600"/>
            <a:ext cx="2286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solidFill>
                  <a:schemeClr val="bg1"/>
                </a:solidFill>
              </a:rPr>
              <a:t>Data from Cogbill (2000), Lorimer (2001), Lorimer and White (2003)</a:t>
            </a:r>
          </a:p>
        </p:txBody>
      </p:sp>
    </p:spTree>
    <p:extLst>
      <p:ext uri="{BB962C8B-B14F-4D97-AF65-F5344CB8AC3E}">
        <p14:creationId xmlns:p14="http://schemas.microsoft.com/office/powerpoint/2010/main" val="88874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164"/>
                                        </p:tgtEl>
                                        <p:attrNameLst>
                                          <p:attrName>style.visibility</p:attrName>
                                        </p:attrNameLst>
                                      </p:cBhvr>
                                      <p:to>
                                        <p:strVal val="visible"/>
                                      </p:to>
                                    </p:set>
                                    <p:animEffect transition="in" filter="checkerboard(across)">
                                      <p:cBhvr>
                                        <p:cTn id="7" dur="500"/>
                                        <p:tgtEl>
                                          <p:spTgt spid="177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7156"/>
                                        </p:tgtEl>
                                        <p:attrNameLst>
                                          <p:attrName>style.visibility</p:attrName>
                                        </p:attrNameLst>
                                      </p:cBhvr>
                                      <p:to>
                                        <p:strVal val="visible"/>
                                      </p:to>
                                    </p:set>
                                    <p:animEffect transition="in" filter="checkerboard(across)">
                                      <p:cBhvr>
                                        <p:cTn id="12" dur="500"/>
                                        <p:tgtEl>
                                          <p:spTgt spid="177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7162"/>
                                        </p:tgtEl>
                                        <p:attrNameLst>
                                          <p:attrName>style.visibility</p:attrName>
                                        </p:attrNameLst>
                                      </p:cBhvr>
                                      <p:to>
                                        <p:strVal val="visible"/>
                                      </p:to>
                                    </p:set>
                                    <p:animEffect transition="in" filter="checkerboard(across)">
                                      <p:cBhvr>
                                        <p:cTn id="17" dur="500"/>
                                        <p:tgtEl>
                                          <p:spTgt spid="177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7157"/>
                                        </p:tgtEl>
                                        <p:attrNameLst>
                                          <p:attrName>style.visibility</p:attrName>
                                        </p:attrNameLst>
                                      </p:cBhvr>
                                      <p:to>
                                        <p:strVal val="visible"/>
                                      </p:to>
                                    </p:set>
                                    <p:animEffect transition="in" filter="blinds(horizontal)">
                                      <p:cBhvr>
                                        <p:cTn id="22" dur="500"/>
                                        <p:tgtEl>
                                          <p:spTgt spid="177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7163"/>
                                        </p:tgtEl>
                                        <p:attrNameLst>
                                          <p:attrName>style.visibility</p:attrName>
                                        </p:attrNameLst>
                                      </p:cBhvr>
                                      <p:to>
                                        <p:strVal val="visible"/>
                                      </p:to>
                                    </p:set>
                                    <p:animEffect transition="in" filter="checkerboard(across)">
                                      <p:cBhvr>
                                        <p:cTn id="27" dur="500"/>
                                        <p:tgtEl>
                                          <p:spTgt spid="1771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7166"/>
                                        </p:tgtEl>
                                        <p:attrNameLst>
                                          <p:attrName>style.visibility</p:attrName>
                                        </p:attrNameLst>
                                      </p:cBhvr>
                                      <p:to>
                                        <p:strVal val="visible"/>
                                      </p:to>
                                    </p:set>
                                    <p:animEffect transition="in" filter="checkerboard(across)">
                                      <p:cBhvr>
                                        <p:cTn id="32" dur="500"/>
                                        <p:tgtEl>
                                          <p:spTgt spid="1771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7170"/>
                                        </p:tgtEl>
                                        <p:attrNameLst>
                                          <p:attrName>style.visibility</p:attrName>
                                        </p:attrNameLst>
                                      </p:cBhvr>
                                      <p:to>
                                        <p:strVal val="visible"/>
                                      </p:to>
                                    </p:set>
                                    <p:anim calcmode="lin" valueType="num">
                                      <p:cBhvr additive="base">
                                        <p:cTn id="37" dur="500" fill="hold"/>
                                        <p:tgtEl>
                                          <p:spTgt spid="177170"/>
                                        </p:tgtEl>
                                        <p:attrNameLst>
                                          <p:attrName>ppt_x</p:attrName>
                                        </p:attrNameLst>
                                      </p:cBhvr>
                                      <p:tavLst>
                                        <p:tav tm="0">
                                          <p:val>
                                            <p:strVal val="1+#ppt_w/2"/>
                                          </p:val>
                                        </p:tav>
                                        <p:tav tm="100000">
                                          <p:val>
                                            <p:strVal val="#ppt_x"/>
                                          </p:val>
                                        </p:tav>
                                      </p:tavLst>
                                    </p:anim>
                                    <p:anim calcmode="lin" valueType="num">
                                      <p:cBhvr additive="base">
                                        <p:cTn id="38" dur="500" fill="hold"/>
                                        <p:tgtEl>
                                          <p:spTgt spid="1771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7171"/>
                                        </p:tgtEl>
                                        <p:attrNameLst>
                                          <p:attrName>style.visibility</p:attrName>
                                        </p:attrNameLst>
                                      </p:cBhvr>
                                      <p:to>
                                        <p:strVal val="visible"/>
                                      </p:to>
                                    </p:set>
                                    <p:anim calcmode="lin" valueType="num">
                                      <p:cBhvr additive="base">
                                        <p:cTn id="43" dur="500" fill="hold"/>
                                        <p:tgtEl>
                                          <p:spTgt spid="177171"/>
                                        </p:tgtEl>
                                        <p:attrNameLst>
                                          <p:attrName>ppt_x</p:attrName>
                                        </p:attrNameLst>
                                      </p:cBhvr>
                                      <p:tavLst>
                                        <p:tav tm="0">
                                          <p:val>
                                            <p:strVal val="0-#ppt_w/2"/>
                                          </p:val>
                                        </p:tav>
                                        <p:tav tm="100000">
                                          <p:val>
                                            <p:strVal val="#ppt_x"/>
                                          </p:val>
                                        </p:tav>
                                      </p:tavLst>
                                    </p:anim>
                                    <p:anim calcmode="lin" valueType="num">
                                      <p:cBhvr additive="base">
                                        <p:cTn id="44" dur="500" fill="hold"/>
                                        <p:tgtEl>
                                          <p:spTgt spid="17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P spid="177157" grpId="0" animBg="1"/>
      <p:bldP spid="177162" grpId="0"/>
      <p:bldP spid="177163" grpId="0"/>
      <p:bldP spid="177164" grpId="0"/>
      <p:bldP spid="177166" grpId="0" animBg="1"/>
      <p:bldP spid="177170" grpId="0" animBg="1"/>
      <p:bldP spid="1771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968750" y="1376678"/>
            <a:ext cx="5323839" cy="399287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7960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0" y="427038"/>
            <a:ext cx="8801100" cy="601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600200" y="2895600"/>
            <a:ext cx="1447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2476500"/>
            <a:ext cx="1447800" cy="156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4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228600"/>
            <a:ext cx="7132638"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AutoShape 3"/>
          <p:cNvSpPr>
            <a:spLocks noChangeArrowheads="1"/>
          </p:cNvSpPr>
          <p:nvPr/>
        </p:nvSpPr>
        <p:spPr bwMode="auto">
          <a:xfrm>
            <a:off x="5410200" y="35052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AutoShape 4"/>
          <p:cNvSpPr>
            <a:spLocks noChangeArrowheads="1"/>
          </p:cNvSpPr>
          <p:nvPr/>
        </p:nvSpPr>
        <p:spPr bwMode="auto">
          <a:xfrm>
            <a:off x="5105400" y="42672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AutoShape 5"/>
          <p:cNvSpPr>
            <a:spLocks noChangeArrowheads="1"/>
          </p:cNvSpPr>
          <p:nvPr/>
        </p:nvSpPr>
        <p:spPr bwMode="auto">
          <a:xfrm>
            <a:off x="4572000" y="32004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AutoShape 6"/>
          <p:cNvSpPr>
            <a:spLocks noChangeArrowheads="1"/>
          </p:cNvSpPr>
          <p:nvPr/>
        </p:nvSpPr>
        <p:spPr bwMode="auto">
          <a:xfrm>
            <a:off x="4191000" y="39624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AutoShape 7"/>
          <p:cNvSpPr>
            <a:spLocks noChangeArrowheads="1"/>
          </p:cNvSpPr>
          <p:nvPr/>
        </p:nvSpPr>
        <p:spPr bwMode="auto">
          <a:xfrm>
            <a:off x="3810000" y="47244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AutoShape 8"/>
          <p:cNvSpPr>
            <a:spLocks noChangeArrowheads="1"/>
          </p:cNvSpPr>
          <p:nvPr/>
        </p:nvSpPr>
        <p:spPr bwMode="auto">
          <a:xfrm>
            <a:off x="3048000" y="54864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AutoShape 9"/>
          <p:cNvSpPr>
            <a:spLocks noChangeArrowheads="1"/>
          </p:cNvSpPr>
          <p:nvPr/>
        </p:nvSpPr>
        <p:spPr bwMode="auto">
          <a:xfrm>
            <a:off x="2895600" y="44196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AutoShape 10"/>
          <p:cNvSpPr>
            <a:spLocks noChangeArrowheads="1"/>
          </p:cNvSpPr>
          <p:nvPr/>
        </p:nvSpPr>
        <p:spPr bwMode="auto">
          <a:xfrm>
            <a:off x="3505200" y="3276600"/>
            <a:ext cx="1143000" cy="609600"/>
          </a:xfrm>
          <a:prstGeom prst="parallelogram">
            <a:avLst>
              <a:gd name="adj" fmla="val 46875"/>
            </a:avLst>
          </a:prstGeom>
          <a:noFill/>
          <a:ln w="222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Text Box 11"/>
          <p:cNvSpPr txBox="1">
            <a:spLocks noChangeArrowheads="1"/>
          </p:cNvSpPr>
          <p:nvPr/>
        </p:nvSpPr>
        <p:spPr bwMode="auto">
          <a:xfrm>
            <a:off x="2362200" y="5334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Vermont Forest Ecosystem Management Demonstration Project</a:t>
            </a:r>
          </a:p>
        </p:txBody>
      </p:sp>
    </p:spTree>
    <p:extLst>
      <p:ext uri="{BB962C8B-B14F-4D97-AF65-F5344CB8AC3E}">
        <p14:creationId xmlns:p14="http://schemas.microsoft.com/office/powerpoint/2010/main" val="4009018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cstate="email">
            <a:alphaModFix amt="7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191986"/>
            <a:ext cx="9004300" cy="1143000"/>
          </a:xfrm>
        </p:spPr>
        <p:txBody>
          <a:bodyPr>
            <a:normAutofit fontScale="90000"/>
          </a:bodyPr>
          <a:lstStyle/>
          <a:p>
            <a:pPr algn="r"/>
            <a:r>
              <a:rPr lang="en-US" sz="3600" dirty="0" smtClean="0">
                <a:solidFill>
                  <a:srgbClr val="000000"/>
                </a:solidFill>
              </a:rPr>
              <a:t>Forest Ecosystem Management </a:t>
            </a:r>
            <a:br>
              <a:rPr lang="en-US" sz="3600" dirty="0" smtClean="0">
                <a:solidFill>
                  <a:srgbClr val="000000"/>
                </a:solidFill>
              </a:rPr>
            </a:br>
            <a:r>
              <a:rPr lang="en-US" sz="3600" dirty="0" smtClean="0">
                <a:solidFill>
                  <a:srgbClr val="000000"/>
                </a:solidFill>
              </a:rPr>
              <a:t>Demonstration Project</a:t>
            </a:r>
            <a:endParaRPr lang="en-US" sz="3600" dirty="0">
              <a:solidFill>
                <a:srgbClr val="000000"/>
              </a:solidFill>
            </a:endParaRPr>
          </a:p>
        </p:txBody>
      </p:sp>
      <p:sp>
        <p:nvSpPr>
          <p:cNvPr id="7" name="Content Placeholder 6"/>
          <p:cNvSpPr>
            <a:spLocks noGrp="1"/>
          </p:cNvSpPr>
          <p:nvPr>
            <p:ph idx="1"/>
          </p:nvPr>
        </p:nvSpPr>
        <p:spPr>
          <a:xfrm>
            <a:off x="1998980" y="1334986"/>
            <a:ext cx="6858000" cy="2479436"/>
          </a:xfrm>
        </p:spPr>
        <p:txBody>
          <a:bodyPr>
            <a:normAutofit/>
          </a:bodyPr>
          <a:lstStyle/>
          <a:p>
            <a:pPr marL="0" indent="0">
              <a:buNone/>
            </a:pPr>
            <a:endParaRPr lang="en-US" sz="2400" dirty="0"/>
          </a:p>
          <a:p>
            <a:r>
              <a:rPr lang="en-US" sz="2400" dirty="0" smtClean="0">
                <a:solidFill>
                  <a:srgbClr val="000000"/>
                </a:solidFill>
                <a:effectLst>
                  <a:outerShdw blurRad="50800" dist="38100" dir="13500000" algn="br" rotWithShape="0">
                    <a:prstClr val="black">
                      <a:alpha val="40000"/>
                    </a:prstClr>
                  </a:outerShdw>
                </a:effectLst>
              </a:rPr>
              <a:t>Long-term study testing </a:t>
            </a:r>
            <a:r>
              <a:rPr lang="en-US" sz="2400" dirty="0">
                <a:solidFill>
                  <a:srgbClr val="000000"/>
                </a:solidFill>
                <a:effectLst>
                  <a:outerShdw blurRad="50800" dist="38100" dir="13500000" algn="br" rotWithShape="0">
                    <a:prstClr val="black">
                      <a:alpha val="40000"/>
                    </a:prstClr>
                  </a:outerShdw>
                </a:effectLst>
              </a:rPr>
              <a:t>e</a:t>
            </a:r>
            <a:r>
              <a:rPr lang="en-US" sz="2400" dirty="0" smtClean="0">
                <a:solidFill>
                  <a:srgbClr val="000000"/>
                </a:solidFill>
                <a:effectLst>
                  <a:outerShdw blurRad="50800" dist="38100" dir="13500000" algn="br" rotWithShape="0">
                    <a:prstClr val="black">
                      <a:alpha val="40000"/>
                    </a:prstClr>
                  </a:outerShdw>
                </a:effectLst>
              </a:rPr>
              <a:t>ffects of disturbance-based silvicultural treatments on development of late-successional forest structure and function</a:t>
            </a:r>
            <a:endParaRPr lang="en-US" sz="2400" dirty="0"/>
          </a:p>
          <a:p>
            <a:pPr marL="0" indent="0">
              <a:buNone/>
            </a:pPr>
            <a:endParaRPr lang="en-US" sz="2400" dirty="0"/>
          </a:p>
          <a:p>
            <a:endParaRPr lang="en-US" sz="2400" dirty="0"/>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383047338"/>
              </p:ext>
            </p:extLst>
          </p:nvPr>
        </p:nvGraphicFramePr>
        <p:xfrm>
          <a:off x="542824" y="2761468"/>
          <a:ext cx="8216400" cy="4367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01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3874"/>
            <a:ext cx="9160614" cy="5387565"/>
          </a:xfrm>
          <a:prstGeom prst="rect">
            <a:avLst/>
          </a:prstGeom>
        </p:spPr>
      </p:pic>
      <p:sp>
        <p:nvSpPr>
          <p:cNvPr id="3" name="Title 1"/>
          <p:cNvSpPr txBox="1">
            <a:spLocks/>
          </p:cNvSpPr>
          <p:nvPr/>
        </p:nvSpPr>
        <p:spPr>
          <a:xfrm>
            <a:off x="1221740" y="266938"/>
            <a:ext cx="7404100" cy="7869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00"/>
                </a:solidFill>
              </a:rPr>
              <a:t>Study Sites</a:t>
            </a:r>
            <a:endParaRPr lang="en-US" sz="4000" dirty="0">
              <a:solidFill>
                <a:srgbClr val="FFFF00"/>
              </a:solidFill>
            </a:endParaRPr>
          </a:p>
        </p:txBody>
      </p:sp>
      <p:sp>
        <p:nvSpPr>
          <p:cNvPr id="4" name="5-Point Star 3"/>
          <p:cNvSpPr/>
          <p:nvPr/>
        </p:nvSpPr>
        <p:spPr>
          <a:xfrm>
            <a:off x="6463613" y="2002962"/>
            <a:ext cx="548640" cy="447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6008266" y="2331913"/>
            <a:ext cx="548640" cy="447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3417466" y="2225761"/>
            <a:ext cx="548640" cy="447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12253" y="1500916"/>
            <a:ext cx="2519680" cy="830997"/>
          </a:xfrm>
          <a:prstGeom prst="rect">
            <a:avLst/>
          </a:prstGeom>
          <a:noFill/>
        </p:spPr>
        <p:txBody>
          <a:bodyPr wrap="square" rtlCol="0">
            <a:spAutoFit/>
          </a:bodyPr>
          <a:lstStyle/>
          <a:p>
            <a:r>
              <a:rPr lang="en-US" sz="2400" dirty="0" smtClean="0"/>
              <a:t>Mt. Mansfield State Forest</a:t>
            </a:r>
            <a:endParaRPr lang="en-US" sz="2400" dirty="0"/>
          </a:p>
        </p:txBody>
      </p:sp>
      <p:sp>
        <p:nvSpPr>
          <p:cNvPr id="8" name="TextBox 7"/>
          <p:cNvSpPr txBox="1"/>
          <p:nvPr/>
        </p:nvSpPr>
        <p:spPr>
          <a:xfrm>
            <a:off x="5872480" y="2794424"/>
            <a:ext cx="2641600" cy="830997"/>
          </a:xfrm>
          <a:prstGeom prst="rect">
            <a:avLst/>
          </a:prstGeom>
          <a:noFill/>
        </p:spPr>
        <p:txBody>
          <a:bodyPr wrap="square" rtlCol="0">
            <a:spAutoFit/>
          </a:bodyPr>
          <a:lstStyle/>
          <a:p>
            <a:r>
              <a:rPr lang="en-US" sz="2400" dirty="0" smtClean="0"/>
              <a:t>UVM  Jericho Research Forest</a:t>
            </a:r>
            <a:endParaRPr lang="en-US" sz="2400" dirty="0"/>
          </a:p>
        </p:txBody>
      </p:sp>
      <p:sp>
        <p:nvSpPr>
          <p:cNvPr id="9" name="TextBox 8"/>
          <p:cNvSpPr txBox="1"/>
          <p:nvPr/>
        </p:nvSpPr>
        <p:spPr>
          <a:xfrm>
            <a:off x="1246693" y="1810262"/>
            <a:ext cx="2987040" cy="830997"/>
          </a:xfrm>
          <a:prstGeom prst="rect">
            <a:avLst/>
          </a:prstGeom>
          <a:noFill/>
        </p:spPr>
        <p:txBody>
          <a:bodyPr wrap="square" rtlCol="0">
            <a:spAutoFit/>
          </a:bodyPr>
          <a:lstStyle/>
          <a:p>
            <a:r>
              <a:rPr lang="en-US" sz="2400" dirty="0" smtClean="0"/>
              <a:t>Paul Smiths College (FERDA)</a:t>
            </a:r>
            <a:endParaRPr lang="en-US" sz="2400" dirty="0"/>
          </a:p>
        </p:txBody>
      </p:sp>
    </p:spTree>
    <p:extLst>
      <p:ext uri="{BB962C8B-B14F-4D97-AF65-F5344CB8AC3E}">
        <p14:creationId xmlns:p14="http://schemas.microsoft.com/office/powerpoint/2010/main" val="46162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31010</TotalTime>
  <Words>873</Words>
  <Application>Microsoft Office PowerPoint</Application>
  <PresentationFormat>On-screen Show (4:3)</PresentationFormat>
  <Paragraphs>114</Paragraphs>
  <Slides>20</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Times New Roman</vt: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Forest Ecosystem Management  Demonstration Project</vt:lpstr>
      <vt:lpstr>PowerPoint Presentation</vt:lpstr>
      <vt:lpstr>PowerPoint Presentation</vt:lpstr>
      <vt:lpstr>Emulating Natural Disturbances</vt:lpstr>
      <vt:lpstr>PowerPoint Presentation</vt:lpstr>
      <vt:lpstr>PowerPoint Presentation</vt:lpstr>
      <vt:lpstr>PowerPoint Presentation</vt:lpstr>
      <vt:lpstr>Carbon stocks 10-years post-harvest: Difference compared to simulated “No Harvest” baseline</vt:lpstr>
      <vt:lpstr>Carbon Management Implications</vt:lpstr>
      <vt:lpstr>PowerPoint Presentation</vt:lpstr>
      <vt:lpstr>PowerPoint Presentation</vt:lpstr>
      <vt:lpstr>PowerPoint Presentation</vt:lpstr>
      <vt:lpstr>Acknowledgements</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Northern Hardwood Forests for Carbon Storage</dc:title>
  <dc:creator>Sarah Ford</dc:creator>
  <cp:lastModifiedBy>Jim Duncan</cp:lastModifiedBy>
  <cp:revision>278</cp:revision>
  <dcterms:created xsi:type="dcterms:W3CDTF">2014-09-17T20:00:59Z</dcterms:created>
  <dcterms:modified xsi:type="dcterms:W3CDTF">2015-12-18T16:39:36Z</dcterms:modified>
</cp:coreProperties>
</file>