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6" r:id="rId5"/>
    <p:sldId id="267" r:id="rId6"/>
    <p:sldId id="265" r:id="rId7"/>
    <p:sldId id="257" r:id="rId8"/>
    <p:sldId id="258" r:id="rId9"/>
    <p:sldId id="259" r:id="rId10"/>
    <p:sldId id="264" r:id="rId11"/>
    <p:sldId id="269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5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50DDE-9D10-4FF5-8F57-F34E590046A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B8E3-21AA-4CAC-A0BF-C851C78A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3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62572"/>
            <a:ext cx="4430332" cy="2295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544" y="9000"/>
            <a:ext cx="4842456" cy="6848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8789"/>
            <a:ext cx="4301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Soils..</a:t>
            </a:r>
          </a:p>
          <a:p>
            <a:pPr algn="ctr"/>
            <a:r>
              <a:rPr lang="en-US" sz="2800" dirty="0" smtClean="0"/>
              <a:t>..and the </a:t>
            </a:r>
            <a:r>
              <a:rPr lang="en-US" sz="2800" i="1" dirty="0" smtClean="0"/>
              <a:t>Audacity</a:t>
            </a:r>
            <a:r>
              <a:rPr lang="en-US" sz="2800" dirty="0" smtClean="0"/>
              <a:t> of the </a:t>
            </a:r>
          </a:p>
          <a:p>
            <a:pPr algn="ctr"/>
            <a:r>
              <a:rPr lang="en-US" sz="2800" b="1" dirty="0" smtClean="0"/>
              <a:t>Vermont Monitoring Coop.</a:t>
            </a:r>
          </a:p>
          <a:p>
            <a:pPr algn="ctr"/>
            <a:endParaRPr lang="en-US" sz="2800" dirty="0"/>
          </a:p>
          <a:p>
            <a:pPr algn="ctr"/>
            <a:r>
              <a:rPr lang="en-US" sz="2400" dirty="0" smtClean="0"/>
              <a:t>Scott W. Bailey</a:t>
            </a:r>
          </a:p>
          <a:p>
            <a:pPr algn="ctr"/>
            <a:r>
              <a:rPr lang="en-US" sz="2400" dirty="0" smtClean="0"/>
              <a:t>USFS, Northern Research Station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55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032" y="3557238"/>
            <a:ext cx="3954967" cy="2966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76" y="0"/>
            <a:ext cx="9144000" cy="3746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5" y="3862419"/>
            <a:ext cx="5090730" cy="2545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857" y="2313490"/>
            <a:ext cx="1219306" cy="634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9032" y="3710842"/>
            <a:ext cx="20413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Thom Villars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457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548" y="1485486"/>
            <a:ext cx="8770512" cy="5372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79" y="528033"/>
            <a:ext cx="8770513" cy="15573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755" y="0"/>
            <a:ext cx="5306097" cy="425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34855" y="3917699"/>
            <a:ext cx="309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http://www.uvm.edu/~nesmc/</a:t>
            </a:r>
          </a:p>
        </p:txBody>
      </p:sp>
    </p:spTree>
    <p:extLst>
      <p:ext uri="{BB962C8B-B14F-4D97-AF65-F5344CB8AC3E}">
        <p14:creationId xmlns:p14="http://schemas.microsoft.com/office/powerpoint/2010/main" val="39771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847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6980" y="2975113"/>
            <a:ext cx="5565914" cy="3882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130" y="6086999"/>
            <a:ext cx="1219306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774" y="75667"/>
            <a:ext cx="596432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Happy 25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Anniversary VMC!</a:t>
            </a:r>
          </a:p>
          <a:p>
            <a:pPr algn="ctr"/>
            <a:r>
              <a:rPr lang="en-US" sz="2000" b="1" dirty="0" smtClean="0"/>
              <a:t>Long-term Soil Monitoring Project 2002 – 2015 </a:t>
            </a:r>
            <a:r>
              <a:rPr lang="en-US" sz="2000" b="1" dirty="0" smtClean="0">
                <a:sym typeface="Wingdings" panose="05000000000000000000" pitchFamily="2" charset="2"/>
              </a:rPr>
              <a:t></a:t>
            </a:r>
            <a:r>
              <a:rPr lang="en-US" sz="2000" b="1" dirty="0" smtClean="0"/>
              <a:t>2202</a:t>
            </a:r>
          </a:p>
          <a:p>
            <a:pPr algn="ctr"/>
            <a:r>
              <a:rPr lang="en-US" sz="2800" b="1" i="1" dirty="0" smtClean="0"/>
              <a:t>Save the Date: 2017 next sampling</a:t>
            </a:r>
            <a:endParaRPr lang="en-US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22519" y="1447001"/>
            <a:ext cx="8577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Sandy Wilmot* </a:t>
            </a:r>
            <a:r>
              <a:rPr lang="en-US" dirty="0" smtClean="0"/>
              <a:t>(VT-ANR), Carl Waite (VMC), Jim Duncan (VMC), </a:t>
            </a:r>
            <a:r>
              <a:rPr lang="en-US" b="1" dirty="0" smtClean="0">
                <a:solidFill>
                  <a:srgbClr val="FF0000"/>
                </a:solidFill>
              </a:rPr>
              <a:t>Thom Villars* </a:t>
            </a:r>
            <a:r>
              <a:rPr lang="en-US" dirty="0" smtClean="0"/>
              <a:t>(NRCS),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Nancy Burt* </a:t>
            </a:r>
            <a:r>
              <a:rPr lang="en-US" dirty="0" smtClean="0"/>
              <a:t>(GMNF</a:t>
            </a:r>
            <a:r>
              <a:rPr lang="en-US" dirty="0"/>
              <a:t>), Angie </a:t>
            </a:r>
            <a:r>
              <a:rPr lang="en-US" dirty="0" smtClean="0"/>
              <a:t>Quintana-Jones (GMNF), </a:t>
            </a:r>
            <a:r>
              <a:rPr lang="en-US" b="1" dirty="0" smtClean="0">
                <a:solidFill>
                  <a:srgbClr val="FF0000"/>
                </a:solidFill>
              </a:rPr>
              <a:t>Don Ross* </a:t>
            </a:r>
            <a:r>
              <a:rPr lang="en-US" dirty="0" smtClean="0"/>
              <a:t>(UVM), </a:t>
            </a:r>
            <a:r>
              <a:rPr lang="en-US" b="1" dirty="0" smtClean="0">
                <a:solidFill>
                  <a:srgbClr val="FF0000"/>
                </a:solidFill>
              </a:rPr>
              <a:t>Deane Wang* </a:t>
            </a:r>
            <a:r>
              <a:rPr lang="en-US" dirty="0" smtClean="0"/>
              <a:t>(UVM</a:t>
            </a:r>
            <a:r>
              <a:rPr lang="en-US" dirty="0"/>
              <a:t>), </a:t>
            </a:r>
            <a:r>
              <a:rPr lang="en-US" dirty="0" smtClean="0"/>
              <a:t>Jamie Shanley (USGS), </a:t>
            </a:r>
            <a:r>
              <a:rPr lang="en-US" b="1" dirty="0" smtClean="0">
                <a:solidFill>
                  <a:srgbClr val="FF0000"/>
                </a:solidFill>
              </a:rPr>
              <a:t>Scott Bailey* </a:t>
            </a:r>
            <a:r>
              <a:rPr lang="en-US" dirty="0" smtClean="0"/>
              <a:t>(FS-NRS)                    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*founding participants</a:t>
            </a:r>
            <a:r>
              <a:rPr lang="en-US" dirty="0" smtClean="0"/>
              <a:t> </a:t>
            </a:r>
            <a:r>
              <a:rPr lang="en-US" b="1" dirty="0" smtClean="0"/>
              <a:t>………and into the future…………..???</a:t>
            </a:r>
            <a:endParaRPr lang="en-US" b="1" dirty="0"/>
          </a:p>
        </p:txBody>
      </p:sp>
      <p:pic>
        <p:nvPicPr>
          <p:cNvPr id="5" name="Picture 155" descr="NRCSlogo-black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139" y="5095079"/>
            <a:ext cx="3295725" cy="11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937" y="2813935"/>
            <a:ext cx="4193916" cy="154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51" y="4590368"/>
            <a:ext cx="2035488" cy="2267632"/>
          </a:xfrm>
          <a:prstGeom prst="rect">
            <a:avLst/>
          </a:prstGeom>
        </p:spPr>
      </p:pic>
      <p:pic>
        <p:nvPicPr>
          <p:cNvPr id="8" name="Picture 9" descr="USGSlogo_positiv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95" y="5095079"/>
            <a:ext cx="3409932" cy="125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44" y="2670784"/>
            <a:ext cx="2817652" cy="212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6284"/>
            <a:ext cx="7402287" cy="55517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306285"/>
          </a:xfrm>
          <a:prstGeom prst="rect">
            <a:avLst/>
          </a:prstGeom>
        </p:spPr>
      </p:pic>
      <p:sp>
        <p:nvSpPr>
          <p:cNvPr id="3" name="Explosion 2 2"/>
          <p:cNvSpPr/>
          <p:nvPr/>
        </p:nvSpPr>
        <p:spPr>
          <a:xfrm>
            <a:off x="6600579" y="4803505"/>
            <a:ext cx="2453269" cy="1750741"/>
          </a:xfrm>
          <a:prstGeom prst="irregularSeal2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Clean Air Act 1963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5504" y="1918952"/>
            <a:ext cx="143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UND002</a:t>
            </a:r>
          </a:p>
          <a:p>
            <a:r>
              <a:rPr lang="en-US" b="1" dirty="0" smtClean="0"/>
              <a:t>Underhill, VT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46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538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72744"/>
            <a:ext cx="9144001" cy="4385256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6568068" y="5011523"/>
            <a:ext cx="2453269" cy="1750741"/>
          </a:xfrm>
          <a:prstGeom prst="irregularSeal2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Clean Water Act 1972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Scott\Desktop\2238192040_9b577c13d9_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401912"/>
            <a:ext cx="5181600" cy="3456087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73461"/>
            <a:ext cx="396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would Earth be like without Soil?</a:t>
            </a:r>
          </a:p>
          <a:p>
            <a:endParaRPr lang="en-US" sz="1000" b="1" dirty="0" smtClean="0"/>
          </a:p>
          <a:p>
            <a:r>
              <a:rPr lang="en-US" sz="2800" b="1" dirty="0" smtClean="0"/>
              <a:t>…Like turning the clock back to the Silurian? (~425 million years ago)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2290" y="267359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 land: primitive </a:t>
            </a:r>
            <a:r>
              <a:rPr lang="en-US" b="1" dirty="0" err="1" smtClean="0"/>
              <a:t>clubmosses</a:t>
            </a:r>
            <a:r>
              <a:rPr lang="en-US" b="1" dirty="0" smtClean="0"/>
              <a:t>, mostly confined to semi-aquatic habitats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2290" y="3919990"/>
            <a:ext cx="324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Most of life confined to the sea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9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402" y="0"/>
            <a:ext cx="6248598" cy="4690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402" y="-33454"/>
            <a:ext cx="624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Soils have been developing in Vermont for 10,000+ years.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810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Challenges in Monitoring Soil Quality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1698976"/>
            <a:ext cx="2895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oils change slowly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oils are complex, heterogeneous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soils are alive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767" y="4724068"/>
            <a:ext cx="3271234" cy="2133932"/>
          </a:xfrm>
          <a:prstGeom prst="rect">
            <a:avLst/>
          </a:prstGeom>
        </p:spPr>
      </p:pic>
      <p:pic>
        <p:nvPicPr>
          <p:cNvPr id="1026" name="Picture 2" descr="http://www.soybeanresearchinfo.com/diseases/scnpics/scn_check_root_l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24068"/>
            <a:ext cx="2828815" cy="212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85" t="2015"/>
          <a:stretch/>
        </p:blipFill>
        <p:spPr>
          <a:xfrm>
            <a:off x="2895401" y="4724068"/>
            <a:ext cx="2917383" cy="21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15" y="74679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The Vision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8" y="1275008"/>
            <a:ext cx="6069834" cy="4021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7362" y="898230"/>
            <a:ext cx="29666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</a:t>
            </a:r>
            <a:r>
              <a:rPr lang="en-US" sz="2400" b="1" dirty="0" smtClean="0"/>
              <a:t>ecovery from cultural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</a:t>
            </a:r>
            <a:r>
              <a:rPr lang="en-US" sz="2400" b="1" dirty="0" smtClean="0"/>
              <a:t>ustainability of nutrient supplies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fate of pollutant metals (Hg, </a:t>
            </a:r>
            <a:r>
              <a:rPr lang="en-US" sz="2400" b="1" dirty="0" err="1" smtClean="0"/>
              <a:t>Pb</a:t>
            </a:r>
            <a:r>
              <a:rPr lang="en-US" sz="2400" b="1" dirty="0" smtClean="0"/>
              <a:t>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</a:t>
            </a:r>
            <a:r>
              <a:rPr lang="en-US" sz="2400" b="1" dirty="0" smtClean="0"/>
              <a:t>hanging carbon storage as climate warms, forests age…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07528" y="5514878"/>
            <a:ext cx="606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Launched: Proctor </a:t>
            </a:r>
            <a:r>
              <a:rPr lang="en-US" b="1" dirty="0"/>
              <a:t>Maple Research </a:t>
            </a:r>
            <a:r>
              <a:rPr lang="en-US" b="1" dirty="0" smtClean="0"/>
              <a:t>Center,  </a:t>
            </a:r>
            <a:r>
              <a:rPr lang="en-US" b="1" dirty="0"/>
              <a:t>April 29</a:t>
            </a:r>
            <a:r>
              <a:rPr lang="en-US" b="1" dirty="0" smtClean="0"/>
              <a:t>, 1998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92579" y="4714659"/>
            <a:ext cx="22797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Sandy Wilmot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923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45" t="2773" r="7041" b="1453"/>
          <a:stretch/>
        </p:blipFill>
        <p:spPr>
          <a:xfrm>
            <a:off x="0" y="564147"/>
            <a:ext cx="9144000" cy="57045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276" y="101312"/>
            <a:ext cx="833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Thom Villars et al. 2005 Soil Science Society of America Annual Meeting, Salt Lake 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99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56" y="193183"/>
            <a:ext cx="4104572" cy="6490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180" y="2859558"/>
            <a:ext cx="4687910" cy="310041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456090" y="476966"/>
            <a:ext cx="3863661" cy="2382592"/>
          </a:xfrm>
          <a:prstGeom prst="wedgeEllipseCallout">
            <a:avLst>
              <a:gd name="adj1" fmla="val 8339"/>
              <a:gd name="adj2" fmla="val 76268"/>
            </a:avLst>
          </a:prstGeom>
          <a:solidFill>
            <a:schemeClr val="accent1">
              <a:lumMod val="20000"/>
              <a:lumOff val="8000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Wow, the audacity of it!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334" y="2987899"/>
            <a:ext cx="4188443" cy="37670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80" y="0"/>
            <a:ext cx="9156880" cy="3235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52" y="3431308"/>
            <a:ext cx="4664959" cy="3323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115" y="1"/>
            <a:ext cx="1216932" cy="631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5334" y="3235679"/>
            <a:ext cx="155055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Don Ross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16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264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Bailey</dc:creator>
  <cp:lastModifiedBy>Jim Duncan</cp:lastModifiedBy>
  <cp:revision>32</cp:revision>
  <dcterms:created xsi:type="dcterms:W3CDTF">2015-12-03T20:28:13Z</dcterms:created>
  <dcterms:modified xsi:type="dcterms:W3CDTF">2015-12-17T21:10:01Z</dcterms:modified>
</cp:coreProperties>
</file>