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9" r:id="rId2"/>
    <p:sldId id="261" r:id="rId3"/>
    <p:sldId id="272" r:id="rId4"/>
    <p:sldId id="273" r:id="rId5"/>
    <p:sldId id="276" r:id="rId6"/>
    <p:sldId id="262" r:id="rId7"/>
    <p:sldId id="275" r:id="rId8"/>
    <p:sldId id="263" r:id="rId9"/>
    <p:sldId id="277" r:id="rId10"/>
    <p:sldId id="267" r:id="rId11"/>
    <p:sldId id="278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2832F5-EA01-48E5-B403-87E193F50680}">
          <p14:sldIdLst>
            <p14:sldId id="259"/>
          </p14:sldIdLst>
        </p14:section>
        <p14:section name="Project Overview" id="{087866C3-7028-482C-8D34-6BF5363FBD75}">
          <p14:sldIdLst>
            <p14:sldId id="261"/>
          </p14:sldIdLst>
        </p14:section>
        <p14:section name="Status Update" id="{521DEF98-8796-4632-831A-16252E9A6054}">
          <p14:sldIdLst>
            <p14:sldId id="272"/>
            <p14:sldId id="273"/>
            <p14:sldId id="276"/>
            <p14:sldId id="262"/>
            <p14:sldId id="275"/>
            <p14:sldId id="263"/>
            <p14:sldId id="277"/>
          </p14:sldIdLst>
        </p14:section>
        <p14:section name="Timeline" id="{CF24EBA6-C924-424D-AC31-A4B9992A87E0}">
          <p14:sldIdLst/>
        </p14:section>
        <p14:section name="Next Steps and Action Items" id="{C24C98EC-938D-4034-8DB8-5E8DBF16E3CB}">
          <p14:sldIdLst>
            <p14:sldId id="267"/>
            <p14:sldId id="278"/>
            <p14:sldId id="280"/>
          </p14:sldIdLst>
        </p14:section>
        <p14:section name="Appendix" id="{E35CCD6A-2288-476E-BC93-C75323AE1F3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35" autoAdjust="0"/>
    <p:restoredTop sz="88187" autoAdjust="0"/>
  </p:normalViewPr>
  <p:slideViewPr>
    <p:cSldViewPr>
      <p:cViewPr varScale="1">
        <p:scale>
          <a:sx n="75" d="100"/>
          <a:sy n="75" d="100"/>
        </p:scale>
        <p:origin x="-946" y="-72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Elevation Distribution of LEMP Plots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data!$C$2:$C$21</c:f>
              <c:strCache>
                <c:ptCount val="20"/>
                <c:pt idx="0">
                  <c:v>ONH</c:v>
                </c:pt>
                <c:pt idx="1">
                  <c:v>HNH</c:v>
                </c:pt>
                <c:pt idx="2">
                  <c:v>ONH</c:v>
                </c:pt>
                <c:pt idx="3">
                  <c:v>HNH</c:v>
                </c:pt>
                <c:pt idx="4">
                  <c:v>NH</c:v>
                </c:pt>
                <c:pt idx="5">
                  <c:v>NH</c:v>
                </c:pt>
                <c:pt idx="6">
                  <c:v>NH</c:v>
                </c:pt>
                <c:pt idx="7">
                  <c:v>SNH</c:v>
                </c:pt>
                <c:pt idx="8">
                  <c:v>NH</c:v>
                </c:pt>
                <c:pt idx="9">
                  <c:v>SPF</c:v>
                </c:pt>
                <c:pt idx="10">
                  <c:v>NH</c:v>
                </c:pt>
                <c:pt idx="11">
                  <c:v>NH</c:v>
                </c:pt>
                <c:pt idx="12">
                  <c:v>NH</c:v>
                </c:pt>
                <c:pt idx="13">
                  <c:v>YBRS</c:v>
                </c:pt>
                <c:pt idx="14">
                  <c:v>NH</c:v>
                </c:pt>
                <c:pt idx="15">
                  <c:v>NH</c:v>
                </c:pt>
                <c:pt idx="16">
                  <c:v>NH</c:v>
                </c:pt>
                <c:pt idx="17">
                  <c:v>YBRS</c:v>
                </c:pt>
                <c:pt idx="18">
                  <c:v>NH</c:v>
                </c:pt>
                <c:pt idx="19">
                  <c:v>F</c:v>
                </c:pt>
              </c:strCache>
            </c:strRef>
          </c:cat>
          <c:val>
            <c:numRef>
              <c:f>data!$D$2:$D$21</c:f>
              <c:numCache>
                <c:formatCode>General</c:formatCode>
                <c:ptCount val="20"/>
                <c:pt idx="0">
                  <c:v>242</c:v>
                </c:pt>
                <c:pt idx="1">
                  <c:v>350</c:v>
                </c:pt>
                <c:pt idx="2">
                  <c:v>350</c:v>
                </c:pt>
                <c:pt idx="3">
                  <c:v>450</c:v>
                </c:pt>
                <c:pt idx="4">
                  <c:v>478</c:v>
                </c:pt>
                <c:pt idx="5">
                  <c:v>506</c:v>
                </c:pt>
                <c:pt idx="6">
                  <c:v>588</c:v>
                </c:pt>
                <c:pt idx="7">
                  <c:v>624</c:v>
                </c:pt>
                <c:pt idx="8">
                  <c:v>640</c:v>
                </c:pt>
                <c:pt idx="9">
                  <c:v>670</c:v>
                </c:pt>
                <c:pt idx="10">
                  <c:v>675</c:v>
                </c:pt>
                <c:pt idx="11">
                  <c:v>685</c:v>
                </c:pt>
                <c:pt idx="12">
                  <c:v>724</c:v>
                </c:pt>
                <c:pt idx="13">
                  <c:v>730</c:v>
                </c:pt>
                <c:pt idx="14">
                  <c:v>732</c:v>
                </c:pt>
                <c:pt idx="15">
                  <c:v>760</c:v>
                </c:pt>
                <c:pt idx="16">
                  <c:v>795</c:v>
                </c:pt>
                <c:pt idx="17">
                  <c:v>870</c:v>
                </c:pt>
                <c:pt idx="18">
                  <c:v>894</c:v>
                </c:pt>
                <c:pt idx="19">
                  <c:v>1136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02720"/>
        <c:axId val="22304640"/>
      </c:barChart>
      <c:catAx>
        <c:axId val="22302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Natural Communities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22304640"/>
        <c:crosses val="autoZero"/>
        <c:auto val="1"/>
        <c:lblAlgn val="ctr"/>
        <c:lblOffset val="100"/>
        <c:noMultiLvlLbl val="0"/>
      </c:catAx>
      <c:valAx>
        <c:axId val="22304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Elevation 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2302720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pivots!$B$11</c:f>
              <c:strCache>
                <c:ptCount val="1"/>
                <c:pt idx="0">
                  <c:v># sites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BBC903"/>
              </a:solidFill>
            </c:spPr>
          </c:dPt>
          <c:dPt>
            <c:idx val="5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cat>
            <c:strRef>
              <c:f>pivots!$A$12:$A$18</c:f>
              <c:strCache>
                <c:ptCount val="7"/>
                <c:pt idx="0">
                  <c:v>Red Oak-Northern Hardwoods</c:v>
                </c:pt>
                <c:pt idx="1">
                  <c:v>Hemlock-Northern Hardwoods</c:v>
                </c:pt>
                <c:pt idx="2">
                  <c:v>Northern Hardwoods</c:v>
                </c:pt>
                <c:pt idx="3">
                  <c:v>Red Spruce-Northern Hardwoods</c:v>
                </c:pt>
                <c:pt idx="4">
                  <c:v>Montane Yellow Birch-Red Spruce</c:v>
                </c:pt>
                <c:pt idx="5">
                  <c:v>Montane Spruce-Fir</c:v>
                </c:pt>
                <c:pt idx="6">
                  <c:v>Montane Fir</c:v>
                </c:pt>
              </c:strCache>
            </c:strRef>
          </c:cat>
          <c:val>
            <c:numRef>
              <c:f>pivots!$B$12:$B$18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11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9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Long-term Ecosystem Monitoring Project</a:t>
            </a:r>
            <a:br>
              <a:rPr lang="en-US" dirty="0" smtClean="0"/>
            </a:br>
            <a:r>
              <a:rPr lang="en-US" dirty="0" smtClean="0"/>
              <a:t>Status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46926" y="1371600"/>
            <a:ext cx="5275052" cy="762000"/>
          </a:xfrm>
        </p:spPr>
        <p:txBody>
          <a:bodyPr/>
          <a:lstStyle/>
          <a:p>
            <a:r>
              <a:rPr lang="en-US" dirty="0" smtClean="0"/>
              <a:t>Diane Burbank</a:t>
            </a:r>
          </a:p>
          <a:p>
            <a:r>
              <a:rPr lang="en-US" dirty="0" smtClean="0"/>
              <a:t>December 11, 2014</a:t>
            </a:r>
            <a:endParaRPr lang="en-US" dirty="0"/>
          </a:p>
        </p:txBody>
      </p:sp>
      <p:pic>
        <p:nvPicPr>
          <p:cNvPr id="1028" name="Picture 4" descr="O:\NFS\GreenMountainFingerLakes\Program\2500WatershedAirMgmt\2550SoilMgmt\Long Term Monitoring Projects\Pictures\2008_field_operations\IMG_199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54741"/>
            <a:ext cx="20574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222871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91839"/>
            <a:ext cx="2110337" cy="152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83" y="5874499"/>
            <a:ext cx="1054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137" y="5613061"/>
            <a:ext cx="9144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5410200" cy="914400"/>
          </a:xfrm>
        </p:spPr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5181600" cy="4724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Re-sampling scheduled to start in 2018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Lessons Learned/Challenges</a:t>
            </a:r>
          </a:p>
          <a:p>
            <a:pPr lvl="1"/>
            <a:r>
              <a:rPr lang="en-US" dirty="0" smtClean="0"/>
              <a:t>VYCC contribution valuable; safety</a:t>
            </a:r>
          </a:p>
          <a:p>
            <a:pPr lvl="1"/>
            <a:r>
              <a:rPr lang="en-US" dirty="0" smtClean="0"/>
              <a:t>Collaboration among participants valuable</a:t>
            </a:r>
          </a:p>
          <a:p>
            <a:pPr lvl="1"/>
            <a:r>
              <a:rPr lang="en-US" dirty="0" smtClean="0"/>
              <a:t>Schedule coordination very difficult internally</a:t>
            </a:r>
          </a:p>
          <a:p>
            <a:pPr lvl="1"/>
            <a:r>
              <a:rPr lang="en-US" dirty="0" smtClean="0"/>
              <a:t>Missing data</a:t>
            </a:r>
          </a:p>
          <a:p>
            <a:pPr lvl="1"/>
            <a:r>
              <a:rPr lang="en-US" dirty="0" smtClean="0"/>
              <a:t>Lack of analysis and electronic storage</a:t>
            </a:r>
          </a:p>
          <a:p>
            <a:pPr lvl="1"/>
            <a:r>
              <a:rPr lang="en-US" dirty="0" smtClean="0"/>
              <a:t>Soil sampling design will run out of room</a:t>
            </a:r>
          </a:p>
          <a:p>
            <a:pPr lvl="1"/>
            <a:r>
              <a:rPr lang="en-US" dirty="0" smtClean="0"/>
              <a:t>Unable to conduct additional desired sampling – e.g. tree ring, foliar analyses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14400"/>
            <a:ext cx="3086100" cy="5257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5410200" cy="914400"/>
          </a:xfrm>
        </p:spPr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5181600" cy="4724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Next steps</a:t>
            </a:r>
          </a:p>
          <a:p>
            <a:pPr lvl="1"/>
            <a:r>
              <a:rPr lang="en-US" sz="2000" dirty="0" smtClean="0"/>
              <a:t>Ensure long-term project viability</a:t>
            </a:r>
          </a:p>
          <a:p>
            <a:pPr lvl="2"/>
            <a:r>
              <a:rPr lang="en-US" sz="1800" dirty="0" smtClean="0"/>
              <a:t>Maintain partnerships</a:t>
            </a:r>
          </a:p>
          <a:p>
            <a:pPr lvl="2"/>
            <a:r>
              <a:rPr lang="en-US" sz="1800" dirty="0" smtClean="0"/>
              <a:t>Solve data/sample storage issue</a:t>
            </a:r>
          </a:p>
          <a:p>
            <a:pPr lvl="2"/>
            <a:r>
              <a:rPr lang="en-US" sz="1800" dirty="0" smtClean="0"/>
              <a:t>Develop funding strategy before 2018</a:t>
            </a:r>
          </a:p>
          <a:p>
            <a:pPr lvl="1"/>
            <a:r>
              <a:rPr lang="en-US" sz="2000" dirty="0" smtClean="0"/>
              <a:t>Address missing data issue</a:t>
            </a:r>
          </a:p>
          <a:p>
            <a:pPr lvl="2"/>
            <a:r>
              <a:rPr lang="en-US" sz="1800" dirty="0" smtClean="0"/>
              <a:t>Gather missing data or defer to next sample period</a:t>
            </a:r>
          </a:p>
          <a:p>
            <a:pPr lvl="2"/>
            <a:r>
              <a:rPr lang="en-US" sz="1800" dirty="0" smtClean="0"/>
              <a:t>Re-evaluate approach to gathering tree, sapling, down woody material, and lichen data.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14400"/>
            <a:ext cx="3086100" cy="5257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070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i="1" dirty="0"/>
              <a:t>Better information </a:t>
            </a:r>
            <a:r>
              <a:rPr lang="en-US" altLang="en-US" sz="4000" i="1" dirty="0">
                <a:sym typeface="Wingdings" pitchFamily="2" charset="2"/>
              </a:rPr>
              <a:t> Better land management  Healthier ecosystems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3200" i="1" dirty="0" smtClean="0">
                <a:sym typeface="Wingdings" pitchFamily="2" charset="2"/>
              </a:rPr>
              <a:t/>
            </a:r>
            <a:br>
              <a:rPr lang="en-US" altLang="en-US" sz="3200" i="1" dirty="0" smtClean="0">
                <a:sym typeface="Wingdings" pitchFamily="2" charset="2"/>
              </a:rPr>
            </a:br>
            <a:r>
              <a:rPr lang="en-US" altLang="en-US" sz="3200" i="1" dirty="0" smtClean="0">
                <a:sym typeface="Wingdings" pitchFamily="2" charset="2"/>
              </a:rPr>
              <a:t/>
            </a:r>
            <a:br>
              <a:rPr lang="en-US" altLang="en-US" sz="3200" i="1" dirty="0" smtClean="0">
                <a:sym typeface="Wingdings" pitchFamily="2" charset="2"/>
              </a:rPr>
            </a:br>
            <a:endParaRPr lang="en-US" altLang="en-US" sz="3200" i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2895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Quantify </a:t>
            </a:r>
            <a:r>
              <a:rPr lang="en-US" altLang="en-US" sz="2800" dirty="0"/>
              <a:t>baseline and environmental trends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Adaptive management</a:t>
            </a:r>
          </a:p>
          <a:p>
            <a:pPr eaLnBrk="1" hangingPunct="1"/>
            <a:r>
              <a:rPr lang="en-US" altLang="en-US" sz="2800" dirty="0" smtClean="0"/>
              <a:t>Contribute data to regional databases </a:t>
            </a:r>
          </a:p>
          <a:p>
            <a:pPr eaLnBrk="1" hangingPunct="1"/>
            <a:r>
              <a:rPr lang="en-US" altLang="en-US" sz="2800" dirty="0" smtClean="0"/>
              <a:t>Contribute to the science</a:t>
            </a:r>
          </a:p>
        </p:txBody>
      </p:sp>
    </p:spTree>
    <p:extLst>
      <p:ext uri="{BB962C8B-B14F-4D97-AF65-F5344CB8AC3E}">
        <p14:creationId xmlns:p14="http://schemas.microsoft.com/office/powerpoint/2010/main" val="17192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/>
          <a:lstStyle/>
          <a:p>
            <a:r>
              <a:rPr lang="en-US" dirty="0" smtClean="0"/>
              <a:t>LEMP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Long-term effects of broad-scale environmental changes</a:t>
            </a:r>
          </a:p>
          <a:p>
            <a:r>
              <a:rPr lang="en-US" dirty="0" smtClean="0"/>
              <a:t>50-year </a:t>
            </a:r>
            <a:r>
              <a:rPr lang="en-US" dirty="0"/>
              <a:t>monitoring effort</a:t>
            </a:r>
          </a:p>
          <a:p>
            <a:r>
              <a:rPr lang="en-US" dirty="0" smtClean="0"/>
              <a:t>20 plots sampled every 10 years</a:t>
            </a:r>
          </a:p>
          <a:p>
            <a:r>
              <a:rPr lang="en-US" dirty="0" smtClean="0"/>
              <a:t>Sampling of soil, vegetation, lichen, and down woody material</a:t>
            </a:r>
          </a:p>
          <a:p>
            <a:r>
              <a:rPr lang="en-US" dirty="0" smtClean="0"/>
              <a:t>GMNF Partners include</a:t>
            </a:r>
          </a:p>
          <a:p>
            <a:pPr lvl="1"/>
            <a:r>
              <a:rPr lang="en-US" dirty="0" smtClean="0"/>
              <a:t>USFS Northern Research Station</a:t>
            </a:r>
          </a:p>
          <a:p>
            <a:pPr lvl="1"/>
            <a:r>
              <a:rPr lang="en-US" dirty="0" smtClean="0"/>
              <a:t>Natural Resource Conservation Service</a:t>
            </a:r>
          </a:p>
          <a:p>
            <a:pPr lvl="1"/>
            <a:r>
              <a:rPr lang="en-US" dirty="0" smtClean="0"/>
              <a:t>VYCC</a:t>
            </a:r>
          </a:p>
          <a:p>
            <a:pPr lvl="1"/>
            <a:r>
              <a:rPr lang="en-US" dirty="0" smtClean="0"/>
              <a:t>VMC, ANR-FPR</a:t>
            </a:r>
          </a:p>
        </p:txBody>
      </p:sp>
      <p:pic>
        <p:nvPicPr>
          <p:cNvPr id="2050" name="Picture 2" descr="O:\NFS\GreenMountainFingerLakes\Program\2500WatershedAirMgmt\2550SoilMgmt\Long Term Monitoring Projects\Pictures\2010_LEMP_Pictures\IMG_34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LEMP Site Selection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495800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Dominant Natural Communities</a:t>
            </a:r>
          </a:p>
          <a:p>
            <a:r>
              <a:rPr lang="en-US" altLang="en-US" dirty="0"/>
              <a:t>Dominant soil types</a:t>
            </a:r>
          </a:p>
          <a:p>
            <a:r>
              <a:rPr lang="en-US" altLang="en-US" dirty="0"/>
              <a:t>Use Reference Area Network</a:t>
            </a:r>
          </a:p>
          <a:p>
            <a:r>
              <a:rPr lang="en-US" altLang="en-US" dirty="0"/>
              <a:t>&gt; ½ mile from road, </a:t>
            </a:r>
            <a:r>
              <a:rPr lang="en-US" altLang="en-US" dirty="0" smtClean="0"/>
              <a:t>&gt;500 feet from trail</a:t>
            </a:r>
          </a:p>
          <a:p>
            <a:r>
              <a:rPr lang="en-US" altLang="en-US" dirty="0"/>
              <a:t>80 + year old stands</a:t>
            </a:r>
          </a:p>
          <a:p>
            <a:r>
              <a:rPr lang="en-US" altLang="en-US" dirty="0"/>
              <a:t>Sites with little to no disturbance, past 30 years </a:t>
            </a:r>
          </a:p>
          <a:p>
            <a:r>
              <a:rPr lang="en-US" altLang="en-US" dirty="0"/>
              <a:t>No future disturbance anticipated</a:t>
            </a:r>
          </a:p>
          <a:p>
            <a:r>
              <a:rPr lang="en-US" altLang="en-US" dirty="0"/>
              <a:t>Range of aspects and elevations</a:t>
            </a:r>
          </a:p>
          <a:p>
            <a:endParaRPr lang="en-US" alt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dburbank\Pictures\midslope_terrain_c50s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3210379" cy="240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burbank\Pictures\bigoaks_redline_c50s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4" y="3657600"/>
            <a:ext cx="345440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25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27" y="167323"/>
            <a:ext cx="5040773" cy="6523354"/>
          </a:xfrm>
        </p:spPr>
      </p:pic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38862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LEMP –</a:t>
            </a:r>
            <a:r>
              <a:rPr lang="en-US" dirty="0"/>
              <a:t> </a:t>
            </a:r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600200"/>
            <a:ext cx="3886200" cy="47218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Most are in Wilderness or NRAs (17/20)</a:t>
            </a:r>
          </a:p>
          <a:p>
            <a:r>
              <a:rPr lang="en-US" altLang="en-US" dirty="0" smtClean="0"/>
              <a:t>2 in Ecological Special Areas</a:t>
            </a:r>
          </a:p>
          <a:p>
            <a:r>
              <a:rPr lang="en-US" altLang="en-US" dirty="0" smtClean="0"/>
              <a:t>1 in the Escarpment MA</a:t>
            </a:r>
          </a:p>
          <a:p>
            <a:r>
              <a:rPr lang="en-US" altLang="en-US" dirty="0" smtClean="0"/>
              <a:t>3 in Northern Green Mountain Biophysical Region; remainder in Southern Green Mountains</a:t>
            </a:r>
          </a:p>
          <a:p>
            <a:r>
              <a:rPr lang="en-US" altLang="en-US" dirty="0" smtClean="0"/>
              <a:t>All but 1 </a:t>
            </a:r>
            <a:r>
              <a:rPr lang="en-US" altLang="en-US" dirty="0" err="1" smtClean="0"/>
              <a:t>Landtype</a:t>
            </a:r>
            <a:r>
              <a:rPr lang="en-US" altLang="en-US" dirty="0" smtClean="0"/>
              <a:t> Association are represented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 lvl="1"/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LEMP - Distribution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0251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14600"/>
            <a:ext cx="3276600" cy="4235449"/>
          </a:xfr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dirty="0" smtClean="0"/>
              <a:t>LEMP – Sampling Design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55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Content Placeholder 13" descr="LEMP_Layout_Diag.bmp"/>
          <p:cNvPicPr>
            <a:picLocks noGrp="1"/>
          </p:cNvPicPr>
          <p:nvPr>
            <p:ph sz="half" idx="2"/>
          </p:nvPr>
        </p:nvPicPr>
        <p:blipFill>
          <a:blip r:embed="rId5" cstate="print"/>
          <a:srcRect t="13966"/>
          <a:stretch>
            <a:fillRect/>
          </a:stretch>
        </p:blipFill>
        <p:spPr>
          <a:xfrm>
            <a:off x="5105400" y="914400"/>
            <a:ext cx="3581400" cy="2514600"/>
          </a:xfrm>
          <a:prstGeom prst="rect">
            <a:avLst/>
          </a:prstGeom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457200" y="1752600"/>
            <a:ext cx="4114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 smtClean="0"/>
          </a:p>
          <a:p>
            <a:pPr lvl="1"/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457200" y="1600200"/>
            <a:ext cx="4114800" cy="47218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Started with FIA Design</a:t>
            </a:r>
          </a:p>
          <a:p>
            <a:r>
              <a:rPr lang="en-US" altLang="en-US" dirty="0" smtClean="0"/>
              <a:t>Phase 2 &amp; 3 plot protocols with minor modifications</a:t>
            </a:r>
          </a:p>
          <a:p>
            <a:pPr lvl="1"/>
            <a:r>
              <a:rPr lang="en-US" altLang="en-US" dirty="0" smtClean="0"/>
              <a:t>Trees</a:t>
            </a:r>
          </a:p>
          <a:p>
            <a:pPr lvl="1"/>
            <a:r>
              <a:rPr lang="en-US" altLang="en-US" dirty="0" smtClean="0"/>
              <a:t>Vegetation structure, diversity</a:t>
            </a:r>
          </a:p>
          <a:p>
            <a:pPr lvl="1"/>
            <a:r>
              <a:rPr lang="en-US" altLang="en-US" dirty="0" smtClean="0"/>
              <a:t>Down woody debris</a:t>
            </a:r>
          </a:p>
          <a:p>
            <a:r>
              <a:rPr lang="en-US" altLang="en-US" dirty="0" smtClean="0"/>
              <a:t>Soil sampling design based on VMC Long-term Soil Monitoring Project protocols</a:t>
            </a:r>
          </a:p>
          <a:p>
            <a:r>
              <a:rPr lang="en-US" altLang="en-US" dirty="0" smtClean="0"/>
              <a:t>FIA lichen sampling  protocols modified to accommodate soil sampling</a:t>
            </a:r>
          </a:p>
          <a:p>
            <a:endParaRPr lang="en-US" altLang="en-US" dirty="0" smtClean="0"/>
          </a:p>
          <a:p>
            <a:pPr lvl="1"/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4114800" cy="914400"/>
          </a:xfrm>
        </p:spPr>
        <p:txBody>
          <a:bodyPr/>
          <a:lstStyle/>
          <a:p>
            <a:r>
              <a:rPr lang="en-US" dirty="0" smtClean="0"/>
              <a:t>LEMP – Current Status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352800"/>
          </a:xfrm>
        </p:spPr>
        <p:txBody>
          <a:bodyPr>
            <a:normAutofit lnSpcReduction="10000"/>
          </a:bodyPr>
          <a:lstStyle/>
          <a:p>
            <a:r>
              <a:rPr lang="en-US" sz="2100" dirty="0" smtClean="0"/>
              <a:t>Soil &amp; vegetation diversity sampling completed on all 20 plots</a:t>
            </a:r>
          </a:p>
          <a:p>
            <a:r>
              <a:rPr lang="en-US" sz="2100" dirty="0" smtClean="0"/>
              <a:t>Tree, sapling, down woody material, and lichen sampling completed on less than half of the plots</a:t>
            </a:r>
          </a:p>
          <a:p>
            <a:r>
              <a:rPr lang="en-US" sz="2100" dirty="0" smtClean="0"/>
              <a:t>All plots permanently </a:t>
            </a:r>
            <a:r>
              <a:rPr lang="en-US" sz="2100" dirty="0" err="1" smtClean="0"/>
              <a:t>monumented</a:t>
            </a:r>
            <a:endParaRPr lang="en-US" sz="2100" dirty="0" smtClean="0"/>
          </a:p>
          <a:p>
            <a:r>
              <a:rPr lang="en-US" sz="2100" dirty="0" smtClean="0"/>
              <a:t>Soil samples dried and shipped to Hubbard Brook for chemical and physical analyses and storage.</a:t>
            </a:r>
          </a:p>
          <a:p>
            <a:r>
              <a:rPr lang="en-US" sz="2100" dirty="0" smtClean="0"/>
              <a:t>Data stored in spreadsheets and on paper.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 descr="DSCN0168.JPG"/>
          <p:cNvPicPr/>
          <p:nvPr/>
        </p:nvPicPr>
        <p:blipFill>
          <a:blip r:embed="rId6" cstate="print"/>
          <a:srcRect t="31977"/>
          <a:stretch>
            <a:fillRect/>
          </a:stretch>
        </p:blipFill>
        <p:spPr>
          <a:xfrm>
            <a:off x="5181600" y="1219200"/>
            <a:ext cx="3326130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1828800"/>
            <a:ext cx="41148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smtClean="0"/>
              <a:t>20 sets of plots established 2008-2011</a:t>
            </a: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40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114800" cy="914400"/>
          </a:xfrm>
        </p:spPr>
        <p:txBody>
          <a:bodyPr/>
          <a:lstStyle/>
          <a:p>
            <a:r>
              <a:rPr lang="en-US" dirty="0" smtClean="0"/>
              <a:t>LEMP - Soils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96036"/>
              </p:ext>
            </p:extLst>
          </p:nvPr>
        </p:nvGraphicFramePr>
        <p:xfrm>
          <a:off x="914400" y="1600200"/>
          <a:ext cx="3200400" cy="4876803"/>
        </p:xfrm>
        <a:graphic>
          <a:graphicData uri="http://schemas.openxmlformats.org/drawingml/2006/table">
            <a:tbl>
              <a:tblPr/>
              <a:tblGrid>
                <a:gridCol w="2247723"/>
                <a:gridCol w="952677"/>
              </a:tblGrid>
              <a:tr h="221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Approx. Soil Series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pits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atypical skeletal soils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Berkshire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Brayton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Buckland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Colonel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Dixfield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Dummerston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Fullam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Glebe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Hogback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Lyman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Marlow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Mundal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 or Marlow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Rawsonville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Saddleback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Surplus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Tunbridge or Berkshire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Wilmington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Worden 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Worden (Rawsonville)</a:t>
                      </a:r>
                    </a:p>
                  </a:txBody>
                  <a:tcPr marL="9302" marR="9302" marT="93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0" y="1567542"/>
            <a:ext cx="4314371" cy="490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marL="457200" indent="-347472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Worden, Hogback, and </a:t>
            </a:r>
            <a:r>
              <a:rPr lang="en-US" sz="2400" dirty="0" err="1" smtClean="0"/>
              <a:t>Mundal</a:t>
            </a:r>
            <a:r>
              <a:rPr lang="en-US" sz="2400" dirty="0" smtClean="0"/>
              <a:t> most frequently encountered soils</a:t>
            </a:r>
          </a:p>
          <a:p>
            <a:pPr marL="457200" indent="-347472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¼ of pits did not fit well with existing soil series descriptions.</a:t>
            </a:r>
          </a:p>
          <a:p>
            <a:pPr marL="457200" indent="-347472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Soil horizon forms for all plots – completed by Thom Villars, NRCS, stored at GMNF-Rutland</a:t>
            </a:r>
          </a:p>
          <a:p>
            <a:pPr marL="457200" indent="-347472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Soil reports prepared by Thom for Sites 6-20</a:t>
            </a:r>
          </a:p>
          <a:p>
            <a:pPr marL="457200" indent="-347472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Lab analyses completed but not yet summarized.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480040"/>
              </p:ext>
            </p:extLst>
          </p:nvPr>
        </p:nvGraphicFramePr>
        <p:xfrm>
          <a:off x="-228600" y="1676400"/>
          <a:ext cx="533762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962400" cy="914400"/>
          </a:xfrm>
        </p:spPr>
        <p:txBody>
          <a:bodyPr/>
          <a:lstStyle/>
          <a:p>
            <a:r>
              <a:rPr lang="en-US" dirty="0" smtClean="0"/>
              <a:t>LEMP - Vegetation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91000" cy="4876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</a:pPr>
            <a:r>
              <a:rPr lang="en-US" sz="2400" dirty="0" smtClean="0"/>
              <a:t>55% sites northern hardwood, with 1-2 sites representing less common forest types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Sugar maple most dominant species in terms of canopy cover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Beech decline due to beech-bark disease apparent at several sites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Missing tree, sapling, and DWM on most plots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Vegetation data not summarized, on paper forms stored at GMNF in Rutland.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9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584</Words>
  <Application>Microsoft Office PowerPoint</Application>
  <PresentationFormat>On-screen Show (4:3)</PresentationFormat>
  <Paragraphs>145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Project Status Report</vt:lpstr>
      <vt:lpstr>Long-term Ecosystem Monitoring Project Status Report</vt:lpstr>
      <vt:lpstr>LEMP Overview</vt:lpstr>
      <vt:lpstr>LEMP Site Selection</vt:lpstr>
      <vt:lpstr>LEMP – Distribution</vt:lpstr>
      <vt:lpstr>LEMP - Distribution</vt:lpstr>
      <vt:lpstr>LEMP – Sampling Design</vt:lpstr>
      <vt:lpstr>LEMP – Current Status</vt:lpstr>
      <vt:lpstr>LEMP - Soils</vt:lpstr>
      <vt:lpstr>LEMP - Vegetation</vt:lpstr>
      <vt:lpstr>Looking Ahead</vt:lpstr>
      <vt:lpstr>Looking Ahead</vt:lpstr>
      <vt:lpstr>Better information  Better land management  Healthier ecosystems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2014-12-08T17:07:49Z</dcterms:created>
  <dcterms:modified xsi:type="dcterms:W3CDTF">2014-12-10T13:55:45Z</dcterms:modified>
</cp:coreProperties>
</file>