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6576000" cy="292608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9216">
          <p15:clr>
            <a:srgbClr val="A4A3A4"/>
          </p15:clr>
        </p15:guide>
        <p15:guide id="2" pos="115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56" autoAdjust="0"/>
    <p:restoredTop sz="90929"/>
  </p:normalViewPr>
  <p:slideViewPr>
    <p:cSldViewPr>
      <p:cViewPr varScale="1">
        <p:scale>
          <a:sx n="23" d="100"/>
          <a:sy n="23" d="100"/>
        </p:scale>
        <p:origin x="582" y="84"/>
      </p:cViewPr>
      <p:guideLst>
        <p:guide orient="horz" pos="9216"/>
        <p:guide pos="115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4789488"/>
            <a:ext cx="27432000" cy="10186987"/>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4572000" y="15368588"/>
            <a:ext cx="27432000" cy="70643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994EE13-3DBF-4F2A-BA09-F700F67ABDBB}" type="slidenum">
              <a:rPr lang="en-US" altLang="en-US"/>
              <a:pPr>
                <a:defRPr/>
              </a:pPr>
              <a:t>‹#›</a:t>
            </a:fld>
            <a:endParaRPr lang="en-US" altLang="en-US"/>
          </a:p>
        </p:txBody>
      </p:sp>
    </p:spTree>
    <p:extLst>
      <p:ext uri="{BB962C8B-B14F-4D97-AF65-F5344CB8AC3E}">
        <p14:creationId xmlns:p14="http://schemas.microsoft.com/office/powerpoint/2010/main" val="211434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1045E0B-A595-40A7-8C4F-BDD2DE965D00}" type="slidenum">
              <a:rPr lang="en-US" altLang="en-US"/>
              <a:pPr>
                <a:defRPr/>
              </a:pPr>
              <a:t>‹#›</a:t>
            </a:fld>
            <a:endParaRPr lang="en-US" altLang="en-US"/>
          </a:p>
        </p:txBody>
      </p:sp>
    </p:spTree>
    <p:extLst>
      <p:ext uri="{BB962C8B-B14F-4D97-AF65-F5344CB8AC3E}">
        <p14:creationId xmlns:p14="http://schemas.microsoft.com/office/powerpoint/2010/main" val="798637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060400" y="2600325"/>
            <a:ext cx="7772400" cy="23409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3200" y="2600325"/>
            <a:ext cx="23164800" cy="234092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3E98F15-8DD5-45BC-9822-E8AD41DBBE35}" type="slidenum">
              <a:rPr lang="en-US" altLang="en-US"/>
              <a:pPr>
                <a:defRPr/>
              </a:pPr>
              <a:t>‹#›</a:t>
            </a:fld>
            <a:endParaRPr lang="en-US" altLang="en-US"/>
          </a:p>
        </p:txBody>
      </p:sp>
    </p:spTree>
    <p:extLst>
      <p:ext uri="{BB962C8B-B14F-4D97-AF65-F5344CB8AC3E}">
        <p14:creationId xmlns:p14="http://schemas.microsoft.com/office/powerpoint/2010/main" val="343387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743200" y="2600325"/>
            <a:ext cx="31089600" cy="48768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2743200" y="8453438"/>
            <a:ext cx="15468600" cy="17556162"/>
          </a:xfrm>
        </p:spPr>
        <p:txBody>
          <a:bodyPr/>
          <a:lstStyle/>
          <a:p>
            <a:pPr lvl="0"/>
            <a:endParaRPr lang="en-US" noProof="0" smtClean="0"/>
          </a:p>
        </p:txBody>
      </p:sp>
      <p:sp>
        <p:nvSpPr>
          <p:cNvPr id="4" name="Text Placeholder 3"/>
          <p:cNvSpPr>
            <a:spLocks noGrp="1"/>
          </p:cNvSpPr>
          <p:nvPr>
            <p:ph type="body" sz="half" idx="2"/>
          </p:nvPr>
        </p:nvSpPr>
        <p:spPr>
          <a:xfrm>
            <a:off x="18364200" y="8453438"/>
            <a:ext cx="15468600" cy="175561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262B35A-17AE-4278-90C3-E2E8458DD40D}" type="slidenum">
              <a:rPr lang="en-US" altLang="en-US"/>
              <a:pPr>
                <a:defRPr/>
              </a:pPr>
              <a:t>‹#›</a:t>
            </a:fld>
            <a:endParaRPr lang="en-US" altLang="en-US"/>
          </a:p>
        </p:txBody>
      </p:sp>
    </p:spTree>
    <p:extLst>
      <p:ext uri="{BB962C8B-B14F-4D97-AF65-F5344CB8AC3E}">
        <p14:creationId xmlns:p14="http://schemas.microsoft.com/office/powerpoint/2010/main" val="4286413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6B75BFE-2518-4E43-967D-DB3A07707B87}" type="slidenum">
              <a:rPr lang="en-US" altLang="en-US"/>
              <a:pPr>
                <a:defRPr/>
              </a:pPr>
              <a:t>‹#›</a:t>
            </a:fld>
            <a:endParaRPr lang="en-US" altLang="en-US"/>
          </a:p>
        </p:txBody>
      </p:sp>
    </p:spTree>
    <p:extLst>
      <p:ext uri="{BB962C8B-B14F-4D97-AF65-F5344CB8AC3E}">
        <p14:creationId xmlns:p14="http://schemas.microsoft.com/office/powerpoint/2010/main" val="1087679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0" y="7294563"/>
            <a:ext cx="31546800" cy="12171362"/>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2495550" y="19581813"/>
            <a:ext cx="31546800" cy="64008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DBBE2B3-982C-428C-864D-213106879D48}" type="slidenum">
              <a:rPr lang="en-US" altLang="en-US"/>
              <a:pPr>
                <a:defRPr/>
              </a:pPr>
              <a:t>‹#›</a:t>
            </a:fld>
            <a:endParaRPr lang="en-US" altLang="en-US"/>
          </a:p>
        </p:txBody>
      </p:sp>
    </p:spTree>
    <p:extLst>
      <p:ext uri="{BB962C8B-B14F-4D97-AF65-F5344CB8AC3E}">
        <p14:creationId xmlns:p14="http://schemas.microsoft.com/office/powerpoint/2010/main" val="2095331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0" y="8453438"/>
            <a:ext cx="15468600" cy="175561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364200" y="8453438"/>
            <a:ext cx="15468600" cy="175561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3374A34-316D-4A06-83D0-1BBB1BB5AF28}" type="slidenum">
              <a:rPr lang="en-US" altLang="en-US"/>
              <a:pPr>
                <a:defRPr/>
              </a:pPr>
              <a:t>‹#›</a:t>
            </a:fld>
            <a:endParaRPr lang="en-US" altLang="en-US"/>
          </a:p>
        </p:txBody>
      </p:sp>
    </p:spTree>
    <p:extLst>
      <p:ext uri="{BB962C8B-B14F-4D97-AF65-F5344CB8AC3E}">
        <p14:creationId xmlns:p14="http://schemas.microsoft.com/office/powerpoint/2010/main" val="267143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3" y="1557338"/>
            <a:ext cx="31546800" cy="565626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2519363" y="7172325"/>
            <a:ext cx="15473362" cy="35163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19363" y="10688638"/>
            <a:ext cx="15473362" cy="157210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16600" y="7172325"/>
            <a:ext cx="15549563" cy="35163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18516600" y="10688638"/>
            <a:ext cx="15549563" cy="157210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E93F839D-61E8-4077-8EB0-C620FECDEB2E}" type="slidenum">
              <a:rPr lang="en-US" altLang="en-US"/>
              <a:pPr>
                <a:defRPr/>
              </a:pPr>
              <a:t>‹#›</a:t>
            </a:fld>
            <a:endParaRPr lang="en-US" altLang="en-US"/>
          </a:p>
        </p:txBody>
      </p:sp>
    </p:spTree>
    <p:extLst>
      <p:ext uri="{BB962C8B-B14F-4D97-AF65-F5344CB8AC3E}">
        <p14:creationId xmlns:p14="http://schemas.microsoft.com/office/powerpoint/2010/main" val="379615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CB2EEA51-8FEA-4746-900D-F8E48B28A53B}" type="slidenum">
              <a:rPr lang="en-US" altLang="en-US"/>
              <a:pPr>
                <a:defRPr/>
              </a:pPr>
              <a:t>‹#›</a:t>
            </a:fld>
            <a:endParaRPr lang="en-US" altLang="en-US"/>
          </a:p>
        </p:txBody>
      </p:sp>
    </p:spTree>
    <p:extLst>
      <p:ext uri="{BB962C8B-B14F-4D97-AF65-F5344CB8AC3E}">
        <p14:creationId xmlns:p14="http://schemas.microsoft.com/office/powerpoint/2010/main" val="16355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7D40202D-450B-432A-8A3D-8A6D8105148F}" type="slidenum">
              <a:rPr lang="en-US" altLang="en-US"/>
              <a:pPr>
                <a:defRPr/>
              </a:pPr>
              <a:t>‹#›</a:t>
            </a:fld>
            <a:endParaRPr lang="en-US" altLang="en-US"/>
          </a:p>
        </p:txBody>
      </p:sp>
    </p:spTree>
    <p:extLst>
      <p:ext uri="{BB962C8B-B14F-4D97-AF65-F5344CB8AC3E}">
        <p14:creationId xmlns:p14="http://schemas.microsoft.com/office/powerpoint/2010/main" val="1158748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3" y="1951038"/>
            <a:ext cx="11796712" cy="6827837"/>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15549563" y="4213225"/>
            <a:ext cx="18516600" cy="20794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19363" y="8778875"/>
            <a:ext cx="11796712" cy="162623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AAD3DA5-0821-4D08-B06B-508DC7AED7A1}" type="slidenum">
              <a:rPr lang="en-US" altLang="en-US"/>
              <a:pPr>
                <a:defRPr/>
              </a:pPr>
              <a:t>‹#›</a:t>
            </a:fld>
            <a:endParaRPr lang="en-US" altLang="en-US"/>
          </a:p>
        </p:txBody>
      </p:sp>
    </p:spTree>
    <p:extLst>
      <p:ext uri="{BB962C8B-B14F-4D97-AF65-F5344CB8AC3E}">
        <p14:creationId xmlns:p14="http://schemas.microsoft.com/office/powerpoint/2010/main" val="1461071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3" y="1951038"/>
            <a:ext cx="11796712" cy="6827837"/>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15549563" y="4213225"/>
            <a:ext cx="18516600" cy="20794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519363" y="8778875"/>
            <a:ext cx="11796712" cy="162623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EF1D096-3DBB-4B5A-A61A-64B78E00687B}" type="slidenum">
              <a:rPr lang="en-US" altLang="en-US"/>
              <a:pPr>
                <a:defRPr/>
              </a:pPr>
              <a:t>‹#›</a:t>
            </a:fld>
            <a:endParaRPr lang="en-US" altLang="en-US"/>
          </a:p>
        </p:txBody>
      </p:sp>
    </p:spTree>
    <p:extLst>
      <p:ext uri="{BB962C8B-B14F-4D97-AF65-F5344CB8AC3E}">
        <p14:creationId xmlns:p14="http://schemas.microsoft.com/office/powerpoint/2010/main" val="1605672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3200" y="2600325"/>
            <a:ext cx="31089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2" tIns="188101" rIns="376202" bIns="188101"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743200" y="8453438"/>
            <a:ext cx="31089600" cy="1755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2" tIns="188101" rIns="376202" bIns="18810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2743200" y="26660475"/>
            <a:ext cx="7620000" cy="19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2" tIns="188101" rIns="376202" bIns="188101" numCol="1" anchor="t" anchorCtr="0" compatLnSpc="1">
            <a:prstTxWarp prst="textNoShape">
              <a:avLst/>
            </a:prstTxWarp>
          </a:bodyPr>
          <a:lstStyle>
            <a:lvl1pPr defTabSz="3762375" eaLnBrk="1" hangingPunct="1">
              <a:defRPr sz="5800"/>
            </a:lvl1pPr>
          </a:lstStyle>
          <a:p>
            <a:pPr>
              <a:defRPr/>
            </a:pPr>
            <a:endParaRPr lang="en-US" altLang="en-US"/>
          </a:p>
        </p:txBody>
      </p:sp>
      <p:sp>
        <p:nvSpPr>
          <p:cNvPr id="1029" name="Rectangle 5"/>
          <p:cNvSpPr>
            <a:spLocks noGrp="1" noChangeArrowheads="1"/>
          </p:cNvSpPr>
          <p:nvPr>
            <p:ph type="ftr" sz="quarter" idx="3"/>
          </p:nvPr>
        </p:nvSpPr>
        <p:spPr bwMode="auto">
          <a:xfrm>
            <a:off x="12496800" y="26660475"/>
            <a:ext cx="11582400" cy="19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2" tIns="188101" rIns="376202" bIns="188101" numCol="1" anchor="t" anchorCtr="0" compatLnSpc="1">
            <a:prstTxWarp prst="textNoShape">
              <a:avLst/>
            </a:prstTxWarp>
          </a:bodyPr>
          <a:lstStyle>
            <a:lvl1pPr algn="ctr" defTabSz="3762375" eaLnBrk="1" hangingPunct="1">
              <a:defRPr sz="5800"/>
            </a:lvl1pPr>
          </a:lstStyle>
          <a:p>
            <a:pPr>
              <a:defRPr/>
            </a:pPr>
            <a:endParaRPr lang="en-US" altLang="en-US"/>
          </a:p>
        </p:txBody>
      </p:sp>
      <p:sp>
        <p:nvSpPr>
          <p:cNvPr id="1030" name="Rectangle 6"/>
          <p:cNvSpPr>
            <a:spLocks noGrp="1" noChangeArrowheads="1"/>
          </p:cNvSpPr>
          <p:nvPr>
            <p:ph type="sldNum" sz="quarter" idx="4"/>
          </p:nvPr>
        </p:nvSpPr>
        <p:spPr bwMode="auto">
          <a:xfrm>
            <a:off x="26212800" y="26660475"/>
            <a:ext cx="7620000" cy="19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2" tIns="188101" rIns="376202" bIns="188101" numCol="1" anchor="t" anchorCtr="0" compatLnSpc="1">
            <a:prstTxWarp prst="textNoShape">
              <a:avLst/>
            </a:prstTxWarp>
          </a:bodyPr>
          <a:lstStyle>
            <a:lvl1pPr algn="r" defTabSz="3762375" eaLnBrk="1" hangingPunct="1">
              <a:defRPr sz="5800"/>
            </a:lvl1pPr>
          </a:lstStyle>
          <a:p>
            <a:pPr>
              <a:defRPr/>
            </a:pPr>
            <a:fld id="{72ECCF41-02C0-4661-A573-8EA56810FED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3762375" rtl="0" eaLnBrk="0" fontAlgn="base" hangingPunct="0">
        <a:spcBef>
          <a:spcPct val="0"/>
        </a:spcBef>
        <a:spcAft>
          <a:spcPct val="0"/>
        </a:spcAft>
        <a:defRPr sz="18100" kern="1200">
          <a:solidFill>
            <a:schemeClr val="tx2"/>
          </a:solidFill>
          <a:latin typeface="+mj-lt"/>
          <a:ea typeface="+mj-ea"/>
          <a:cs typeface="+mj-cs"/>
        </a:defRPr>
      </a:lvl1pPr>
      <a:lvl2pPr algn="ctr" defTabSz="3762375" rtl="0" eaLnBrk="0" fontAlgn="base" hangingPunct="0">
        <a:spcBef>
          <a:spcPct val="0"/>
        </a:spcBef>
        <a:spcAft>
          <a:spcPct val="0"/>
        </a:spcAft>
        <a:defRPr sz="18100">
          <a:solidFill>
            <a:schemeClr val="tx2"/>
          </a:solidFill>
          <a:latin typeface="Times New Roman" panose="02020603050405020304" pitchFamily="18" charset="0"/>
        </a:defRPr>
      </a:lvl2pPr>
      <a:lvl3pPr algn="ctr" defTabSz="3762375" rtl="0" eaLnBrk="0" fontAlgn="base" hangingPunct="0">
        <a:spcBef>
          <a:spcPct val="0"/>
        </a:spcBef>
        <a:spcAft>
          <a:spcPct val="0"/>
        </a:spcAft>
        <a:defRPr sz="18100">
          <a:solidFill>
            <a:schemeClr val="tx2"/>
          </a:solidFill>
          <a:latin typeface="Times New Roman" panose="02020603050405020304" pitchFamily="18" charset="0"/>
        </a:defRPr>
      </a:lvl3pPr>
      <a:lvl4pPr algn="ctr" defTabSz="3762375" rtl="0" eaLnBrk="0" fontAlgn="base" hangingPunct="0">
        <a:spcBef>
          <a:spcPct val="0"/>
        </a:spcBef>
        <a:spcAft>
          <a:spcPct val="0"/>
        </a:spcAft>
        <a:defRPr sz="18100">
          <a:solidFill>
            <a:schemeClr val="tx2"/>
          </a:solidFill>
          <a:latin typeface="Times New Roman" panose="02020603050405020304" pitchFamily="18" charset="0"/>
        </a:defRPr>
      </a:lvl4pPr>
      <a:lvl5pPr algn="ctr" defTabSz="3762375" rtl="0" eaLnBrk="0" fontAlgn="base" hangingPunct="0">
        <a:spcBef>
          <a:spcPct val="0"/>
        </a:spcBef>
        <a:spcAft>
          <a:spcPct val="0"/>
        </a:spcAft>
        <a:defRPr sz="18100">
          <a:solidFill>
            <a:schemeClr val="tx2"/>
          </a:solidFill>
          <a:latin typeface="Times New Roman" panose="02020603050405020304" pitchFamily="18" charset="0"/>
        </a:defRPr>
      </a:lvl5pPr>
      <a:lvl6pPr marL="457200" algn="ctr" defTabSz="3762375" rtl="0" fontAlgn="base">
        <a:spcBef>
          <a:spcPct val="0"/>
        </a:spcBef>
        <a:spcAft>
          <a:spcPct val="0"/>
        </a:spcAft>
        <a:defRPr sz="18100">
          <a:solidFill>
            <a:schemeClr val="tx2"/>
          </a:solidFill>
          <a:latin typeface="Times New Roman" panose="02020603050405020304" pitchFamily="18" charset="0"/>
        </a:defRPr>
      </a:lvl6pPr>
      <a:lvl7pPr marL="914400" algn="ctr" defTabSz="3762375" rtl="0" fontAlgn="base">
        <a:spcBef>
          <a:spcPct val="0"/>
        </a:spcBef>
        <a:spcAft>
          <a:spcPct val="0"/>
        </a:spcAft>
        <a:defRPr sz="18100">
          <a:solidFill>
            <a:schemeClr val="tx2"/>
          </a:solidFill>
          <a:latin typeface="Times New Roman" panose="02020603050405020304" pitchFamily="18" charset="0"/>
        </a:defRPr>
      </a:lvl7pPr>
      <a:lvl8pPr marL="1371600" algn="ctr" defTabSz="3762375" rtl="0" fontAlgn="base">
        <a:spcBef>
          <a:spcPct val="0"/>
        </a:spcBef>
        <a:spcAft>
          <a:spcPct val="0"/>
        </a:spcAft>
        <a:defRPr sz="18100">
          <a:solidFill>
            <a:schemeClr val="tx2"/>
          </a:solidFill>
          <a:latin typeface="Times New Roman" panose="02020603050405020304" pitchFamily="18" charset="0"/>
        </a:defRPr>
      </a:lvl8pPr>
      <a:lvl9pPr marL="1828800" algn="ctr" defTabSz="3762375" rtl="0" fontAlgn="base">
        <a:spcBef>
          <a:spcPct val="0"/>
        </a:spcBef>
        <a:spcAft>
          <a:spcPct val="0"/>
        </a:spcAft>
        <a:defRPr sz="18100">
          <a:solidFill>
            <a:schemeClr val="tx2"/>
          </a:solidFill>
          <a:latin typeface="Times New Roman" panose="02020603050405020304" pitchFamily="18" charset="0"/>
        </a:defRPr>
      </a:lvl9pPr>
    </p:titleStyle>
    <p:bodyStyle>
      <a:lvl1pPr marL="1411288" indent="-1411288" algn="l" defTabSz="3762375" rtl="0" eaLnBrk="0" fontAlgn="base" hangingPunct="0">
        <a:spcBef>
          <a:spcPct val="20000"/>
        </a:spcBef>
        <a:spcAft>
          <a:spcPct val="0"/>
        </a:spcAft>
        <a:buChar char="•"/>
        <a:defRPr sz="13200" kern="1200">
          <a:solidFill>
            <a:schemeClr val="tx1"/>
          </a:solidFill>
          <a:latin typeface="+mn-lt"/>
          <a:ea typeface="+mn-ea"/>
          <a:cs typeface="+mn-cs"/>
        </a:defRPr>
      </a:lvl1pPr>
      <a:lvl2pPr marL="3055938" indent="-1174750" algn="l" defTabSz="3762375" rtl="0" eaLnBrk="0" fontAlgn="base" hangingPunct="0">
        <a:spcBef>
          <a:spcPct val="20000"/>
        </a:spcBef>
        <a:spcAft>
          <a:spcPct val="0"/>
        </a:spcAft>
        <a:buChar char="–"/>
        <a:defRPr sz="11500" kern="1200">
          <a:solidFill>
            <a:schemeClr val="tx1"/>
          </a:solidFill>
          <a:latin typeface="+mn-lt"/>
          <a:ea typeface="+mn-ea"/>
          <a:cs typeface="+mn-cs"/>
        </a:defRPr>
      </a:lvl2pPr>
      <a:lvl3pPr marL="4702175" indent="-939800" algn="l" defTabSz="3762375" rtl="0" eaLnBrk="0" fontAlgn="base" hangingPunct="0">
        <a:spcBef>
          <a:spcPct val="20000"/>
        </a:spcBef>
        <a:spcAft>
          <a:spcPct val="0"/>
        </a:spcAft>
        <a:buChar char="•"/>
        <a:defRPr sz="9900" kern="1200">
          <a:solidFill>
            <a:schemeClr val="tx1"/>
          </a:solidFill>
          <a:latin typeface="+mn-lt"/>
          <a:ea typeface="+mn-ea"/>
          <a:cs typeface="+mn-cs"/>
        </a:defRPr>
      </a:lvl3pPr>
      <a:lvl4pPr marL="6583363" indent="-939800" algn="l" defTabSz="3762375" rtl="0" eaLnBrk="0" fontAlgn="base" hangingPunct="0">
        <a:spcBef>
          <a:spcPct val="20000"/>
        </a:spcBef>
        <a:spcAft>
          <a:spcPct val="0"/>
        </a:spcAft>
        <a:buChar char="–"/>
        <a:defRPr sz="8200" kern="1200">
          <a:solidFill>
            <a:schemeClr val="tx1"/>
          </a:solidFill>
          <a:latin typeface="+mn-lt"/>
          <a:ea typeface="+mn-ea"/>
          <a:cs typeface="+mn-cs"/>
        </a:defRPr>
      </a:lvl4pPr>
      <a:lvl5pPr marL="8464550" indent="-939800" algn="l" defTabSz="3762375" rtl="0" eaLnBrk="0" fontAlgn="base" hangingPunct="0">
        <a:spcBef>
          <a:spcPct val="20000"/>
        </a:spcBef>
        <a:spcAft>
          <a:spcPct val="0"/>
        </a:spcAft>
        <a:buChar char="»"/>
        <a:defRPr sz="8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1.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jpeg"/><Relationship Id="rId11" Type="http://schemas.openxmlformats.org/officeDocument/2006/relationships/hyperlink" Target="http://www.chebcto.ns.ca/Science/SWCS/ZOOBENTH/biotic.html" TargetMode="External"/><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I:\AnnualMtgs\AnnualMtg2003\Posters\UsedInMeeting\em-ranch.jpg"/>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066800" y="3911600"/>
            <a:ext cx="13716000" cy="1066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1" name="Picture 5" descr="I:\Judy\ScannedData\Magoon\crit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7907000"/>
            <a:ext cx="26035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6" descr="I:\AnnualMtgs\AnnualMtg2003\Posters\UsedInMeeting\em-not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29913" y="990600"/>
            <a:ext cx="12765087"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2"/>
          <p:cNvSpPr>
            <a:spLocks noGrp="1" noChangeArrowheads="1"/>
          </p:cNvSpPr>
          <p:nvPr>
            <p:ph type="title"/>
          </p:nvPr>
        </p:nvSpPr>
        <p:spPr>
          <a:xfrm>
            <a:off x="12039600" y="2743200"/>
            <a:ext cx="7848600" cy="3048000"/>
          </a:xfrm>
          <a:extLst>
            <a:ext uri="{909E8E84-426E-40DD-AFC4-6F175D3DCCD1}">
              <a14:hiddenFill xmlns:a14="http://schemas.microsoft.com/office/drawing/2010/main">
                <a:solidFill>
                  <a:srgbClr val="99CC00"/>
                </a:solidFill>
              </a14:hiddenFill>
            </a:ext>
          </a:extLst>
        </p:spPr>
        <p:txBody>
          <a:bodyPr/>
          <a:lstStyle/>
          <a:p>
            <a:pPr eaLnBrk="1" hangingPunct="1"/>
            <a:r>
              <a:rPr lang="en-US" altLang="en-US" sz="4800" smtClean="0">
                <a:solidFill>
                  <a:srgbClr val="008000"/>
                </a:solidFill>
              </a:rPr>
              <a:t>Macroinvertebrates as </a:t>
            </a:r>
            <a:br>
              <a:rPr lang="en-US" altLang="en-US" sz="4800" smtClean="0">
                <a:solidFill>
                  <a:srgbClr val="008000"/>
                </a:solidFill>
              </a:rPr>
            </a:br>
            <a:r>
              <a:rPr lang="en-US" altLang="en-US" sz="4800" smtClean="0">
                <a:solidFill>
                  <a:srgbClr val="008000"/>
                </a:solidFill>
              </a:rPr>
              <a:t>Water Quality Indicators</a:t>
            </a:r>
            <a:br>
              <a:rPr lang="en-US" altLang="en-US" sz="4800" smtClean="0">
                <a:solidFill>
                  <a:srgbClr val="008000"/>
                </a:solidFill>
              </a:rPr>
            </a:br>
            <a:r>
              <a:rPr lang="en-US" altLang="en-US" sz="4800" smtClean="0">
                <a:solidFill>
                  <a:srgbClr val="008000"/>
                </a:solidFill>
              </a:rPr>
              <a:t>on Mount Mansfield</a:t>
            </a:r>
          </a:p>
        </p:txBody>
      </p:sp>
      <p:pic>
        <p:nvPicPr>
          <p:cNvPr id="2054" name="Picture 9" descr="I:\AnnualMtgs\AnnualMtg2003\Posters\Magoon\ne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31713" y="18241963"/>
            <a:ext cx="2840037"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0" descr="I:\AnnualMtgs\AnnualMtg2003\Posters\Magoon\sampli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762000"/>
            <a:ext cx="4144963"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1" descr="I:\AnnualMtgs\AnnualMtg2003\Posters\Magoon\seini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09250" y="21945600"/>
            <a:ext cx="4121150" cy="659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2" descr="I:\AnnualMtgs\AnnualMtg2003\Posters\Magoon\Small Plecoptera Graph.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126200" y="25139650"/>
            <a:ext cx="5653088"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3" descr="I:\AnnualMtgs\AnnualMtg2003\Posters\Magoon\stream.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15193963"/>
            <a:ext cx="3152775"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4" descr="I:\AnnualMtgs\AnnualMtg2003\Posters\Magoon\streamwnet.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157613" y="18638838"/>
            <a:ext cx="4840287" cy="368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 name="Text Box 16"/>
          <p:cNvSpPr txBox="1">
            <a:spLocks noChangeArrowheads="1"/>
          </p:cNvSpPr>
          <p:nvPr/>
        </p:nvSpPr>
        <p:spPr bwMode="auto">
          <a:xfrm>
            <a:off x="7010400" y="5410200"/>
            <a:ext cx="1188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61" name="Text Box 17"/>
          <p:cNvSpPr txBox="1">
            <a:spLocks noChangeArrowheads="1"/>
          </p:cNvSpPr>
          <p:nvPr/>
        </p:nvSpPr>
        <p:spPr bwMode="auto">
          <a:xfrm>
            <a:off x="24417338" y="10928350"/>
            <a:ext cx="11244262"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u="sng">
                <a:latin typeface="Courier New" panose="02070309020205020404" pitchFamily="49" charset="0"/>
                <a:cs typeface="Courier New" panose="02070309020205020404" pitchFamily="49" charset="0"/>
              </a:rPr>
              <a:t>Methods</a:t>
            </a:r>
          </a:p>
          <a:p>
            <a:pPr eaLnBrk="1" hangingPunct="1">
              <a:spcBef>
                <a:spcPct val="50000"/>
              </a:spcBef>
            </a:pPr>
            <a:r>
              <a:rPr lang="en-US" altLang="en-US" sz="1400">
                <a:latin typeface="Courier New" panose="02070309020205020404" pitchFamily="49" charset="0"/>
                <a:ea typeface="MS Mincho" pitchFamily="49" charset="-128"/>
              </a:rPr>
              <a:t> </a:t>
            </a:r>
            <a:endParaRPr lang="en-US" altLang="en-US" sz="1400">
              <a:latin typeface="Courier New" panose="02070309020205020404" pitchFamily="49" charset="0"/>
              <a:cs typeface="Courier New" panose="02070309020205020404" pitchFamily="49" charset="0"/>
            </a:endParaRPr>
          </a:p>
          <a:p>
            <a:pPr eaLnBrk="1" hangingPunct="1">
              <a:spcBef>
                <a:spcPct val="50000"/>
              </a:spcBef>
            </a:pPr>
            <a:r>
              <a:rPr lang="en-US" altLang="en-US" sz="2000">
                <a:latin typeface="Courier New" panose="02070309020205020404" pitchFamily="49" charset="0"/>
                <a:ea typeface="MS Mincho" pitchFamily="49" charset="-128"/>
              </a:rPr>
              <a:t>We chose three separate sites. The first two were on the West Branch to compare data from a heavily impacted area, to one less impacted further up stream. The lower site is located right below the snow making pond and a USGS data collection site. The Ranch Brook site is also located at a USGS monitoring site, this was done to deep sites at similar elevation, stream order, and discharge.</a:t>
            </a:r>
            <a:endParaRPr lang="en-US" altLang="en-US" sz="2000">
              <a:latin typeface="Courier New" panose="02070309020205020404" pitchFamily="49" charset="0"/>
              <a:cs typeface="Courier New" panose="02070309020205020404" pitchFamily="49" charset="0"/>
            </a:endParaRPr>
          </a:p>
          <a:p>
            <a:pPr eaLnBrk="1" hangingPunct="1">
              <a:spcBef>
                <a:spcPct val="50000"/>
              </a:spcBef>
            </a:pPr>
            <a:r>
              <a:rPr lang="en-US" altLang="en-US" sz="2000" i="1">
                <a:latin typeface="Courier New" panose="02070309020205020404" pitchFamily="49" charset="0"/>
                <a:ea typeface="MS Mincho" pitchFamily="49" charset="-128"/>
              </a:rPr>
              <a:t>In the field:</a:t>
            </a:r>
            <a:endParaRPr lang="en-US" altLang="en-US" sz="2000">
              <a:latin typeface="Courier New" panose="02070309020205020404" pitchFamily="49" charset="0"/>
              <a:cs typeface="Courier New" panose="02070309020205020404" pitchFamily="49" charset="0"/>
            </a:endParaRPr>
          </a:p>
          <a:p>
            <a:pPr eaLnBrk="1" hangingPunct="1">
              <a:spcBef>
                <a:spcPct val="50000"/>
              </a:spcBef>
            </a:pPr>
            <a:r>
              <a:rPr lang="en-US" altLang="en-US" sz="2000">
                <a:latin typeface="Courier New" panose="02070309020205020404" pitchFamily="49" charset="0"/>
                <a:ea typeface="MS Mincho" pitchFamily="49" charset="-128"/>
              </a:rPr>
              <a:t>Starting sampling at the bottom of a riffle and working up, we took a set of five replicates at each site. I chose the Surber sampler as the best sampling device based on previous studies by Sterling students.</a:t>
            </a:r>
            <a:endParaRPr lang="en-US" altLang="en-US" sz="2000">
              <a:latin typeface="Courier New" panose="02070309020205020404" pitchFamily="49" charset="0"/>
              <a:cs typeface="Courier New" panose="02070309020205020404" pitchFamily="49" charset="0"/>
            </a:endParaRPr>
          </a:p>
          <a:p>
            <a:pPr eaLnBrk="1" hangingPunct="1">
              <a:spcBef>
                <a:spcPct val="50000"/>
              </a:spcBef>
            </a:pPr>
            <a:r>
              <a:rPr lang="en-US" altLang="en-US" sz="2000" i="1">
                <a:latin typeface="Courier New" panose="02070309020205020404" pitchFamily="49" charset="0"/>
                <a:ea typeface="MS Mincho" pitchFamily="49" charset="-128"/>
              </a:rPr>
              <a:t>In the lab:</a:t>
            </a:r>
            <a:endParaRPr lang="en-US" altLang="en-US" sz="2000">
              <a:latin typeface="Courier New" panose="02070309020205020404" pitchFamily="49" charset="0"/>
              <a:cs typeface="Courier New" panose="02070309020205020404" pitchFamily="49" charset="0"/>
            </a:endParaRPr>
          </a:p>
          <a:p>
            <a:pPr eaLnBrk="1" hangingPunct="1">
              <a:spcBef>
                <a:spcPct val="50000"/>
              </a:spcBef>
            </a:pPr>
            <a:r>
              <a:rPr lang="en-US" altLang="en-US" sz="2000">
                <a:latin typeface="Courier New" panose="02070309020205020404" pitchFamily="49" charset="0"/>
                <a:ea typeface="MS Mincho" pitchFamily="49" charset="-128"/>
              </a:rPr>
              <a:t>After sorting the macroinvertebrates from the other material, they were picked out and separated into groups of the same order. They were placed into a bottle with a label of the site number, the order name, and alcohol. Further identification to family is desirable. </a:t>
            </a:r>
            <a:endParaRPr lang="en-US" altLang="en-US" sz="2000"/>
          </a:p>
        </p:txBody>
      </p:sp>
      <p:sp>
        <p:nvSpPr>
          <p:cNvPr id="2062" name="WordArt 18"/>
          <p:cNvSpPr>
            <a:spLocks noChangeArrowheads="1" noChangeShapeType="1" noTextEdit="1"/>
          </p:cNvSpPr>
          <p:nvPr/>
        </p:nvSpPr>
        <p:spPr bwMode="auto">
          <a:xfrm>
            <a:off x="6629400" y="1371600"/>
            <a:ext cx="8610600" cy="1219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600" kern="10">
                <a:gradFill rotWithShape="1">
                  <a:gsLst>
                    <a:gs pos="0">
                      <a:srgbClr val="9999FF"/>
                    </a:gs>
                    <a:gs pos="100000">
                      <a:srgbClr val="009999"/>
                    </a:gs>
                  </a:gsLst>
                  <a:lin ang="5400000" scaled="1"/>
                </a:gradFill>
                <a:effectLst>
                  <a:outerShdw dist="53882" dir="2700000" algn="ctr" rotWithShape="0">
                    <a:srgbClr val="C0C0C0"/>
                  </a:outerShdw>
                </a:effectLst>
                <a:cs typeface="Times New Roman" panose="02020603050405020304" pitchFamily="18" charset="0"/>
              </a:rPr>
              <a:t>Biological Assessment:</a:t>
            </a:r>
          </a:p>
        </p:txBody>
      </p:sp>
      <p:sp>
        <p:nvSpPr>
          <p:cNvPr id="2063" name="Text Box 19"/>
          <p:cNvSpPr txBox="1">
            <a:spLocks noChangeArrowheads="1"/>
          </p:cNvSpPr>
          <p:nvPr/>
        </p:nvSpPr>
        <p:spPr bwMode="auto">
          <a:xfrm>
            <a:off x="24437975" y="22871113"/>
            <a:ext cx="11223625"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1800" b="1" u="sng">
                <a:latin typeface="Courier New" panose="02070309020205020404" pitchFamily="49" charset="0"/>
                <a:ea typeface="MS Mincho" pitchFamily="49" charset="-128"/>
              </a:rPr>
              <a:t>Results</a:t>
            </a:r>
            <a:endParaRPr lang="en-US" altLang="en-US" sz="1800">
              <a:latin typeface="Courier New" panose="02070309020205020404" pitchFamily="49" charset="0"/>
              <a:cs typeface="Courier New" panose="02070309020205020404" pitchFamily="49" charset="0"/>
            </a:endParaRPr>
          </a:p>
          <a:p>
            <a:pPr eaLnBrk="1" hangingPunct="1">
              <a:spcBef>
                <a:spcPct val="50000"/>
              </a:spcBef>
            </a:pPr>
            <a:r>
              <a:rPr lang="en-US" altLang="en-US" sz="1400">
                <a:latin typeface="Courier New" panose="02070309020205020404" pitchFamily="49" charset="0"/>
                <a:ea typeface="MS Mincho" pitchFamily="49" charset="-128"/>
              </a:rPr>
              <a:t>	</a:t>
            </a:r>
            <a:r>
              <a:rPr lang="en-US" altLang="en-US" sz="2000">
                <a:latin typeface="Courier New" panose="02070309020205020404" pitchFamily="49" charset="0"/>
                <a:ea typeface="MS Mincho" pitchFamily="49" charset="-128"/>
              </a:rPr>
              <a:t>Calculations were made by comparing the different taxa from each sample site using GraphPad </a:t>
            </a:r>
            <a:r>
              <a:rPr lang="en-US" altLang="en-US" sz="2000" i="1">
                <a:latin typeface="Courier New" panose="02070309020205020404" pitchFamily="49" charset="0"/>
                <a:ea typeface="MS Mincho" pitchFamily="49" charset="-128"/>
              </a:rPr>
              <a:t>Instat</a:t>
            </a:r>
            <a:r>
              <a:rPr lang="en-US" altLang="en-US" sz="2000">
                <a:latin typeface="Courier New" panose="02070309020205020404" pitchFamily="49" charset="0"/>
                <a:ea typeface="MS Mincho" pitchFamily="49" charset="-128"/>
              </a:rPr>
              <a:t>. The One-way Analysis of Variance (ANOVA) determines whether the means are significantly different. There were significantly greater densities (p&lt;.O5) of Ephemoptera and Diptera in Ranch Brook as compared to West Branch.</a:t>
            </a:r>
            <a:endParaRPr lang="en-US" altLang="en-US" sz="2000">
              <a:latin typeface="Courier New" panose="02070309020205020404" pitchFamily="49" charset="0"/>
              <a:cs typeface="Courier New" panose="02070309020205020404" pitchFamily="49" charset="0"/>
            </a:endParaRPr>
          </a:p>
          <a:p>
            <a:pPr eaLnBrk="1" hangingPunct="1">
              <a:spcBef>
                <a:spcPct val="50000"/>
              </a:spcBef>
            </a:pPr>
            <a:r>
              <a:rPr lang="en-US" altLang="en-US" sz="2000">
                <a:latin typeface="Courier New" panose="02070309020205020404" pitchFamily="49" charset="0"/>
                <a:ea typeface="MS Mincho" pitchFamily="49" charset="-128"/>
              </a:rPr>
              <a:t>	Although biotic indices have not been calculated, there were visible differences. Looking at the graph for Plecoptera, the pattern is what you would expect given the conditions of the sites.</a:t>
            </a:r>
            <a:endParaRPr lang="en-US" altLang="en-US" sz="2000">
              <a:latin typeface="Courier New" panose="02070309020205020404" pitchFamily="49" charset="0"/>
              <a:cs typeface="Courier New" panose="02070309020205020404" pitchFamily="49" charset="0"/>
            </a:endParaRPr>
          </a:p>
          <a:p>
            <a:pPr eaLnBrk="1" hangingPunct="1">
              <a:spcBef>
                <a:spcPct val="50000"/>
              </a:spcBef>
            </a:pPr>
            <a:r>
              <a:rPr lang="en-US" altLang="en-US" sz="2000">
                <a:latin typeface="Courier New" panose="02070309020205020404" pitchFamily="49" charset="0"/>
                <a:ea typeface="MS Mincho" pitchFamily="49" charset="-128"/>
              </a:rPr>
              <a:t>	While sampling, it was evident that the amount of sediment in the first site on West Branch was the heaviest; a little less in the second site, and even less in Ranch Brook. In the two West Branch sites there were not many large macroinvertebrates. Within the first sample on Ranch, there was the largest of the Plecoptera, and a small salamander. In general there is a trend toward higher density in Ranch Brook </a:t>
            </a:r>
            <a:r>
              <a:rPr lang="en-US" altLang="en-US" sz="2000">
                <a:ea typeface="MS Mincho" pitchFamily="49" charset="-128"/>
              </a:rPr>
              <a:t>than West Branch across all taxa.</a:t>
            </a:r>
            <a:r>
              <a:rPr lang="en-US" altLang="en-US" sz="2000"/>
              <a:t> </a:t>
            </a:r>
          </a:p>
        </p:txBody>
      </p:sp>
      <p:sp>
        <p:nvSpPr>
          <p:cNvPr id="2064" name="Text Box 20"/>
          <p:cNvSpPr txBox="1">
            <a:spLocks noChangeArrowheads="1"/>
          </p:cNvSpPr>
          <p:nvPr/>
        </p:nvSpPr>
        <p:spPr bwMode="auto">
          <a:xfrm>
            <a:off x="15697200" y="10058400"/>
            <a:ext cx="6705600"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2000" b="1" u="sng">
                <a:latin typeface="Courier New" panose="02070309020205020404" pitchFamily="49" charset="0"/>
                <a:ea typeface="MS Mincho" pitchFamily="49" charset="-128"/>
              </a:rPr>
              <a:t>Qbjectives</a:t>
            </a:r>
            <a:endParaRPr lang="en-US" altLang="en-US" sz="2000">
              <a:latin typeface="Courier New" panose="02070309020205020404" pitchFamily="49" charset="0"/>
              <a:cs typeface="Courier New" panose="02070309020205020404" pitchFamily="49" charset="0"/>
            </a:endParaRPr>
          </a:p>
          <a:p>
            <a:pPr eaLnBrk="1" hangingPunct="1">
              <a:spcBef>
                <a:spcPct val="50000"/>
              </a:spcBef>
            </a:pPr>
            <a:r>
              <a:rPr lang="en-US" altLang="en-US" sz="2000">
                <a:latin typeface="Courier New" panose="02070309020205020404" pitchFamily="49" charset="0"/>
                <a:ea typeface="MS Mincho" pitchFamily="49" charset="-128"/>
              </a:rPr>
              <a:t>1.)To collect baseline data for continued monitoring of the response of the benthic macro invertebrate community to the expansion of the Stowe Ski Area.</a:t>
            </a:r>
          </a:p>
          <a:p>
            <a:pPr eaLnBrk="1" hangingPunct="1">
              <a:spcBef>
                <a:spcPct val="50000"/>
              </a:spcBef>
            </a:pPr>
            <a:r>
              <a:rPr lang="en-US" altLang="en-US" sz="2000">
                <a:latin typeface="Courier New" panose="02070309020205020404" pitchFamily="49" charset="0"/>
                <a:ea typeface="MS Mincho" pitchFamily="49" charset="-128"/>
              </a:rPr>
              <a:t>2.)To compare results from different sites on two separate stream channels. Two sites where sampled on an impacted stream, and one on a control.</a:t>
            </a:r>
          </a:p>
          <a:p>
            <a:pPr eaLnBrk="1" hangingPunct="1">
              <a:spcBef>
                <a:spcPct val="50000"/>
              </a:spcBef>
            </a:pPr>
            <a:r>
              <a:rPr lang="en-US" altLang="en-US" sz="2000">
                <a:latin typeface="Courier New" panose="02070309020205020404" pitchFamily="49" charset="0"/>
                <a:ea typeface="MS Mincho" pitchFamily="49" charset="-128"/>
              </a:rPr>
              <a:t>3.)To calculate the quality of the streams using biotic </a:t>
            </a:r>
            <a:r>
              <a:rPr lang="en-US" altLang="en-US" sz="2000">
                <a:ea typeface="MS Mincho" pitchFamily="49" charset="-128"/>
              </a:rPr>
              <a:t>indices.</a:t>
            </a:r>
            <a:r>
              <a:rPr lang="en-US" altLang="en-US" sz="2000"/>
              <a:t> </a:t>
            </a:r>
          </a:p>
        </p:txBody>
      </p:sp>
      <p:sp>
        <p:nvSpPr>
          <p:cNvPr id="2065" name="WordArt 21"/>
          <p:cNvSpPr>
            <a:spLocks noChangeArrowheads="1" noChangeShapeType="1" noTextEdit="1"/>
          </p:cNvSpPr>
          <p:nvPr/>
        </p:nvSpPr>
        <p:spPr bwMode="auto">
          <a:xfrm>
            <a:off x="17602200" y="5867400"/>
            <a:ext cx="2971800" cy="10874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20644"/>
                <a:gd name="adj2" fmla="val 0"/>
              </a:avLst>
            </a:prstTxWarp>
          </a:bodyPr>
          <a:lstStyle/>
          <a:p>
            <a:pPr algn="ctr"/>
            <a:r>
              <a:rPr lang="en-US" sz="4400" kern="10">
                <a:gradFill rotWithShape="1">
                  <a:gsLst>
                    <a:gs pos="0">
                      <a:srgbClr val="9999FF"/>
                    </a:gs>
                    <a:gs pos="100000">
                      <a:srgbClr val="009999"/>
                    </a:gs>
                  </a:gsLst>
                  <a:lin ang="5400000" scaled="1"/>
                </a:gradFill>
                <a:effectLst>
                  <a:outerShdw dist="53882" dir="2700000" algn="ctr" rotWithShape="0">
                    <a:srgbClr val="C0C0C0"/>
                  </a:outerShdw>
                </a:effectLst>
                <a:cs typeface="Times New Roman" panose="02020603050405020304" pitchFamily="18" charset="0"/>
              </a:rPr>
              <a:t>Erin Magoon</a:t>
            </a:r>
          </a:p>
        </p:txBody>
      </p:sp>
      <p:sp>
        <p:nvSpPr>
          <p:cNvPr id="2066" name="Oval 22"/>
          <p:cNvSpPr>
            <a:spLocks noChangeArrowheads="1"/>
          </p:cNvSpPr>
          <p:nvPr/>
        </p:nvSpPr>
        <p:spPr bwMode="auto">
          <a:xfrm>
            <a:off x="18745200" y="7315200"/>
            <a:ext cx="4419600" cy="16002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solidFill>
                <a:srgbClr val="008000"/>
              </a:solidFill>
            </a:endParaRPr>
          </a:p>
        </p:txBody>
      </p:sp>
      <p:sp>
        <p:nvSpPr>
          <p:cNvPr id="2067" name="WordArt 23"/>
          <p:cNvSpPr>
            <a:spLocks noChangeArrowheads="1" noChangeShapeType="1" noTextEdit="1"/>
          </p:cNvSpPr>
          <p:nvPr/>
        </p:nvSpPr>
        <p:spPr bwMode="auto">
          <a:xfrm>
            <a:off x="19478625" y="7810500"/>
            <a:ext cx="3076575" cy="495300"/>
          </a:xfrm>
          <a:prstGeom prst="rect">
            <a:avLst/>
          </a:prstGeom>
        </p:spPr>
        <p:txBody>
          <a:bodyPr spcFirstLastPara="1" wrap="none" fromWordArt="1">
            <a:prstTxWarp prst="textArchUp">
              <a:avLst>
                <a:gd name="adj" fmla="val 10800000"/>
              </a:avLst>
            </a:prstTxWarp>
          </a:bodyPr>
          <a:lstStyle/>
          <a:p>
            <a:pPr algn="ctr"/>
            <a:r>
              <a:rPr lang="en-US" sz="2800" kern="10">
                <a:ln w="9525">
                  <a:solidFill>
                    <a:srgbClr val="000000"/>
                  </a:solidFill>
                  <a:round/>
                  <a:headEnd/>
                  <a:tailEnd/>
                </a:ln>
                <a:solidFill>
                  <a:srgbClr val="000000"/>
                </a:solidFill>
                <a:latin typeface="Arial Black" panose="020B0A04020102020204" pitchFamily="34" charset="0"/>
              </a:rPr>
              <a:t>Sterling College</a:t>
            </a:r>
          </a:p>
        </p:txBody>
      </p:sp>
      <p:sp>
        <p:nvSpPr>
          <p:cNvPr id="2068" name="Text Box 24"/>
          <p:cNvSpPr txBox="1">
            <a:spLocks noChangeArrowheads="1"/>
          </p:cNvSpPr>
          <p:nvPr/>
        </p:nvSpPr>
        <p:spPr bwMode="auto">
          <a:xfrm>
            <a:off x="16240125" y="21491575"/>
            <a:ext cx="6477000"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2000" b="1" u="sng">
                <a:latin typeface="Courier New" panose="02070309020205020404" pitchFamily="49" charset="0"/>
                <a:ea typeface="MS Mincho" pitchFamily="49" charset="-128"/>
              </a:rPr>
              <a:t>Preliminarv Conclusions</a:t>
            </a:r>
            <a:endParaRPr lang="en-US" altLang="en-US" sz="2000">
              <a:latin typeface="Courier New" panose="02070309020205020404" pitchFamily="49" charset="0"/>
              <a:cs typeface="Courier New" panose="02070309020205020404" pitchFamily="49" charset="0"/>
            </a:endParaRPr>
          </a:p>
          <a:p>
            <a:pPr eaLnBrk="1" hangingPunct="1">
              <a:spcBef>
                <a:spcPct val="50000"/>
              </a:spcBef>
            </a:pPr>
            <a:r>
              <a:rPr lang="en-US" altLang="en-US" sz="2000">
                <a:latin typeface="Courier New" panose="02070309020205020404" pitchFamily="49" charset="0"/>
                <a:ea typeface="MS Mincho" pitchFamily="49" charset="-128"/>
              </a:rPr>
              <a:t>Based on initial analysis, there appear to be greater percentages of pollution-intolerant taxa, (Ephemoptera,Plecoptera, and Tricoptera) in the Ranch Brook site as compared to West Branch. Interestingly, there does not appear to be a difference in diversity between the two West Branch sites, above and below the ski area.</a:t>
            </a:r>
            <a:endParaRPr lang="en-US" altLang="en-US" sz="2000"/>
          </a:p>
        </p:txBody>
      </p:sp>
      <p:sp>
        <p:nvSpPr>
          <p:cNvPr id="2069" name="Text Box 25"/>
          <p:cNvSpPr txBox="1">
            <a:spLocks noChangeArrowheads="1"/>
          </p:cNvSpPr>
          <p:nvPr/>
        </p:nvSpPr>
        <p:spPr bwMode="auto">
          <a:xfrm>
            <a:off x="4843463" y="14924088"/>
            <a:ext cx="8991600" cy="238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1400" b="1" u="sng">
                <a:latin typeface="Courier New" panose="02070309020205020404" pitchFamily="49" charset="0"/>
                <a:ea typeface="MS Mincho" pitchFamily="49" charset="-128"/>
              </a:rPr>
              <a:t>Introduction</a:t>
            </a:r>
            <a:endParaRPr lang="en-US" altLang="en-US" sz="1400">
              <a:latin typeface="Courier New" panose="02070309020205020404" pitchFamily="49" charset="0"/>
              <a:cs typeface="Courier New" panose="02070309020205020404" pitchFamily="49" charset="0"/>
            </a:endParaRPr>
          </a:p>
          <a:p>
            <a:pPr eaLnBrk="1" hangingPunct="1">
              <a:spcBef>
                <a:spcPct val="50000"/>
              </a:spcBef>
            </a:pPr>
            <a:r>
              <a:rPr lang="en-US" altLang="en-US" sz="1800">
                <a:latin typeface="Courier New" panose="02070309020205020404" pitchFamily="49" charset="0"/>
                <a:ea typeface="MS Mincho" pitchFamily="49" charset="-128"/>
              </a:rPr>
              <a:t>Sterling College seniors are required to do a senior project, this particular senior project compares macro invertebrates of Ranch Brook with those of West Branch in Stowe, Vermont. Previous work on Mount Mansfield, and Sterling's involvement with the Vermont Monitoring Cooperative, has made this project possible. Benthic macroinvertebrates are a popular assessment tool when considering water quality.</a:t>
            </a:r>
            <a:endParaRPr lang="en-US" altLang="en-US" sz="1800"/>
          </a:p>
        </p:txBody>
      </p:sp>
      <p:sp>
        <p:nvSpPr>
          <p:cNvPr id="2070" name="Text Box 26"/>
          <p:cNvSpPr txBox="1">
            <a:spLocks noChangeArrowheads="1"/>
          </p:cNvSpPr>
          <p:nvPr/>
        </p:nvSpPr>
        <p:spPr bwMode="auto">
          <a:xfrm>
            <a:off x="1935163" y="22648863"/>
            <a:ext cx="7162800" cy="550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1000" b="1" u="sng">
                <a:latin typeface="Courier New" panose="02070309020205020404" pitchFamily="49" charset="0"/>
                <a:ea typeface="MS Mincho" pitchFamily="49" charset="-128"/>
              </a:rPr>
              <a:t>References</a:t>
            </a:r>
            <a:endParaRPr lang="en-US" altLang="en-US" sz="1000">
              <a:latin typeface="Courier New" panose="02070309020205020404" pitchFamily="49" charset="0"/>
              <a:cs typeface="Courier New" panose="02070309020205020404" pitchFamily="49" charset="0"/>
            </a:endParaRPr>
          </a:p>
          <a:p>
            <a:pPr eaLnBrk="1" hangingPunct="1">
              <a:spcBef>
                <a:spcPct val="50000"/>
              </a:spcBef>
            </a:pPr>
            <a:r>
              <a:rPr lang="en-US" altLang="en-US" sz="1000">
                <a:latin typeface="Courier New" panose="02070309020205020404" pitchFamily="49" charset="0"/>
                <a:ea typeface="MS Mincho" pitchFamily="49" charset="-128"/>
              </a:rPr>
              <a:t>	</a:t>
            </a:r>
            <a:endParaRPr lang="en-US" altLang="en-US" sz="1000">
              <a:latin typeface="Courier New" panose="02070309020205020404" pitchFamily="49" charset="0"/>
              <a:cs typeface="Courier New" panose="02070309020205020404" pitchFamily="49" charset="0"/>
            </a:endParaRPr>
          </a:p>
          <a:p>
            <a:pPr eaLnBrk="1" hangingPunct="1">
              <a:spcBef>
                <a:spcPct val="50000"/>
              </a:spcBef>
            </a:pPr>
            <a:r>
              <a:rPr lang="en-US" altLang="en-US" sz="1000" u="sng">
                <a:latin typeface="Courier New" panose="02070309020205020404" pitchFamily="49" charset="0"/>
                <a:ea typeface="MS Mincho" pitchFamily="49" charset="-128"/>
              </a:rPr>
              <a:t>Biological Monitoring of Freshwaters-Benthic Macroinvertebrates-Background.</a:t>
            </a:r>
            <a:endParaRPr lang="en-US" altLang="en-US" sz="1000">
              <a:latin typeface="Courier New" panose="02070309020205020404" pitchFamily="49" charset="0"/>
              <a:ea typeface="MS Mincho" pitchFamily="49" charset="-128"/>
            </a:endParaRPr>
          </a:p>
          <a:p>
            <a:pPr eaLnBrk="1" hangingPunct="1">
              <a:spcBef>
                <a:spcPct val="50000"/>
              </a:spcBef>
            </a:pPr>
            <a:r>
              <a:rPr lang="en-US" altLang="en-US" sz="1000">
                <a:latin typeface="Courier New" panose="02070309020205020404" pitchFamily="49" charset="0"/>
                <a:ea typeface="MS Mincho" pitchFamily="49" charset="-128"/>
              </a:rPr>
              <a:t>	</a:t>
            </a:r>
            <a:r>
              <a:rPr lang="en-US" altLang="en-US" sz="1000" u="sng">
                <a:latin typeface="Courier New" panose="02070309020205020404" pitchFamily="49" charset="0"/>
                <a:ea typeface="MS Mincho" pitchFamily="49" charset="-128"/>
              </a:rPr>
              <a:t>Diversity &amp; Biotic Indices.</a:t>
            </a:r>
            <a:endParaRPr lang="en-US" altLang="en-US" sz="1000">
              <a:latin typeface="Courier New" panose="02070309020205020404" pitchFamily="49" charset="0"/>
              <a:cs typeface="Courier New" panose="02070309020205020404" pitchFamily="49" charset="0"/>
            </a:endParaRPr>
          </a:p>
          <a:p>
            <a:pPr eaLnBrk="1" hangingPunct="1">
              <a:spcBef>
                <a:spcPct val="50000"/>
              </a:spcBef>
            </a:pPr>
            <a:r>
              <a:rPr lang="en-US" altLang="en-US" sz="1000">
                <a:latin typeface="Courier New" panose="02070309020205020404" pitchFamily="49" charset="0"/>
                <a:ea typeface="MS Mincho" pitchFamily="49" charset="-128"/>
                <a:hlinkClick r:id="rId11"/>
              </a:rPr>
              <a:t>http://www.chebcto.ns.ca/Science/SWCS/ZOOBENTH/biotic.html</a:t>
            </a:r>
            <a:endParaRPr lang="en-US" altLang="en-US" sz="1000">
              <a:latin typeface="Courier New" panose="02070309020205020404" pitchFamily="49" charset="0"/>
              <a:ea typeface="MS Mincho" pitchFamily="49" charset="-128"/>
            </a:endParaRPr>
          </a:p>
          <a:p>
            <a:pPr eaLnBrk="1" hangingPunct="1">
              <a:spcBef>
                <a:spcPct val="50000"/>
              </a:spcBef>
            </a:pPr>
            <a:r>
              <a:rPr lang="en-US" altLang="en-US" sz="1000">
                <a:latin typeface="Courier New" panose="02070309020205020404" pitchFamily="49" charset="0"/>
                <a:ea typeface="MS Mincho" pitchFamily="49" charset="-128"/>
              </a:rPr>
              <a:t>Hauer, Richard F. and Gary A. Lamberti. </a:t>
            </a:r>
            <a:r>
              <a:rPr lang="en-US" altLang="en-US" sz="1000" u="sng">
                <a:latin typeface="Courier New" panose="02070309020205020404" pitchFamily="49" charset="0"/>
                <a:ea typeface="MS Mincho" pitchFamily="49" charset="-128"/>
              </a:rPr>
              <a:t>Methods in Stream Ecology.</a:t>
            </a:r>
            <a:r>
              <a:rPr lang="en-US" altLang="en-US" sz="1000">
                <a:latin typeface="Courier New" panose="02070309020205020404" pitchFamily="49" charset="0"/>
                <a:ea typeface="MS Mincho" pitchFamily="49" charset="-128"/>
              </a:rPr>
              <a:t> San Diego CA:	Academic Press, 1996.</a:t>
            </a:r>
            <a:endParaRPr lang="en-US" altLang="en-US" sz="1000">
              <a:latin typeface="Courier New" panose="02070309020205020404" pitchFamily="49" charset="0"/>
              <a:cs typeface="Courier New" panose="02070309020205020404" pitchFamily="49" charset="0"/>
            </a:endParaRPr>
          </a:p>
          <a:p>
            <a:pPr eaLnBrk="1" hangingPunct="1">
              <a:spcBef>
                <a:spcPct val="50000"/>
              </a:spcBef>
            </a:pPr>
            <a:r>
              <a:rPr lang="en-US" altLang="en-US" sz="1000">
                <a:latin typeface="Courier New" panose="02070309020205020404" pitchFamily="49" charset="0"/>
                <a:ea typeface="MS Mincho" pitchFamily="49" charset="-128"/>
              </a:rPr>
              <a:t>Karr, James R. and Ellen W. Chu. </a:t>
            </a:r>
            <a:r>
              <a:rPr lang="en-US" altLang="en-US" sz="1000" u="sng">
                <a:latin typeface="Courier New" panose="02070309020205020404" pitchFamily="49" charset="0"/>
                <a:ea typeface="MS Mincho" pitchFamily="49" charset="-128"/>
              </a:rPr>
              <a:t>Restoring Life in Running Waters: Better</a:t>
            </a:r>
            <a:r>
              <a:rPr lang="en-US" altLang="en-US" sz="1000">
                <a:latin typeface="Courier New" panose="02070309020205020404" pitchFamily="49" charset="0"/>
                <a:cs typeface="Courier New" panose="02070309020205020404" pitchFamily="49" charset="0"/>
              </a:rPr>
              <a:t>	</a:t>
            </a:r>
            <a:r>
              <a:rPr lang="en-US" altLang="en-US" sz="1000" u="sng">
                <a:latin typeface="Courier New" panose="02070309020205020404" pitchFamily="49" charset="0"/>
                <a:ea typeface="MS Mincho" pitchFamily="49" charset="-128"/>
              </a:rPr>
              <a:t>Biological Monitoring.</a:t>
            </a:r>
            <a:r>
              <a:rPr lang="en-US" altLang="en-US" sz="1000">
                <a:latin typeface="Courier New" panose="02070309020205020404" pitchFamily="49" charset="0"/>
                <a:ea typeface="MS Mincho" pitchFamily="49" charset="-128"/>
              </a:rPr>
              <a:t> Washington D.C.: Island Press 1999.</a:t>
            </a:r>
            <a:endParaRPr lang="en-US" altLang="en-US" sz="1000">
              <a:latin typeface="Courier New" panose="02070309020205020404" pitchFamily="49" charset="0"/>
              <a:cs typeface="Courier New" panose="02070309020205020404" pitchFamily="49" charset="0"/>
            </a:endParaRPr>
          </a:p>
          <a:p>
            <a:pPr eaLnBrk="1" hangingPunct="1">
              <a:spcBef>
                <a:spcPct val="50000"/>
              </a:spcBef>
            </a:pPr>
            <a:r>
              <a:rPr lang="en-US" altLang="en-US" sz="1000">
                <a:latin typeface="Courier New" panose="02070309020205020404" pitchFamily="49" charset="0"/>
                <a:ea typeface="MS Mincho" pitchFamily="49" charset="-128"/>
              </a:rPr>
              <a:t>Merrit, Richard W. and Kenneth W. Cummins. </a:t>
            </a:r>
            <a:r>
              <a:rPr lang="en-US" altLang="en-US" sz="1000" u="sng">
                <a:latin typeface="Courier New" panose="02070309020205020404" pitchFamily="49" charset="0"/>
                <a:ea typeface="MS Mincho" pitchFamily="49" charset="-128"/>
              </a:rPr>
              <a:t>An Introduction to the Aquatic Insects of North </a:t>
            </a:r>
            <a:r>
              <a:rPr lang="en-US" altLang="en-US" sz="1000">
                <a:latin typeface="Courier New" panose="02070309020205020404" pitchFamily="49" charset="0"/>
                <a:ea typeface="MS Mincho" pitchFamily="49" charset="-128"/>
              </a:rPr>
              <a:t>	</a:t>
            </a:r>
            <a:r>
              <a:rPr lang="en-US" altLang="en-US" sz="1000" u="sng">
                <a:latin typeface="Courier New" panose="02070309020205020404" pitchFamily="49" charset="0"/>
                <a:ea typeface="MS Mincho" pitchFamily="49" charset="-128"/>
              </a:rPr>
              <a:t>America.</a:t>
            </a:r>
            <a:r>
              <a:rPr lang="en-US" altLang="en-US" sz="1000">
                <a:latin typeface="Courier New" panose="02070309020205020404" pitchFamily="49" charset="0"/>
                <a:ea typeface="MS Mincho" pitchFamily="49" charset="-128"/>
              </a:rPr>
              <a:t> Second Edition. Dubuque, Iowa: Kendall/Hunt Publishing Co. 1984.</a:t>
            </a:r>
            <a:endParaRPr lang="en-US" altLang="en-US" sz="1000">
              <a:latin typeface="Courier New" panose="02070309020205020404" pitchFamily="49" charset="0"/>
              <a:cs typeface="Courier New" panose="02070309020205020404" pitchFamily="49" charset="0"/>
            </a:endParaRPr>
          </a:p>
          <a:p>
            <a:pPr eaLnBrk="1" hangingPunct="1">
              <a:spcBef>
                <a:spcPct val="50000"/>
              </a:spcBef>
            </a:pPr>
            <a:r>
              <a:rPr lang="en-US" altLang="en-US" sz="1000">
                <a:latin typeface="Courier New" panose="02070309020205020404" pitchFamily="49" charset="0"/>
                <a:ea typeface="MS Mincho" pitchFamily="49" charset="-128"/>
              </a:rPr>
              <a:t>Mitchell, Mark and William B. Stapp. </a:t>
            </a:r>
            <a:r>
              <a:rPr lang="en-US" altLang="en-US" sz="1000" u="sng">
                <a:latin typeface="Courier New" panose="02070309020205020404" pitchFamily="49" charset="0"/>
                <a:ea typeface="MS Mincho" pitchFamily="49" charset="-128"/>
              </a:rPr>
              <a:t>Field Manual for Water Quality</a:t>
            </a:r>
            <a:r>
              <a:rPr lang="en-US" altLang="en-US" sz="1000">
                <a:latin typeface="Courier New" panose="02070309020205020404" pitchFamily="49" charset="0"/>
                <a:ea typeface="MS Mincho" pitchFamily="49" charset="-128"/>
              </a:rPr>
              <a:t> </a:t>
            </a:r>
            <a:r>
              <a:rPr lang="en-US" altLang="en-US" sz="1000" u="sng">
                <a:latin typeface="Courier New" panose="02070309020205020404" pitchFamily="49" charset="0"/>
                <a:ea typeface="MS Mincho" pitchFamily="49" charset="-128"/>
              </a:rPr>
              <a:t>Monitoring:An </a:t>
            </a:r>
            <a:r>
              <a:rPr lang="en-US" altLang="en-US" sz="1000">
                <a:latin typeface="Courier New" panose="02070309020205020404" pitchFamily="49" charset="0"/>
                <a:ea typeface="MS Mincho" pitchFamily="49" charset="-128"/>
              </a:rPr>
              <a:t>	</a:t>
            </a:r>
            <a:r>
              <a:rPr lang="en-US" altLang="en-US" sz="1000" u="sng">
                <a:latin typeface="Courier New" panose="02070309020205020404" pitchFamily="49" charset="0"/>
                <a:ea typeface="MS Mincho" pitchFamily="49" charset="-128"/>
              </a:rPr>
              <a:t>Environmental Education Program for Schools.</a:t>
            </a:r>
            <a:r>
              <a:rPr lang="en-US" altLang="en-US" sz="1000">
                <a:latin typeface="Courier New" panose="02070309020205020404" pitchFamily="49" charset="0"/>
                <a:ea typeface="MS Mincho" pitchFamily="49" charset="-128"/>
              </a:rPr>
              <a:t> Dexter, Michigan: Thomson-Shore, 	Inc., 1986.</a:t>
            </a:r>
            <a:endParaRPr lang="en-US" altLang="en-US" sz="1000">
              <a:latin typeface="Courier New" panose="02070309020205020404" pitchFamily="49" charset="0"/>
              <a:cs typeface="Courier New" panose="02070309020205020404" pitchFamily="49" charset="0"/>
            </a:endParaRPr>
          </a:p>
          <a:p>
            <a:pPr eaLnBrk="1" hangingPunct="1">
              <a:spcBef>
                <a:spcPct val="50000"/>
              </a:spcBef>
            </a:pPr>
            <a:r>
              <a:rPr lang="en-US" altLang="en-US" sz="1000">
                <a:latin typeface="Courier New" panose="02070309020205020404" pitchFamily="49" charset="0"/>
                <a:ea typeface="MS Mincho" pitchFamily="49" charset="-128"/>
              </a:rPr>
              <a:t>Moulton II, Stephen R., et al., </a:t>
            </a:r>
            <a:r>
              <a:rPr lang="en-US" altLang="en-US" sz="1000" u="sng">
                <a:latin typeface="Courier New" panose="02070309020205020404" pitchFamily="49" charset="0"/>
                <a:ea typeface="MS Mincho" pitchFamily="49" charset="-128"/>
              </a:rPr>
              <a:t>Methods of Analvsis bv the U.S. Geological</a:t>
            </a:r>
            <a:r>
              <a:rPr lang="en-US" altLang="en-US" sz="1000">
                <a:latin typeface="Courier New" panose="02070309020205020404" pitchFamily="49" charset="0"/>
                <a:ea typeface="MS Mincho" pitchFamily="49" charset="-128"/>
              </a:rPr>
              <a:t>		</a:t>
            </a:r>
            <a:r>
              <a:rPr lang="en-US" altLang="en-US" sz="1000" u="sng">
                <a:latin typeface="Courier New" panose="02070309020205020404" pitchFamily="49" charset="0"/>
                <a:ea typeface="MS Mincho" pitchFamily="49" charset="-128"/>
              </a:rPr>
              <a:t>Survey National Water Quality Laboratory-Processing, Taxonomy and Quality</a:t>
            </a:r>
            <a:r>
              <a:rPr lang="en-US" altLang="en-US" sz="1000">
                <a:latin typeface="Courier New" panose="02070309020205020404" pitchFamily="49" charset="0"/>
                <a:ea typeface="MS Mincho" pitchFamily="49" charset="-128"/>
              </a:rPr>
              <a:t> 	</a:t>
            </a:r>
            <a:r>
              <a:rPr lang="en-US" altLang="en-US" sz="1000" u="sng">
                <a:latin typeface="Courier New" panose="02070309020205020404" pitchFamily="49" charset="0"/>
                <a:ea typeface="MS Mincho" pitchFamily="49" charset="-128"/>
              </a:rPr>
              <a:t>Control of Benthic Macroinvertebrate Samples.</a:t>
            </a:r>
            <a:r>
              <a:rPr lang="en-US" altLang="en-US" sz="1000">
                <a:latin typeface="Courier New" panose="02070309020205020404" pitchFamily="49" charset="0"/>
                <a:ea typeface="MS Mincho" pitchFamily="49" charset="-128"/>
              </a:rPr>
              <a:t> U.S. Geological Survey, Denver, 	CO, 2000.</a:t>
            </a:r>
            <a:endParaRPr lang="en-US" altLang="en-US" sz="1000">
              <a:latin typeface="Courier New" panose="02070309020205020404" pitchFamily="49" charset="0"/>
              <a:cs typeface="Courier New" panose="02070309020205020404" pitchFamily="49" charset="0"/>
            </a:endParaRPr>
          </a:p>
          <a:p>
            <a:pPr eaLnBrk="1" hangingPunct="1">
              <a:spcBef>
                <a:spcPct val="50000"/>
              </a:spcBef>
            </a:pPr>
            <a:r>
              <a:rPr lang="en-US" altLang="en-US" sz="1000">
                <a:latin typeface="Courier New" panose="02070309020205020404" pitchFamily="49" charset="0"/>
                <a:ea typeface="MS Mincho" pitchFamily="49" charset="-128"/>
              </a:rPr>
              <a:t>Peckarsky, Barbara L., Pierre R. Fraissinet, Marjory A. Penton, and Don I. 	Conklin, Jr. </a:t>
            </a:r>
            <a:r>
              <a:rPr lang="en-US" altLang="en-US" sz="1000" u="sng">
                <a:latin typeface="Courier New" panose="02070309020205020404" pitchFamily="49" charset="0"/>
                <a:ea typeface="MS Mincho" pitchFamily="49" charset="-128"/>
              </a:rPr>
              <a:t>Freshwater Macroinvertebrates of Northeastern North America.</a:t>
            </a:r>
            <a:r>
              <a:rPr lang="en-US" altLang="en-US" sz="1000">
                <a:latin typeface="Courier New" panose="02070309020205020404" pitchFamily="49" charset="0"/>
                <a:ea typeface="MS Mincho" pitchFamily="49" charset="-128"/>
              </a:rPr>
              <a:t> 	Ithaca, New York:Cornell University Press, 1990.</a:t>
            </a:r>
            <a:endParaRPr lang="en-US" altLang="en-US" sz="1000">
              <a:latin typeface="Courier New" panose="02070309020205020404" pitchFamily="49" charset="0"/>
              <a:cs typeface="Courier New" panose="02070309020205020404" pitchFamily="49" charset="0"/>
            </a:endParaRPr>
          </a:p>
          <a:p>
            <a:pPr eaLnBrk="1" hangingPunct="1">
              <a:spcBef>
                <a:spcPct val="50000"/>
              </a:spcBef>
            </a:pPr>
            <a:r>
              <a:rPr lang="en-US" altLang="en-US" sz="1000">
                <a:latin typeface="Courier New" panose="02070309020205020404" pitchFamily="49" charset="0"/>
                <a:ea typeface="MS Mincho" pitchFamily="49" charset="-128"/>
              </a:rPr>
              <a:t>Plafkin, James L., et al., </a:t>
            </a:r>
            <a:r>
              <a:rPr lang="en-US" altLang="en-US" sz="1000" u="sng">
                <a:latin typeface="Courier New" panose="02070309020205020404" pitchFamily="49" charset="0"/>
                <a:ea typeface="MS Mincho" pitchFamily="49" charset="-128"/>
              </a:rPr>
              <a:t>Rapid Bioassessment Protocols for use in Streams and</a:t>
            </a:r>
            <a:r>
              <a:rPr lang="en-US" altLang="en-US" sz="1000">
                <a:latin typeface="Courier New" panose="02070309020205020404" pitchFamily="49" charset="0"/>
                <a:ea typeface="MS Mincho" pitchFamily="49" charset="-128"/>
              </a:rPr>
              <a:t> 	</a:t>
            </a:r>
            <a:r>
              <a:rPr lang="en-US" altLang="en-US" sz="1000" u="sng">
                <a:latin typeface="Courier New" panose="02070309020205020404" pitchFamily="49" charset="0"/>
                <a:ea typeface="MS Mincho" pitchFamily="49" charset="-128"/>
              </a:rPr>
              <a:t>Rivers:Benthic Macroinvertebrates and Fish.</a:t>
            </a:r>
            <a:r>
              <a:rPr lang="en-US" altLang="en-US" sz="1000">
                <a:latin typeface="Courier New" panose="02070309020205020404" pitchFamily="49" charset="0"/>
                <a:ea typeface="MS Mincho" pitchFamily="49" charset="-128"/>
              </a:rPr>
              <a:t> U.S. Environmental Protection 	Agency:Washington D.C., May 1989.</a:t>
            </a:r>
            <a:endParaRPr lang="en-US" altLang="en-US" sz="1000">
              <a:latin typeface="Courier New" panose="02070309020205020404" pitchFamily="49" charset="0"/>
              <a:cs typeface="Courier New" panose="02070309020205020404" pitchFamily="49" charset="0"/>
            </a:endParaRPr>
          </a:p>
          <a:p>
            <a:pPr eaLnBrk="1" hangingPunct="1">
              <a:spcBef>
                <a:spcPct val="50000"/>
              </a:spcBef>
            </a:pPr>
            <a:r>
              <a:rPr lang="en-US" altLang="en-US" sz="1000">
                <a:latin typeface="Courier New" panose="02070309020205020404" pitchFamily="49" charset="0"/>
                <a:ea typeface="MS Mincho" pitchFamily="49" charset="-128"/>
              </a:rPr>
              <a:t>Stowe Mountain Resort: </a:t>
            </a:r>
            <a:r>
              <a:rPr lang="en-US" altLang="en-US" sz="1000" u="sng">
                <a:latin typeface="Courier New" panose="02070309020205020404" pitchFamily="49" charset="0"/>
                <a:ea typeface="MS Mincho" pitchFamily="49" charset="-128"/>
              </a:rPr>
              <a:t>A Community Plan for the Future of the Mountain.</a:t>
            </a:r>
            <a:r>
              <a:rPr lang="en-US" altLang="en-US" sz="1000">
                <a:latin typeface="Courier New" panose="02070309020205020404" pitchFamily="49" charset="0"/>
                <a:ea typeface="MS Mincho" pitchFamily="49" charset="-128"/>
              </a:rPr>
              <a:t> Stowe	Mountain Resort 2000 Community Planning</a:t>
            </a:r>
            <a:endParaRPr lang="en-US" altLang="en-US" sz="1000">
              <a:latin typeface="Courier New" panose="02070309020205020404" pitchFamily="49" charset="0"/>
              <a:cs typeface="Courier New" panose="02070309020205020404" pitchFamily="49" charset="0"/>
            </a:endParaRPr>
          </a:p>
          <a:p>
            <a:pPr eaLnBrk="1" hangingPunct="1">
              <a:spcBef>
                <a:spcPct val="50000"/>
              </a:spcBef>
            </a:pPr>
            <a:r>
              <a:rPr lang="en-US" altLang="en-US" sz="1000">
                <a:latin typeface="Courier New" panose="02070309020205020404" pitchFamily="49" charset="0"/>
                <a:cs typeface="Courier New" panose="02070309020205020404" pitchFamily="49" charset="0"/>
              </a:rPr>
              <a:t>Terrell, Charles R. and Dr. Patricia Bytnar Perfetti. </a:t>
            </a:r>
            <a:r>
              <a:rPr lang="en-US" altLang="en-US" sz="1000" u="sng">
                <a:latin typeface="Courier New" panose="02070309020205020404" pitchFamily="49" charset="0"/>
                <a:cs typeface="Courier New" panose="02070309020205020404" pitchFamily="49" charset="0"/>
              </a:rPr>
              <a:t>Water Ouality Indicators </a:t>
            </a:r>
            <a:r>
              <a:rPr lang="en-US" altLang="en-US" sz="1000">
                <a:latin typeface="Courier New" panose="02070309020205020404" pitchFamily="49" charset="0"/>
                <a:cs typeface="Courier New" panose="02070309020205020404" pitchFamily="49" charset="0"/>
              </a:rPr>
              <a:t>	</a:t>
            </a:r>
            <a:r>
              <a:rPr lang="en-US" altLang="en-US" sz="1000" u="sng">
                <a:latin typeface="Courier New" panose="02070309020205020404" pitchFamily="49" charset="0"/>
                <a:cs typeface="Courier New" panose="02070309020205020404" pitchFamily="49" charset="0"/>
              </a:rPr>
              <a:t>Guide:Surface Waters Second Edition.</a:t>
            </a:r>
            <a:r>
              <a:rPr lang="en-US" altLang="en-US" sz="1000">
                <a:latin typeface="Courier New" panose="02070309020205020404" pitchFamily="49" charset="0"/>
                <a:cs typeface="Courier New" panose="02070309020205020404" pitchFamily="49" charset="0"/>
              </a:rPr>
              <a:t> Dubuque, Iowa:Kendall/Hunt Publishing 	Company, 1996.</a:t>
            </a:r>
            <a:r>
              <a:rPr lang="en-US" altLang="en-US" sz="1000">
                <a:latin typeface="Courier New" panose="02070309020205020404" pitchFamily="49" charset="0"/>
              </a:rPr>
              <a:t> </a:t>
            </a:r>
          </a:p>
        </p:txBody>
      </p:sp>
      <p:pic>
        <p:nvPicPr>
          <p:cNvPr id="2071" name="Picture 28" descr="I:\AnnualMtgs\AnnualMtg2003\Posters\Magoon\littlecritters2.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322675" y="25839738"/>
            <a:ext cx="2003425"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29" descr="I:\AnnualMtgs\AnnualMtg2003\Posters\Magoon\taxongraph.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630400" y="14554200"/>
            <a:ext cx="9315450" cy="591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207</Words>
  <Application>Microsoft Office PowerPoint</Application>
  <PresentationFormat>Custom</PresentationFormat>
  <Paragraphs>37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Times New Roman</vt:lpstr>
      <vt:lpstr>Arial</vt:lpstr>
      <vt:lpstr>Calibri</vt:lpstr>
      <vt:lpstr>Courier New</vt:lpstr>
      <vt:lpstr>MS Mincho</vt:lpstr>
      <vt:lpstr>Default Design</vt:lpstr>
      <vt:lpstr>Macroinvertebrates as  Water Quality Indicators on Mount Mansfield</vt:lpstr>
    </vt:vector>
  </TitlesOfParts>
  <Company>Vermont Monitoring Cooperative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ROSOVSKY</dc:creator>
  <cp:lastModifiedBy>Judy Rosovsky</cp:lastModifiedBy>
  <cp:revision>24</cp:revision>
  <dcterms:created xsi:type="dcterms:W3CDTF">2003-07-03T15:36:35Z</dcterms:created>
  <dcterms:modified xsi:type="dcterms:W3CDTF">2017-05-17T19:02:52Z</dcterms:modified>
</cp:coreProperties>
</file>